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1"/>
  </p:notesMasterIdLst>
  <p:handoutMasterIdLst>
    <p:handoutMasterId r:id="rId22"/>
  </p:handoutMasterIdLst>
  <p:sldIdLst>
    <p:sldId id="256" r:id="rId2"/>
    <p:sldId id="257" r:id="rId3"/>
    <p:sldId id="275" r:id="rId4"/>
    <p:sldId id="259" r:id="rId5"/>
    <p:sldId id="260" r:id="rId6"/>
    <p:sldId id="261" r:id="rId7"/>
    <p:sldId id="262" r:id="rId8"/>
    <p:sldId id="263" r:id="rId9"/>
    <p:sldId id="264" r:id="rId10"/>
    <p:sldId id="265" r:id="rId11"/>
    <p:sldId id="266" r:id="rId12"/>
    <p:sldId id="267" r:id="rId13"/>
    <p:sldId id="274" r:id="rId14"/>
    <p:sldId id="268" r:id="rId15"/>
    <p:sldId id="269" r:id="rId16"/>
    <p:sldId id="270" r:id="rId17"/>
    <p:sldId id="272" r:id="rId18"/>
    <p:sldId id="271" r:id="rId19"/>
    <p:sldId id="273" r:id="rId20"/>
  </p:sldIdLst>
  <p:sldSz cx="9144000" cy="6858000" type="screen4x3"/>
  <p:notesSz cx="6858000" cy="9144000"/>
  <p:embeddedFontLst>
    <p:embeddedFont>
      <p:font typeface="Calibri" panose="020F0502020204030204" pitchFamily="34" charset="0"/>
      <p:regular r:id="rId23"/>
      <p:bold r:id="rId24"/>
      <p:italic r:id="rId25"/>
      <p:boldItalic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000000"/>
    <a:srgbClr val="0000FF"/>
    <a:srgbClr val="000099"/>
    <a:srgbClr val="FF00FF"/>
    <a:srgbClr val="FFFFCC"/>
    <a:srgbClr val="CCFFCC"/>
    <a:srgbClr val="008080"/>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467" autoAdjust="0"/>
    <p:restoredTop sz="94709" autoAdjust="0"/>
  </p:normalViewPr>
  <p:slideViewPr>
    <p:cSldViewPr>
      <p:cViewPr varScale="1">
        <p:scale>
          <a:sx n="109" d="100"/>
          <a:sy n="109" d="100"/>
        </p:scale>
        <p:origin x="1398" y="96"/>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2.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font" Target="fonts/font1.fntdata"/><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6" Type="http://schemas.openxmlformats.org/officeDocument/2006/relationships/image" Target="../media/image42.wmf"/><Relationship Id="rId5" Type="http://schemas.openxmlformats.org/officeDocument/2006/relationships/image" Target="../media/image41.wmf"/><Relationship Id="rId4" Type="http://schemas.openxmlformats.org/officeDocument/2006/relationships/image" Target="../media/image40.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 Id="rId5" Type="http://schemas.openxmlformats.org/officeDocument/2006/relationships/image" Target="../media/image10.wmf"/><Relationship Id="rId4" Type="http://schemas.openxmlformats.org/officeDocument/2006/relationships/image" Target="../media/image9.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image" Target="../media/image15.wmf"/><Relationship Id="rId7" Type="http://schemas.openxmlformats.org/officeDocument/2006/relationships/image" Target="../media/image19.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 Id="rId4" Type="http://schemas.openxmlformats.org/officeDocument/2006/relationships/image" Target="../media/image27.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8.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1.wmf"/><Relationship Id="rId2" Type="http://schemas.openxmlformats.org/officeDocument/2006/relationships/image" Target="../media/image30.wmf"/><Relationship Id="rId1" Type="http://schemas.openxmlformats.org/officeDocument/2006/relationships/image" Target="../media/image29.wmf"/><Relationship Id="rId6" Type="http://schemas.openxmlformats.org/officeDocument/2006/relationships/image" Target="../media/image34.wmf"/><Relationship Id="rId5" Type="http://schemas.openxmlformats.org/officeDocument/2006/relationships/image" Target="../media/image33.wmf"/><Relationship Id="rId4" Type="http://schemas.openxmlformats.org/officeDocument/2006/relationships/image" Target="../media/image32.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8/8/2017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8/8/2017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7.bin"/><Relationship Id="rId18" Type="http://schemas.openxmlformats.org/officeDocument/2006/relationships/image" Target="../media/image20.wmf"/><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7.wmf"/><Relationship Id="rId17" Type="http://schemas.openxmlformats.org/officeDocument/2006/relationships/oleObject" Target="../embeddings/oleObject19.bin"/><Relationship Id="rId2" Type="http://schemas.openxmlformats.org/officeDocument/2006/relationships/slideLayout" Target="../slideLayouts/slideLayout2.xml"/><Relationship Id="rId16" Type="http://schemas.openxmlformats.org/officeDocument/2006/relationships/image" Target="../media/image19.wmf"/><Relationship Id="rId1" Type="http://schemas.openxmlformats.org/officeDocument/2006/relationships/vmlDrawing" Target="../drawings/vmlDrawing5.vml"/><Relationship Id="rId6" Type="http://schemas.openxmlformats.org/officeDocument/2006/relationships/image" Target="../media/image14.wmf"/><Relationship Id="rId11" Type="http://schemas.openxmlformats.org/officeDocument/2006/relationships/oleObject" Target="../embeddings/oleObject16.bin"/><Relationship Id="rId5" Type="http://schemas.openxmlformats.org/officeDocument/2006/relationships/oleObject" Target="../embeddings/oleObject13.bin"/><Relationship Id="rId15" Type="http://schemas.openxmlformats.org/officeDocument/2006/relationships/oleObject" Target="../embeddings/oleObject18.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 Id="rId14" Type="http://schemas.openxmlformats.org/officeDocument/2006/relationships/image" Target="../media/image18.w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2.wmf"/><Relationship Id="rId5" Type="http://schemas.openxmlformats.org/officeDocument/2006/relationships/oleObject" Target="../embeddings/oleObject21.bin"/><Relationship Id="rId4" Type="http://schemas.openxmlformats.org/officeDocument/2006/relationships/image" Target="../media/image21.wmf"/></Relationships>
</file>

<file path=ppt/slides/_rels/slide14.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5.wmf"/><Relationship Id="rId5" Type="http://schemas.openxmlformats.org/officeDocument/2006/relationships/oleObject" Target="../embeddings/oleObject24.bin"/><Relationship Id="rId10" Type="http://schemas.openxmlformats.org/officeDocument/2006/relationships/image" Target="../media/image27.wmf"/><Relationship Id="rId4" Type="http://schemas.openxmlformats.org/officeDocument/2006/relationships/image" Target="../media/image24.wmf"/><Relationship Id="rId9" Type="http://schemas.openxmlformats.org/officeDocument/2006/relationships/oleObject" Target="../embeddings/oleObject26.bin"/></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8.wmf"/></Relationships>
</file>

<file path=ppt/slides/_rels/slide16.xml.rels><?xml version="1.0" encoding="UTF-8" standalone="yes"?>
<Relationships xmlns="http://schemas.openxmlformats.org/package/2006/relationships"><Relationship Id="rId8" Type="http://schemas.openxmlformats.org/officeDocument/2006/relationships/image" Target="../media/image31.wmf"/><Relationship Id="rId13" Type="http://schemas.openxmlformats.org/officeDocument/2006/relationships/oleObject" Target="../embeddings/oleObject33.bin"/><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3.wmf"/><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0.w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2.wmf"/><Relationship Id="rId4" Type="http://schemas.openxmlformats.org/officeDocument/2006/relationships/image" Target="../media/image29.wmf"/><Relationship Id="rId9" Type="http://schemas.openxmlformats.org/officeDocument/2006/relationships/oleObject" Target="../embeddings/oleObject31.bin"/><Relationship Id="rId14" Type="http://schemas.openxmlformats.org/officeDocument/2006/relationships/image" Target="../media/image34.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6.wmf"/><Relationship Id="rId5" Type="http://schemas.openxmlformats.org/officeDocument/2006/relationships/oleObject" Target="../embeddings/oleObject35.bin"/><Relationship Id="rId4" Type="http://schemas.openxmlformats.org/officeDocument/2006/relationships/image" Target="../media/image35.wmf"/></Relationships>
</file>

<file path=ppt/slides/_rels/slide18.xml.rels><?xml version="1.0" encoding="UTF-8" standalone="yes"?>
<Relationships xmlns="http://schemas.openxmlformats.org/package/2006/relationships"><Relationship Id="rId8" Type="http://schemas.openxmlformats.org/officeDocument/2006/relationships/image" Target="../media/image39.wmf"/><Relationship Id="rId13" Type="http://schemas.openxmlformats.org/officeDocument/2006/relationships/oleObject" Target="../embeddings/oleObject41.bin"/><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1.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8.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9.bin"/><Relationship Id="rId14" Type="http://schemas.openxmlformats.org/officeDocument/2006/relationships/image" Target="../media/image42.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s>
</file>

<file path=ppt/slides/_rels/slide7.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5.bin"/><Relationship Id="rId7" Type="http://schemas.openxmlformats.org/officeDocument/2006/relationships/oleObject" Target="../embeddings/oleObject7.bin"/><Relationship Id="rId12" Type="http://schemas.openxmlformats.org/officeDocument/2006/relationships/image" Target="../media/image10.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11" Type="http://schemas.openxmlformats.org/officeDocument/2006/relationships/oleObject" Target="../embeddings/oleObject9.bin"/><Relationship Id="rId5" Type="http://schemas.openxmlformats.org/officeDocument/2006/relationships/oleObject" Target="../embeddings/oleObject6.bin"/><Relationship Id="rId10" Type="http://schemas.openxmlformats.org/officeDocument/2006/relationships/image" Target="../media/image9.wmf"/><Relationship Id="rId4" Type="http://schemas.openxmlformats.org/officeDocument/2006/relationships/image" Target="../media/image6.wmf"/><Relationship Id="rId9" Type="http://schemas.openxmlformats.org/officeDocument/2006/relationships/oleObject" Target="../embeddings/oleObject8.bin"/></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1.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2.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14.3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marL="0" indent="0" algn="ctr">
              <a:buNone/>
            </a:pPr>
            <a:r>
              <a:rPr lang="en-US" b="1" i="1" dirty="0" smtClean="0"/>
              <a:t>Fermat’s Little Theorem and Prime Testing</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Prime Testing</a:t>
            </a:r>
            <a:endParaRPr lang="en-US" dirty="0"/>
          </a:p>
        </p:txBody>
      </p:sp>
      <p:sp>
        <p:nvSpPr>
          <p:cNvPr id="3" name="Content Placeholder 2"/>
          <p:cNvSpPr>
            <a:spLocks noGrp="1"/>
          </p:cNvSpPr>
          <p:nvPr>
            <p:ph idx="1"/>
          </p:nvPr>
        </p:nvSpPr>
        <p:spPr/>
        <p:txBody>
          <a:bodyPr/>
          <a:lstStyle/>
          <a:p>
            <a:r>
              <a:rPr lang="en-US" dirty="0" smtClean="0"/>
              <a:t>Use the </a:t>
            </a:r>
            <a:r>
              <a:rPr lang="en-US" dirty="0" err="1" smtClean="0"/>
              <a:t>contrapositive</a:t>
            </a:r>
            <a:r>
              <a:rPr lang="en-US" dirty="0" smtClean="0"/>
              <a:t> of Fermat’s Little Theorem to verify that the number </a:t>
            </a:r>
            <a:r>
              <a:rPr lang="en-US" i="1" dirty="0" smtClean="0">
                <a:solidFill>
                  <a:srgbClr val="0000FF"/>
                </a:solidFill>
              </a:rPr>
              <a:t>n</a:t>
            </a:r>
            <a:r>
              <a:rPr lang="en-US" dirty="0" smtClean="0">
                <a:solidFill>
                  <a:srgbClr val="0000FF"/>
                </a:solidFill>
              </a:rPr>
              <a:t> = 8 </a:t>
            </a:r>
            <a:r>
              <a:rPr lang="en-US" dirty="0" smtClean="0"/>
              <a:t>is not prime by using the number 2 for </a:t>
            </a:r>
            <a:r>
              <a:rPr lang="en-US" i="1" dirty="0" smtClean="0"/>
              <a:t>x</a:t>
            </a:r>
            <a:r>
              <a:rPr lang="en-US" dirty="0" smtClean="0"/>
              <a:t>.</a:t>
            </a:r>
          </a:p>
          <a:p>
            <a:r>
              <a:rPr lang="en-US" b="1" dirty="0" smtClean="0"/>
              <a:t>Solution </a:t>
            </a:r>
          </a:p>
          <a:p>
            <a:r>
              <a:rPr lang="en-US" dirty="0" smtClean="0"/>
              <a:t>Substituting in </a:t>
            </a:r>
            <a:r>
              <a:rPr lang="en-US" i="1" dirty="0" smtClean="0"/>
              <a:t>n</a:t>
            </a:r>
            <a:r>
              <a:rPr lang="en-US" dirty="0" smtClean="0"/>
              <a:t> = 8 and </a:t>
            </a:r>
            <a:r>
              <a:rPr lang="en-US" i="1" dirty="0" smtClean="0"/>
              <a:t>x</a:t>
            </a:r>
            <a:r>
              <a:rPr lang="en-US" dirty="0" smtClean="0"/>
              <a:t> = 2 into the </a:t>
            </a:r>
            <a:r>
              <a:rPr lang="en-US" dirty="0" err="1" smtClean="0"/>
              <a:t>contrapositive</a:t>
            </a:r>
            <a:r>
              <a:rPr lang="en-US" dirty="0" smtClean="0"/>
              <a:t>, we have the following.</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Prime Testing (cont.)</a:t>
            </a:r>
            <a:endParaRPr lang="en-US" dirty="0"/>
          </a:p>
        </p:txBody>
      </p:sp>
      <p:sp>
        <p:nvSpPr>
          <p:cNvPr id="3" name="Content Placeholder 2"/>
          <p:cNvSpPr>
            <a:spLocks noGrp="1"/>
          </p:cNvSpPr>
          <p:nvPr>
            <p:ph idx="1"/>
          </p:nvPr>
        </p:nvSpPr>
        <p:spPr/>
        <p:txBody>
          <a:bodyPr>
            <a:normAutofit/>
          </a:bodyPr>
          <a:lstStyle/>
          <a:p>
            <a:endParaRPr lang="en-US" dirty="0" smtClean="0"/>
          </a:p>
          <a:p>
            <a:endParaRPr lang="en-US" dirty="0"/>
          </a:p>
        </p:txBody>
      </p:sp>
      <p:graphicFrame>
        <p:nvGraphicFramePr>
          <p:cNvPr id="38918" name="Object 6"/>
          <p:cNvGraphicFramePr>
            <a:graphicFrameLocks noChangeAspect="1"/>
          </p:cNvGraphicFramePr>
          <p:nvPr/>
        </p:nvGraphicFramePr>
        <p:xfrm>
          <a:off x="2231408" y="1191904"/>
          <a:ext cx="1993900" cy="368300"/>
        </p:xfrm>
        <a:graphic>
          <a:graphicData uri="http://schemas.openxmlformats.org/presentationml/2006/ole">
            <mc:AlternateContent xmlns:mc="http://schemas.openxmlformats.org/markup-compatibility/2006">
              <mc:Choice xmlns:v="urn:schemas-microsoft-com:vml" Requires="v">
                <p:oleObj spid="_x0000_s38974" name="Equation" r:id="rId3" imgW="1993680" imgH="368280" progId="Equation.DSMT4">
                  <p:embed/>
                </p:oleObj>
              </mc:Choice>
              <mc:Fallback>
                <p:oleObj name="Equation" r:id="rId3" imgW="1993680" imgH="3682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31408" y="1191904"/>
                        <a:ext cx="19939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9" name="Object 7"/>
          <p:cNvGraphicFramePr>
            <a:graphicFrameLocks noChangeAspect="1"/>
          </p:cNvGraphicFramePr>
          <p:nvPr/>
        </p:nvGraphicFramePr>
        <p:xfrm>
          <a:off x="3132160" y="1779896"/>
          <a:ext cx="3759200" cy="368300"/>
        </p:xfrm>
        <a:graphic>
          <a:graphicData uri="http://schemas.openxmlformats.org/presentationml/2006/ole">
            <mc:AlternateContent xmlns:mc="http://schemas.openxmlformats.org/markup-compatibility/2006">
              <mc:Choice xmlns:v="urn:schemas-microsoft-com:vml" Requires="v">
                <p:oleObj spid="_x0000_s38975" name="Equation" r:id="rId5" imgW="3759120" imgH="368280" progId="Equation.DSMT4">
                  <p:embed/>
                </p:oleObj>
              </mc:Choice>
              <mc:Fallback>
                <p:oleObj name="Equation" r:id="rId5" imgW="3759120" imgH="3682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32160" y="1779896"/>
                        <a:ext cx="37592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0" name="Object 8"/>
          <p:cNvGraphicFramePr>
            <a:graphicFrameLocks noChangeAspect="1"/>
          </p:cNvGraphicFramePr>
          <p:nvPr/>
        </p:nvGraphicFramePr>
        <p:xfrm>
          <a:off x="3132160" y="2286000"/>
          <a:ext cx="2819400" cy="495300"/>
        </p:xfrm>
        <a:graphic>
          <a:graphicData uri="http://schemas.openxmlformats.org/presentationml/2006/ole">
            <mc:AlternateContent xmlns:mc="http://schemas.openxmlformats.org/markup-compatibility/2006">
              <mc:Choice xmlns:v="urn:schemas-microsoft-com:vml" Requires="v">
                <p:oleObj spid="_x0000_s38976" name="Equation" r:id="rId7" imgW="2819160" imgH="495000" progId="Equation.DSMT4">
                  <p:embed/>
                </p:oleObj>
              </mc:Choice>
              <mc:Fallback>
                <p:oleObj name="Equation" r:id="rId7" imgW="2819160" imgH="49500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32160" y="2286000"/>
                        <a:ext cx="2819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1" name="Object 9"/>
          <p:cNvGraphicFramePr>
            <a:graphicFrameLocks noChangeAspect="1"/>
          </p:cNvGraphicFramePr>
          <p:nvPr/>
        </p:nvGraphicFramePr>
        <p:xfrm>
          <a:off x="3132160" y="2909248"/>
          <a:ext cx="1854200" cy="495300"/>
        </p:xfrm>
        <a:graphic>
          <a:graphicData uri="http://schemas.openxmlformats.org/presentationml/2006/ole">
            <mc:AlternateContent xmlns:mc="http://schemas.openxmlformats.org/markup-compatibility/2006">
              <mc:Choice xmlns:v="urn:schemas-microsoft-com:vml" Requires="v">
                <p:oleObj spid="_x0000_s38977" name="Equation" r:id="rId9" imgW="1854000" imgH="495000" progId="Equation.DSMT4">
                  <p:embed/>
                </p:oleObj>
              </mc:Choice>
              <mc:Fallback>
                <p:oleObj name="Equation" r:id="rId9" imgW="1854000" imgH="4950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32160" y="2909248"/>
                        <a:ext cx="1854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2" name="Object 10"/>
          <p:cNvGraphicFramePr>
            <a:graphicFrameLocks noChangeAspect="1"/>
          </p:cNvGraphicFramePr>
          <p:nvPr/>
        </p:nvGraphicFramePr>
        <p:xfrm>
          <a:off x="3132160" y="3505200"/>
          <a:ext cx="3505200" cy="495300"/>
        </p:xfrm>
        <a:graphic>
          <a:graphicData uri="http://schemas.openxmlformats.org/presentationml/2006/ole">
            <mc:AlternateContent xmlns:mc="http://schemas.openxmlformats.org/markup-compatibility/2006">
              <mc:Choice xmlns:v="urn:schemas-microsoft-com:vml" Requires="v">
                <p:oleObj spid="_x0000_s38978" name="Equation" r:id="rId11" imgW="3504960" imgH="495000" progId="Equation.DSMT4">
                  <p:embed/>
                </p:oleObj>
              </mc:Choice>
              <mc:Fallback>
                <p:oleObj name="Equation" r:id="rId11" imgW="3504960" imgH="49500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132160" y="3505200"/>
                        <a:ext cx="3505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3" name="Object 11"/>
          <p:cNvGraphicFramePr>
            <a:graphicFrameLocks noChangeAspect="1"/>
          </p:cNvGraphicFramePr>
          <p:nvPr/>
        </p:nvGraphicFramePr>
        <p:xfrm>
          <a:off x="3132160" y="4109112"/>
          <a:ext cx="2349500" cy="495300"/>
        </p:xfrm>
        <a:graphic>
          <a:graphicData uri="http://schemas.openxmlformats.org/presentationml/2006/ole">
            <mc:AlternateContent xmlns:mc="http://schemas.openxmlformats.org/markup-compatibility/2006">
              <mc:Choice xmlns:v="urn:schemas-microsoft-com:vml" Requires="v">
                <p:oleObj spid="_x0000_s38979" name="Equation" r:id="rId13" imgW="2349360" imgH="495000" progId="Equation.DSMT4">
                  <p:embed/>
                </p:oleObj>
              </mc:Choice>
              <mc:Fallback>
                <p:oleObj name="Equation" r:id="rId13" imgW="2349360" imgH="49500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132160" y="4109112"/>
                        <a:ext cx="23495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4" name="Object 12"/>
          <p:cNvGraphicFramePr>
            <a:graphicFrameLocks noChangeAspect="1"/>
          </p:cNvGraphicFramePr>
          <p:nvPr/>
        </p:nvGraphicFramePr>
        <p:xfrm>
          <a:off x="3132160" y="4724400"/>
          <a:ext cx="1612900" cy="406400"/>
        </p:xfrm>
        <a:graphic>
          <a:graphicData uri="http://schemas.openxmlformats.org/presentationml/2006/ole">
            <mc:AlternateContent xmlns:mc="http://schemas.openxmlformats.org/markup-compatibility/2006">
              <mc:Choice xmlns:v="urn:schemas-microsoft-com:vml" Requires="v">
                <p:oleObj spid="_x0000_s38980" name="Equation" r:id="rId15" imgW="1612800" imgH="406080" progId="Equation.DSMT4">
                  <p:embed/>
                </p:oleObj>
              </mc:Choice>
              <mc:Fallback>
                <p:oleObj name="Equation" r:id="rId15" imgW="1612800" imgH="406080" progId="Equation.DSMT4">
                  <p:embed/>
                  <p:pic>
                    <p:nvPicPr>
                      <p:cNvPr id="0" name="Picture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132160" y="4724400"/>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25" name="Object 13"/>
          <p:cNvGraphicFramePr>
            <a:graphicFrameLocks noChangeAspect="1"/>
          </p:cNvGraphicFramePr>
          <p:nvPr/>
        </p:nvGraphicFramePr>
        <p:xfrm>
          <a:off x="3132160" y="5257800"/>
          <a:ext cx="1612900" cy="406400"/>
        </p:xfrm>
        <a:graphic>
          <a:graphicData uri="http://schemas.openxmlformats.org/presentationml/2006/ole">
            <mc:AlternateContent xmlns:mc="http://schemas.openxmlformats.org/markup-compatibility/2006">
              <mc:Choice xmlns:v="urn:schemas-microsoft-com:vml" Requires="v">
                <p:oleObj spid="_x0000_s38981" name="Equation" r:id="rId17" imgW="1612800" imgH="406080" progId="Equation.DSMT4">
                  <p:embed/>
                </p:oleObj>
              </mc:Choice>
              <mc:Fallback>
                <p:oleObj name="Equation" r:id="rId17" imgW="1612800" imgH="406080" progId="Equation.DSMT4">
                  <p:embed/>
                  <p:pic>
                    <p:nvPicPr>
                      <p:cNvPr id="0" name="Picture 13"/>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32160" y="5257800"/>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89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9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9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89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89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9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892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2: Prime Testing (cont.)</a:t>
            </a:r>
            <a:endParaRPr lang="en-US" dirty="0"/>
          </a:p>
        </p:txBody>
      </p:sp>
      <p:sp>
        <p:nvSpPr>
          <p:cNvPr id="3" name="Content Placeholder 2"/>
          <p:cNvSpPr>
            <a:spLocks noGrp="1"/>
          </p:cNvSpPr>
          <p:nvPr>
            <p:ph idx="1"/>
          </p:nvPr>
        </p:nvSpPr>
        <p:spPr>
          <a:xfrm>
            <a:off x="457200" y="1280160"/>
            <a:ext cx="8229600" cy="4487382"/>
          </a:xfrm>
        </p:spPr>
        <p:txBody>
          <a:bodyPr>
            <a:spAutoFit/>
          </a:bodyPr>
          <a:lstStyle/>
          <a:p>
            <a:pPr>
              <a:tabLst>
                <a:tab pos="463550" algn="l"/>
              </a:tabLst>
            </a:pPr>
            <a:r>
              <a:rPr lang="en-US" dirty="0" smtClean="0"/>
              <a:t>Notice that this is the first time a negative has appeared at the front of an equivalence in our calculations. To simplify, we added 0 to the equation by adding 8 (mod 8). This allowed us to return to a positive equivalence that we are accustomed to. </a:t>
            </a:r>
          </a:p>
          <a:p>
            <a:pPr>
              <a:tabLst>
                <a:tab pos="463550" algn="l"/>
              </a:tabLst>
            </a:pPr>
            <a:r>
              <a:rPr lang="en-US" dirty="0" smtClean="0"/>
              <a:t>Since raising 2 to the 8</a:t>
            </a:r>
            <a:r>
              <a:rPr lang="en-US" baseline="30000" dirty="0" smtClean="0"/>
              <a:t>th</a:t>
            </a:r>
            <a:r>
              <a:rPr lang="en-US" dirty="0" smtClean="0"/>
              <a:t> power and subtracting 2 does not result in a multiple of 8, we have confirmed that 8 is not prime. It’s worth noting that although we are told to start with </a:t>
            </a:r>
            <a:r>
              <a:rPr lang="en-US" i="1" dirty="0" smtClean="0"/>
              <a:t>x</a:t>
            </a:r>
            <a:r>
              <a:rPr lang="en-US" dirty="0" smtClean="0"/>
              <a:t> = 2, we could use any number to show that 8 is not a prime number. </a:t>
            </a:r>
            <a:endParaRPr lang="en-US" dirty="0" smtClean="0">
              <a:solidFill>
                <a:srgbClr val="000099"/>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Table 1:  Rules of Exponents</a:t>
            </a:r>
            <a:endParaRPr lang="en-US" dirty="0"/>
          </a:p>
        </p:txBody>
      </p:sp>
      <p:graphicFrame>
        <p:nvGraphicFramePr>
          <p:cNvPr id="4" name="Content Placeholder 3"/>
          <p:cNvGraphicFramePr>
            <a:graphicFrameLocks noGrp="1"/>
          </p:cNvGraphicFramePr>
          <p:nvPr>
            <p:ph idx="1"/>
          </p:nvPr>
        </p:nvGraphicFramePr>
        <p:xfrm>
          <a:off x="457200" y="1279525"/>
          <a:ext cx="8229600" cy="2478405"/>
        </p:xfrm>
        <a:graphic>
          <a:graphicData uri="http://schemas.openxmlformats.org/drawingml/2006/table">
            <a:tbl>
              <a:tblPr firstRow="1" bandRow="1">
                <a:tableStyleId>{5C22544A-7EE6-4342-B048-85BDC9FD1C3A}</a:tableStyleId>
              </a:tblPr>
              <a:tblGrid>
                <a:gridCol w="4114800"/>
                <a:gridCol w="4114800"/>
              </a:tblGrid>
              <a:tr h="370840">
                <a:tc gridSpan="2">
                  <a:txBody>
                    <a:bodyPr/>
                    <a:lstStyle/>
                    <a:p>
                      <a:pPr algn="ctr" fontAlgn="b"/>
                      <a:r>
                        <a:rPr lang="en-US" sz="2400" b="1" i="0" u="none" strike="noStrike" dirty="0">
                          <a:solidFill>
                            <a:schemeClr val="bg1"/>
                          </a:solidFill>
                          <a:latin typeface="Calibri"/>
                        </a:rPr>
                        <a:t>Table </a:t>
                      </a:r>
                      <a:r>
                        <a:rPr lang="en-US" sz="2400" b="1" i="0" u="none" strike="noStrike" dirty="0" smtClean="0">
                          <a:solidFill>
                            <a:schemeClr val="bg1"/>
                          </a:solidFill>
                          <a:latin typeface="Calibri"/>
                        </a:rPr>
                        <a:t>1: Rules </a:t>
                      </a:r>
                      <a:r>
                        <a:rPr lang="en-US" sz="2400" b="1" i="0" u="none" strike="noStrike" dirty="0">
                          <a:solidFill>
                            <a:schemeClr val="bg1"/>
                          </a:solidFill>
                          <a:latin typeface="Calibri"/>
                        </a:rPr>
                        <a:t>of </a:t>
                      </a:r>
                      <a:r>
                        <a:rPr lang="en-US" sz="2400" b="1" i="0" u="none" strike="noStrike" dirty="0" smtClean="0">
                          <a:solidFill>
                            <a:schemeClr val="bg1"/>
                          </a:solidFill>
                          <a:latin typeface="Calibri"/>
                        </a:rPr>
                        <a:t>Exponents</a:t>
                      </a:r>
                      <a:endParaRPr lang="en-US" sz="2400" b="1" i="0" u="none" strike="noStrike" dirty="0">
                        <a:solidFill>
                          <a:schemeClr val="bg1"/>
                        </a:solidFill>
                        <a:latin typeface="Calibri"/>
                      </a:endParaRPr>
                    </a:p>
                  </a:txBody>
                  <a:tcPr marL="9525" marR="9525" marT="9525" marB="0" anchor="ctr"/>
                </a:tc>
                <a:tc hMerge="1">
                  <a:txBody>
                    <a:bodyPr/>
                    <a:lstStyle/>
                    <a:p>
                      <a:pPr algn="l" fontAlgn="b"/>
                      <a:endParaRPr lang="en-US" sz="2400" b="0" i="0" u="none" strike="noStrike" dirty="0">
                        <a:solidFill>
                          <a:srgbClr val="000000"/>
                        </a:solidFill>
                        <a:latin typeface="Calibri"/>
                      </a:endParaRPr>
                    </a:p>
                  </a:txBody>
                  <a:tcPr marL="9525" marR="9525" marT="9525" marB="0" anchor="b"/>
                </a:tc>
              </a:tr>
              <a:tr h="548640">
                <a:tc>
                  <a:txBody>
                    <a:bodyPr/>
                    <a:lstStyle/>
                    <a:p>
                      <a:pPr algn="ctr" fontAlgn="b"/>
                      <a:r>
                        <a:rPr lang="en-US" sz="2400" b="0" i="0" u="none" strike="noStrike" dirty="0">
                          <a:solidFill>
                            <a:srgbClr val="000000"/>
                          </a:solidFill>
                          <a:latin typeface="Calibri"/>
                        </a:rPr>
                        <a:t>Product Rule</a:t>
                      </a:r>
                    </a:p>
                  </a:txBody>
                  <a:tcPr marL="9525" marR="9525" marT="9525" marB="0" anchor="ctr"/>
                </a:tc>
                <a:tc>
                  <a:txBody>
                    <a:bodyPr/>
                    <a:lstStyle/>
                    <a:p>
                      <a:pPr algn="l" fontAlgn="b"/>
                      <a:endParaRPr lang="en-US" sz="2400" b="0" i="0" u="none" strike="noStrike" dirty="0">
                        <a:solidFill>
                          <a:srgbClr val="000000"/>
                        </a:solidFill>
                        <a:latin typeface="Calibri"/>
                      </a:endParaRPr>
                    </a:p>
                  </a:txBody>
                  <a:tcPr marL="9525" marR="9525" marT="9525" marB="0" anchor="ctr"/>
                </a:tc>
              </a:tr>
              <a:tr h="914400">
                <a:tc>
                  <a:txBody>
                    <a:bodyPr/>
                    <a:lstStyle/>
                    <a:p>
                      <a:pPr algn="ctr" fontAlgn="b"/>
                      <a:r>
                        <a:rPr lang="en-US" sz="2400" b="0" i="0" u="none" strike="noStrike" dirty="0">
                          <a:solidFill>
                            <a:srgbClr val="000000"/>
                          </a:solidFill>
                          <a:latin typeface="Calibri"/>
                        </a:rPr>
                        <a:t>Quotient Rule</a:t>
                      </a:r>
                    </a:p>
                  </a:txBody>
                  <a:tcPr marL="9525" marR="9525" marT="9525" marB="0" anchor="ctr"/>
                </a:tc>
                <a:tc>
                  <a:txBody>
                    <a:bodyPr/>
                    <a:lstStyle/>
                    <a:p>
                      <a:pPr algn="l" fontAlgn="b"/>
                      <a:endParaRPr lang="en-US" sz="2400" b="0" i="0" u="none" strike="noStrike">
                        <a:solidFill>
                          <a:srgbClr val="000000"/>
                        </a:solidFill>
                        <a:latin typeface="Calibri"/>
                      </a:endParaRPr>
                    </a:p>
                  </a:txBody>
                  <a:tcPr marL="9525" marR="9525" marT="9525" marB="0" anchor="ctr"/>
                </a:tc>
              </a:tr>
              <a:tr h="640080">
                <a:tc>
                  <a:txBody>
                    <a:bodyPr/>
                    <a:lstStyle/>
                    <a:p>
                      <a:pPr algn="ctr" fontAlgn="b"/>
                      <a:r>
                        <a:rPr lang="en-US" sz="2400" b="0" i="0" u="none" strike="noStrike" dirty="0">
                          <a:solidFill>
                            <a:srgbClr val="000000"/>
                          </a:solidFill>
                          <a:latin typeface="Calibri"/>
                        </a:rPr>
                        <a:t>Power Rule</a:t>
                      </a:r>
                    </a:p>
                  </a:txBody>
                  <a:tcPr marL="9525" marR="9525" marT="9525" marB="0" anchor="ctr"/>
                </a:tc>
                <a:tc>
                  <a:txBody>
                    <a:bodyPr/>
                    <a:lstStyle/>
                    <a:p>
                      <a:pPr algn="l" fontAlgn="b"/>
                      <a:endParaRPr lang="en-US" sz="2400" b="0" i="0" u="none" strike="noStrike" dirty="0">
                        <a:solidFill>
                          <a:srgbClr val="000000"/>
                        </a:solidFill>
                        <a:latin typeface="Calibri"/>
                      </a:endParaRPr>
                    </a:p>
                  </a:txBody>
                  <a:tcPr marL="9525" marR="9525" marT="9525" marB="0" anchor="ctr"/>
                </a:tc>
              </a:tr>
            </a:tbl>
          </a:graphicData>
        </a:graphic>
      </p:graphicFrame>
      <p:graphicFrame>
        <p:nvGraphicFramePr>
          <p:cNvPr id="43010" name="Object 2"/>
          <p:cNvGraphicFramePr>
            <a:graphicFrameLocks noChangeAspect="1"/>
          </p:cNvGraphicFramePr>
          <p:nvPr/>
        </p:nvGraphicFramePr>
        <p:xfrm>
          <a:off x="5854700" y="1744354"/>
          <a:ext cx="1524000" cy="330200"/>
        </p:xfrm>
        <a:graphic>
          <a:graphicData uri="http://schemas.openxmlformats.org/presentationml/2006/ole">
            <mc:AlternateContent xmlns:mc="http://schemas.openxmlformats.org/markup-compatibility/2006">
              <mc:Choice xmlns:v="urn:schemas-microsoft-com:vml" Requires="v">
                <p:oleObj spid="_x0000_s43031" name="Equation" r:id="rId3" imgW="1523880" imgH="330120" progId="Equation.DSMT4">
                  <p:embed/>
                </p:oleObj>
              </mc:Choice>
              <mc:Fallback>
                <p:oleObj name="Equation" r:id="rId3" imgW="1523880" imgH="3301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54700" y="1744354"/>
                        <a:ext cx="1524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1" name="Object 3"/>
          <p:cNvGraphicFramePr>
            <a:graphicFrameLocks noChangeAspect="1"/>
          </p:cNvGraphicFramePr>
          <p:nvPr/>
        </p:nvGraphicFramePr>
        <p:xfrm>
          <a:off x="6045200" y="2315854"/>
          <a:ext cx="1143000" cy="762000"/>
        </p:xfrm>
        <a:graphic>
          <a:graphicData uri="http://schemas.openxmlformats.org/presentationml/2006/ole">
            <mc:AlternateContent xmlns:mc="http://schemas.openxmlformats.org/markup-compatibility/2006">
              <mc:Choice xmlns:v="urn:schemas-microsoft-com:vml" Requires="v">
                <p:oleObj spid="_x0000_s43032" name="Equation" r:id="rId5" imgW="1143000" imgH="761760" progId="Equation.DSMT4">
                  <p:embed/>
                </p:oleObj>
              </mc:Choice>
              <mc:Fallback>
                <p:oleObj name="Equation" r:id="rId5" imgW="1143000" imgH="7617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45200" y="2315854"/>
                        <a:ext cx="11430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5969000" y="3187700"/>
          <a:ext cx="1295400" cy="546100"/>
        </p:xfrm>
        <a:graphic>
          <a:graphicData uri="http://schemas.openxmlformats.org/presentationml/2006/ole">
            <mc:AlternateContent xmlns:mc="http://schemas.openxmlformats.org/markup-compatibility/2006">
              <mc:Choice xmlns:v="urn:schemas-microsoft-com:vml" Requires="v">
                <p:oleObj spid="_x0000_s43033" name="Equation" r:id="rId7" imgW="1295280" imgH="545760" progId="Equation.DSMT4">
                  <p:embed/>
                </p:oleObj>
              </mc:Choice>
              <mc:Fallback>
                <p:oleObj name="Equation" r:id="rId7" imgW="1295280" imgH="5457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69000" y="3187700"/>
                        <a:ext cx="12954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#2</a:t>
            </a:r>
            <a:endParaRPr lang="en-US" dirty="0"/>
          </a:p>
        </p:txBody>
      </p:sp>
      <p:sp>
        <p:nvSpPr>
          <p:cNvPr id="3" name="Content Placeholder 2"/>
          <p:cNvSpPr>
            <a:spLocks noGrp="1"/>
          </p:cNvSpPr>
          <p:nvPr>
            <p:ph idx="1"/>
          </p:nvPr>
        </p:nvSpPr>
        <p:spPr/>
        <p:txBody>
          <a:bodyPr/>
          <a:lstStyle/>
          <a:p>
            <a:pPr>
              <a:tabLst>
                <a:tab pos="463550" algn="l"/>
              </a:tabLst>
            </a:pPr>
            <a:endParaRPr lang="en-US" dirty="0" smtClean="0"/>
          </a:p>
          <a:p>
            <a:pPr>
              <a:tabLst>
                <a:tab pos="463550" algn="l"/>
              </a:tabLst>
            </a:pPr>
            <a:endParaRPr lang="en-US" dirty="0"/>
          </a:p>
        </p:txBody>
      </p:sp>
      <p:sp>
        <p:nvSpPr>
          <p:cNvPr id="8" name="Content Placeholder 2"/>
          <p:cNvSpPr txBox="1">
            <a:spLocks/>
          </p:cNvSpPr>
          <p:nvPr/>
        </p:nvSpPr>
        <p:spPr>
          <a:xfrm>
            <a:off x="457200" y="1280160"/>
            <a:ext cx="8229600" cy="2289858"/>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Skill Check #2</a:t>
            </a:r>
          </a:p>
          <a:p>
            <a:pPr lvl="0">
              <a:spcBef>
                <a:spcPct val="20000"/>
              </a:spcBef>
            </a:pPr>
            <a:r>
              <a:rPr lang="en-US" sz="2800" dirty="0" smtClean="0">
                <a:solidFill>
                  <a:srgbClr val="000000"/>
                </a:solidFill>
              </a:rPr>
              <a:t>Simplify each of the following. </a:t>
            </a:r>
          </a:p>
          <a:p>
            <a:pPr lvl="0">
              <a:lnSpc>
                <a:spcPct val="150000"/>
              </a:lnSpc>
              <a:spcBef>
                <a:spcPct val="20000"/>
              </a:spcBef>
            </a:pPr>
            <a:r>
              <a:rPr lang="en-US" sz="2800" b="1" dirty="0" smtClean="0">
                <a:solidFill>
                  <a:srgbClr val="000000"/>
                </a:solidFill>
              </a:rPr>
              <a:t>a.</a:t>
            </a:r>
            <a:r>
              <a:rPr lang="en-US" sz="2800" dirty="0" smtClean="0">
                <a:solidFill>
                  <a:srgbClr val="000000"/>
                </a:solidFill>
              </a:rPr>
              <a:t> 		 </a:t>
            </a:r>
            <a:r>
              <a:rPr lang="en-US" sz="2800" b="1" dirty="0" smtClean="0">
                <a:solidFill>
                  <a:srgbClr val="000000"/>
                </a:solidFill>
              </a:rPr>
              <a:t>b.</a:t>
            </a:r>
            <a:r>
              <a:rPr lang="en-US" sz="2800" dirty="0" smtClean="0">
                <a:solidFill>
                  <a:srgbClr val="000000"/>
                </a:solidFill>
              </a:rPr>
              <a:t> 			 </a:t>
            </a:r>
            <a:r>
              <a:rPr lang="en-US" sz="2800" b="1" dirty="0" smtClean="0">
                <a:solidFill>
                  <a:srgbClr val="000000"/>
                </a:solidFill>
              </a:rPr>
              <a:t>c.</a:t>
            </a:r>
            <a:r>
              <a:rPr lang="en-US" sz="2800" dirty="0" smtClean="0">
                <a:solidFill>
                  <a:srgbClr val="000000"/>
                </a:solidFill>
              </a:rPr>
              <a:t> </a:t>
            </a:r>
          </a:p>
          <a:p>
            <a:pPr lvl="0">
              <a:spcBef>
                <a:spcPct val="20000"/>
              </a:spcBef>
            </a:pP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36870" name="Object 6"/>
          <p:cNvGraphicFramePr>
            <a:graphicFrameLocks noChangeAspect="1"/>
          </p:cNvGraphicFramePr>
          <p:nvPr/>
        </p:nvGraphicFramePr>
        <p:xfrm>
          <a:off x="914400" y="2484460"/>
          <a:ext cx="774700" cy="381000"/>
        </p:xfrm>
        <a:graphic>
          <a:graphicData uri="http://schemas.openxmlformats.org/presentationml/2006/ole">
            <mc:AlternateContent xmlns:mc="http://schemas.openxmlformats.org/markup-compatibility/2006">
              <mc:Choice xmlns:v="urn:schemas-microsoft-com:vml" Requires="v">
                <p:oleObj spid="_x0000_s36898" name="Equation" r:id="rId3" imgW="774360" imgH="380880" progId="Equation.DSMT4">
                  <p:embed/>
                </p:oleObj>
              </mc:Choice>
              <mc:Fallback>
                <p:oleObj name="Equation" r:id="rId3" imgW="774360" imgH="3808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2484460"/>
                        <a:ext cx="774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1" name="Object 7"/>
          <p:cNvGraphicFramePr>
            <a:graphicFrameLocks noChangeAspect="1"/>
          </p:cNvGraphicFramePr>
          <p:nvPr/>
        </p:nvGraphicFramePr>
        <p:xfrm>
          <a:off x="2792104" y="2373004"/>
          <a:ext cx="698500" cy="635000"/>
        </p:xfrm>
        <a:graphic>
          <a:graphicData uri="http://schemas.openxmlformats.org/presentationml/2006/ole">
            <mc:AlternateContent xmlns:mc="http://schemas.openxmlformats.org/markup-compatibility/2006">
              <mc:Choice xmlns:v="urn:schemas-microsoft-com:vml" Requires="v">
                <p:oleObj spid="_x0000_s36899" name="Equation" r:id="rId5" imgW="698400" imgH="634680" progId="Equation.DSMT4">
                  <p:embed/>
                </p:oleObj>
              </mc:Choice>
              <mc:Fallback>
                <p:oleObj name="Equation" r:id="rId5" imgW="698400" imgH="63468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92104" y="2373004"/>
                        <a:ext cx="698500"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2" name="Object 8"/>
          <p:cNvGraphicFramePr>
            <a:graphicFrameLocks noChangeAspect="1"/>
          </p:cNvGraphicFramePr>
          <p:nvPr/>
        </p:nvGraphicFramePr>
        <p:xfrm>
          <a:off x="5540992" y="2283156"/>
          <a:ext cx="495300" cy="876300"/>
        </p:xfrm>
        <a:graphic>
          <a:graphicData uri="http://schemas.openxmlformats.org/presentationml/2006/ole">
            <mc:AlternateContent xmlns:mc="http://schemas.openxmlformats.org/markup-compatibility/2006">
              <mc:Choice xmlns:v="urn:schemas-microsoft-com:vml" Requires="v">
                <p:oleObj spid="_x0000_s36900" name="Equation" r:id="rId7" imgW="495000" imgH="876240" progId="Equation.DSMT4">
                  <p:embed/>
                </p:oleObj>
              </mc:Choice>
              <mc:Fallback>
                <p:oleObj name="Equation" r:id="rId7" imgW="495000" imgH="87624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540992" y="2283156"/>
                        <a:ext cx="495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10" name="Group 9"/>
          <p:cNvGrpSpPr/>
          <p:nvPr/>
        </p:nvGrpSpPr>
        <p:grpSpPr>
          <a:xfrm>
            <a:off x="457200" y="5191780"/>
            <a:ext cx="5561182" cy="523220"/>
            <a:chOff x="457200" y="5191780"/>
            <a:chExt cx="5561182" cy="523220"/>
          </a:xfrm>
        </p:grpSpPr>
        <p:sp>
          <p:nvSpPr>
            <p:cNvPr id="12" name="Rectangle 11"/>
            <p:cNvSpPr/>
            <p:nvPr/>
          </p:nvSpPr>
          <p:spPr>
            <a:xfrm>
              <a:off x="457200" y="5191780"/>
              <a:ext cx="4572000" cy="523220"/>
            </a:xfrm>
            <a:prstGeom prst="rect">
              <a:avLst/>
            </a:prstGeom>
          </p:spPr>
          <p:txBody>
            <a:bodyPr>
              <a:spAutoFit/>
            </a:bodyPr>
            <a:lstStyle/>
            <a:p>
              <a:r>
                <a:rPr lang="en-US" sz="2800" dirty="0" smtClean="0">
                  <a:solidFill>
                    <a:srgbClr val="000000"/>
                  </a:solidFill>
                </a:rPr>
                <a:t>Answers:</a:t>
              </a:r>
              <a:endParaRPr lang="en-US" sz="2800" dirty="0">
                <a:solidFill>
                  <a:srgbClr val="FF0000"/>
                </a:solidFill>
              </a:endParaRPr>
            </a:p>
          </p:txBody>
        </p:sp>
        <p:graphicFrame>
          <p:nvGraphicFramePr>
            <p:cNvPr id="36873" name="Object 9"/>
            <p:cNvGraphicFramePr>
              <a:graphicFrameLocks noChangeAspect="1"/>
            </p:cNvGraphicFramePr>
            <p:nvPr/>
          </p:nvGraphicFramePr>
          <p:xfrm>
            <a:off x="2030582" y="5205413"/>
            <a:ext cx="3987800" cy="469900"/>
          </p:xfrm>
          <a:graphic>
            <a:graphicData uri="http://schemas.openxmlformats.org/presentationml/2006/ole">
              <mc:AlternateContent xmlns:mc="http://schemas.openxmlformats.org/markup-compatibility/2006">
                <mc:Choice xmlns:v="urn:schemas-microsoft-com:vml" Requires="v">
                  <p:oleObj spid="_x0000_s36901" name="Equation" r:id="rId9" imgW="3987720" imgH="469800" progId="Equation.DSMT4">
                    <p:embed/>
                  </p:oleObj>
                </mc:Choice>
                <mc:Fallback>
                  <p:oleObj name="Equation" r:id="rId9" imgW="3987720" imgH="4698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030582" y="5205413"/>
                          <a:ext cx="3987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Prime Testing Using Modular Arithmetic </a:t>
            </a:r>
            <a:endParaRPr lang="en-US" dirty="0"/>
          </a:p>
        </p:txBody>
      </p:sp>
      <p:sp>
        <p:nvSpPr>
          <p:cNvPr id="3" name="Content Placeholder 2"/>
          <p:cNvSpPr>
            <a:spLocks noGrp="1"/>
          </p:cNvSpPr>
          <p:nvPr>
            <p:ph idx="1"/>
          </p:nvPr>
        </p:nvSpPr>
        <p:spPr/>
        <p:txBody>
          <a:bodyPr/>
          <a:lstStyle/>
          <a:p>
            <a:r>
              <a:rPr lang="en-US" dirty="0" smtClean="0"/>
              <a:t>Verify that </a:t>
            </a:r>
            <a:r>
              <a:rPr lang="en-US" dirty="0" smtClean="0">
                <a:solidFill>
                  <a:srgbClr val="0000FF"/>
                </a:solidFill>
              </a:rPr>
              <a:t>39</a:t>
            </a:r>
            <a:r>
              <a:rPr lang="en-US" dirty="0" smtClean="0"/>
              <a:t> is not prime using the </a:t>
            </a:r>
            <a:r>
              <a:rPr lang="en-US" dirty="0" err="1" smtClean="0"/>
              <a:t>contrapositive</a:t>
            </a:r>
            <a:r>
              <a:rPr lang="en-US" dirty="0" smtClean="0"/>
              <a:t> of Fermat’s Little Theorem and </a:t>
            </a:r>
            <a:r>
              <a:rPr lang="en-US" i="1" dirty="0" smtClean="0">
                <a:solidFill>
                  <a:srgbClr val="0000FF"/>
                </a:solidFill>
              </a:rPr>
              <a:t>x</a:t>
            </a:r>
            <a:r>
              <a:rPr lang="en-US" dirty="0" smtClean="0">
                <a:solidFill>
                  <a:srgbClr val="0000FF"/>
                </a:solidFill>
              </a:rPr>
              <a:t> = 2</a:t>
            </a:r>
            <a:r>
              <a:rPr lang="en-US" dirty="0" smtClean="0"/>
              <a:t>.</a:t>
            </a:r>
          </a:p>
          <a:p>
            <a:r>
              <a:rPr lang="en-US" b="1" dirty="0" smtClean="0"/>
              <a:t>Solution </a:t>
            </a:r>
          </a:p>
          <a:p>
            <a:r>
              <a:rPr lang="en-US" dirty="0" smtClean="0"/>
              <a:t>We want to show 39 is not prime using the number 2. So, we have </a:t>
            </a:r>
            <a:r>
              <a:rPr lang="en-US" i="1" dirty="0" smtClean="0"/>
              <a:t>x</a:t>
            </a:r>
            <a:r>
              <a:rPr lang="en-US" dirty="0" smtClean="0"/>
              <a:t> = 2 and </a:t>
            </a:r>
            <a:r>
              <a:rPr lang="en-US" i="1" dirty="0" smtClean="0"/>
              <a:t>n</a:t>
            </a:r>
            <a:r>
              <a:rPr lang="en-US" dirty="0" smtClean="0"/>
              <a:t> = 39. Using 			</a:t>
            </a:r>
          </a:p>
          <a:p>
            <a:r>
              <a:rPr lang="en-US" dirty="0" smtClean="0"/>
              <a:t>we can see that we have to reduce 2</a:t>
            </a:r>
            <a:r>
              <a:rPr lang="en-US" baseline="30000" dirty="0" smtClean="0"/>
              <a:t>39</a:t>
            </a:r>
            <a:r>
              <a:rPr lang="en-US" dirty="0" smtClean="0"/>
              <a:t> mod 39. However, since 2</a:t>
            </a:r>
            <a:r>
              <a:rPr lang="en-US" baseline="30000" dirty="0" smtClean="0"/>
              <a:t>39</a:t>
            </a:r>
            <a:r>
              <a:rPr lang="en-US" dirty="0" smtClean="0"/>
              <a:t> becomes a very large number very quickly, we can slowly build up to 2</a:t>
            </a:r>
            <a:r>
              <a:rPr lang="en-US" baseline="30000" dirty="0" smtClean="0"/>
              <a:t>39</a:t>
            </a:r>
            <a:r>
              <a:rPr lang="en-US" dirty="0" smtClean="0"/>
              <a:t> piece-by-piece by repeatedly squaring.</a:t>
            </a:r>
            <a:endParaRPr lang="en-US" dirty="0"/>
          </a:p>
        </p:txBody>
      </p:sp>
      <p:graphicFrame>
        <p:nvGraphicFramePr>
          <p:cNvPr id="35844" name="Object 4"/>
          <p:cNvGraphicFramePr>
            <a:graphicFrameLocks noChangeAspect="1"/>
          </p:cNvGraphicFramePr>
          <p:nvPr>
            <p:extLst>
              <p:ext uri="{D42A27DB-BD31-4B8C-83A1-F6EECF244321}">
                <p14:modId xmlns:p14="http://schemas.microsoft.com/office/powerpoint/2010/main" val="22983173"/>
              </p:ext>
            </p:extLst>
          </p:nvPr>
        </p:nvGraphicFramePr>
        <p:xfrm>
          <a:off x="5672138" y="3178175"/>
          <a:ext cx="2667000" cy="520700"/>
        </p:xfrm>
        <a:graphic>
          <a:graphicData uri="http://schemas.openxmlformats.org/presentationml/2006/ole">
            <mc:AlternateContent xmlns:mc="http://schemas.openxmlformats.org/markup-compatibility/2006">
              <mc:Choice xmlns:v="urn:schemas-microsoft-com:vml" Requires="v">
                <p:oleObj spid="_x0000_s35852" name="Equation" r:id="rId3" imgW="2666880" imgH="520560" progId="Equation.DSMT4">
                  <p:embed/>
                </p:oleObj>
              </mc:Choice>
              <mc:Fallback>
                <p:oleObj name="Equation" r:id="rId3" imgW="2666880" imgH="520560" progId="Equation.DSMT4">
                  <p:embed/>
                  <p:pic>
                    <p:nvPicPr>
                      <p:cNvPr id="0" name="Picture 4"/>
                      <p:cNvPicPr>
                        <a:picLocks noChangeAspect="1" noChangeArrowheads="1"/>
                      </p:cNvPicPr>
                      <p:nvPr/>
                    </p:nvPicPr>
                    <p:blipFill>
                      <a:blip r:embed="rId4"/>
                      <a:srcRect/>
                      <a:stretch>
                        <a:fillRect/>
                      </a:stretch>
                    </p:blipFill>
                    <p:spPr bwMode="auto">
                      <a:xfrm>
                        <a:off x="5672138" y="3178175"/>
                        <a:ext cx="26670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584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Prime Testing Using Modular Arithmetic (cont.)</a:t>
            </a:r>
            <a:endParaRPr lang="en-US" dirty="0"/>
          </a:p>
        </p:txBody>
      </p:sp>
      <p:sp>
        <p:nvSpPr>
          <p:cNvPr id="3" name="Content Placeholder 2"/>
          <p:cNvSpPr>
            <a:spLocks noGrp="1"/>
          </p:cNvSpPr>
          <p:nvPr>
            <p:ph idx="1"/>
          </p:nvPr>
        </p:nvSpPr>
        <p:spPr>
          <a:xfrm>
            <a:off x="457200" y="1280160"/>
            <a:ext cx="8229600" cy="1815882"/>
          </a:xfrm>
        </p:spPr>
        <p:txBody>
          <a:bodyPr>
            <a:spAutoFit/>
          </a:bodyPr>
          <a:lstStyle/>
          <a:p>
            <a:pPr>
              <a:spcBef>
                <a:spcPts val="0"/>
              </a:spcBef>
              <a:tabLst>
                <a:tab pos="463550" algn="l"/>
              </a:tabLst>
            </a:pPr>
            <a:r>
              <a:rPr lang="en-US" dirty="0" smtClean="0"/>
              <a:t>Notice that			      	 So, if we can find these powers of 2, we can combine them to find 2</a:t>
            </a:r>
            <a:r>
              <a:rPr lang="en-US" baseline="30000" dirty="0" smtClean="0"/>
              <a:t>39</a:t>
            </a:r>
            <a:r>
              <a:rPr lang="en-US" dirty="0" smtClean="0"/>
              <a:t>. The following steps show the most efficient way to find these powers.</a:t>
            </a:r>
            <a:endParaRPr lang="en-US" dirty="0"/>
          </a:p>
        </p:txBody>
      </p:sp>
      <p:graphicFrame>
        <p:nvGraphicFramePr>
          <p:cNvPr id="34820" name="Object 4"/>
          <p:cNvGraphicFramePr>
            <a:graphicFrameLocks noChangeAspect="1"/>
          </p:cNvGraphicFramePr>
          <p:nvPr>
            <p:extLst>
              <p:ext uri="{D42A27DB-BD31-4B8C-83A1-F6EECF244321}">
                <p14:modId xmlns:p14="http://schemas.microsoft.com/office/powerpoint/2010/main" val="2239083934"/>
              </p:ext>
            </p:extLst>
          </p:nvPr>
        </p:nvGraphicFramePr>
        <p:xfrm>
          <a:off x="2255838" y="1330325"/>
          <a:ext cx="2806700" cy="368300"/>
        </p:xfrm>
        <a:graphic>
          <a:graphicData uri="http://schemas.openxmlformats.org/presentationml/2006/ole">
            <mc:AlternateContent xmlns:mc="http://schemas.openxmlformats.org/markup-compatibility/2006">
              <mc:Choice xmlns:v="urn:schemas-microsoft-com:vml" Requires="v">
                <p:oleObj spid="_x0000_s34870" name="Equation" r:id="rId3" imgW="2806560" imgH="368280" progId="Equation.DSMT4">
                  <p:embed/>
                </p:oleObj>
              </mc:Choice>
              <mc:Fallback>
                <p:oleObj name="Equation" r:id="rId3" imgW="2806560" imgH="368280" progId="Equation.DSMT4">
                  <p:embed/>
                  <p:pic>
                    <p:nvPicPr>
                      <p:cNvPr id="0" name="Picture 4"/>
                      <p:cNvPicPr>
                        <a:picLocks noChangeAspect="1" noChangeArrowheads="1"/>
                      </p:cNvPicPr>
                      <p:nvPr/>
                    </p:nvPicPr>
                    <p:blipFill>
                      <a:blip r:embed="rId4"/>
                      <a:srcRect/>
                      <a:stretch>
                        <a:fillRect/>
                      </a:stretch>
                    </p:blipFill>
                    <p:spPr bwMode="auto">
                      <a:xfrm>
                        <a:off x="2255838" y="1330325"/>
                        <a:ext cx="28067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3" name="Object 7"/>
          <p:cNvGraphicFramePr>
            <a:graphicFrameLocks noChangeAspect="1"/>
          </p:cNvGraphicFramePr>
          <p:nvPr/>
        </p:nvGraphicFramePr>
        <p:xfrm>
          <a:off x="1752600" y="3124200"/>
          <a:ext cx="2133600" cy="469900"/>
        </p:xfrm>
        <a:graphic>
          <a:graphicData uri="http://schemas.openxmlformats.org/presentationml/2006/ole">
            <mc:AlternateContent xmlns:mc="http://schemas.openxmlformats.org/markup-compatibility/2006">
              <mc:Choice xmlns:v="urn:schemas-microsoft-com:vml" Requires="v">
                <p:oleObj spid="_x0000_s34871" name="Equation" r:id="rId5" imgW="2133360" imgH="469800" progId="Equation.DSMT4">
                  <p:embed/>
                </p:oleObj>
              </mc:Choice>
              <mc:Fallback>
                <p:oleObj name="Equation" r:id="rId5" imgW="2133360" imgH="46980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3124200"/>
                        <a:ext cx="213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4" name="Object 8"/>
          <p:cNvGraphicFramePr>
            <a:graphicFrameLocks noChangeAspect="1"/>
          </p:cNvGraphicFramePr>
          <p:nvPr/>
        </p:nvGraphicFramePr>
        <p:xfrm>
          <a:off x="1766248" y="3671248"/>
          <a:ext cx="2159000" cy="469900"/>
        </p:xfrm>
        <a:graphic>
          <a:graphicData uri="http://schemas.openxmlformats.org/presentationml/2006/ole">
            <mc:AlternateContent xmlns:mc="http://schemas.openxmlformats.org/markup-compatibility/2006">
              <mc:Choice xmlns:v="urn:schemas-microsoft-com:vml" Requires="v">
                <p:oleObj spid="_x0000_s34872" name="Equation" r:id="rId7" imgW="2158920" imgH="469800" progId="Equation.DSMT4">
                  <p:embed/>
                </p:oleObj>
              </mc:Choice>
              <mc:Fallback>
                <p:oleObj name="Equation" r:id="rId7" imgW="2158920" imgH="46980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66248" y="3671248"/>
                        <a:ext cx="2159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5" name="Object 9"/>
          <p:cNvGraphicFramePr>
            <a:graphicFrameLocks noChangeAspect="1"/>
          </p:cNvGraphicFramePr>
          <p:nvPr/>
        </p:nvGraphicFramePr>
        <p:xfrm>
          <a:off x="1766248" y="4267200"/>
          <a:ext cx="4292600" cy="469900"/>
        </p:xfrm>
        <a:graphic>
          <a:graphicData uri="http://schemas.openxmlformats.org/presentationml/2006/ole">
            <mc:AlternateContent xmlns:mc="http://schemas.openxmlformats.org/markup-compatibility/2006">
              <mc:Choice xmlns:v="urn:schemas-microsoft-com:vml" Requires="v">
                <p:oleObj spid="_x0000_s34873" name="Equation" r:id="rId9" imgW="4292280" imgH="469800" progId="Equation.DSMT4">
                  <p:embed/>
                </p:oleObj>
              </mc:Choice>
              <mc:Fallback>
                <p:oleObj name="Equation" r:id="rId9" imgW="4292280" imgH="469800" progId="Equation.DSMT4">
                  <p:embed/>
                  <p:pic>
                    <p:nvPicPr>
                      <p:cNvPr id="0" name="Picture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766248" y="4267200"/>
                        <a:ext cx="4292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6" name="Object 10"/>
          <p:cNvGraphicFramePr>
            <a:graphicFrameLocks noChangeAspect="1"/>
          </p:cNvGraphicFramePr>
          <p:nvPr/>
        </p:nvGraphicFramePr>
        <p:xfrm>
          <a:off x="1766248" y="4841544"/>
          <a:ext cx="5588000" cy="469900"/>
        </p:xfrm>
        <a:graphic>
          <a:graphicData uri="http://schemas.openxmlformats.org/presentationml/2006/ole">
            <mc:AlternateContent xmlns:mc="http://schemas.openxmlformats.org/markup-compatibility/2006">
              <mc:Choice xmlns:v="urn:schemas-microsoft-com:vml" Requires="v">
                <p:oleObj spid="_x0000_s34874" name="Equation" r:id="rId11" imgW="5587920" imgH="469800" progId="Equation.DSMT4">
                  <p:embed/>
                </p:oleObj>
              </mc:Choice>
              <mc:Fallback>
                <p:oleObj name="Equation" r:id="rId11" imgW="5587920" imgH="46980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766248" y="4841544"/>
                        <a:ext cx="5588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4827" name="Object 11"/>
          <p:cNvGraphicFramePr>
            <a:graphicFrameLocks noChangeAspect="1"/>
          </p:cNvGraphicFramePr>
          <p:nvPr/>
        </p:nvGraphicFramePr>
        <p:xfrm>
          <a:off x="4079544" y="5410200"/>
          <a:ext cx="3048000" cy="495300"/>
        </p:xfrm>
        <a:graphic>
          <a:graphicData uri="http://schemas.openxmlformats.org/presentationml/2006/ole">
            <mc:AlternateContent xmlns:mc="http://schemas.openxmlformats.org/markup-compatibility/2006">
              <mc:Choice xmlns:v="urn:schemas-microsoft-com:vml" Requires="v">
                <p:oleObj spid="_x0000_s34875" name="Equation" r:id="rId13" imgW="3047760" imgH="495000" progId="Equation.DSMT4">
                  <p:embed/>
                </p:oleObj>
              </mc:Choice>
              <mc:Fallback>
                <p:oleObj name="Equation" r:id="rId13" imgW="3047760" imgH="49500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79544" y="5410200"/>
                        <a:ext cx="30480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48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48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2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8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Prime Testing Using Modular Arithmetic (cont.)</a:t>
            </a:r>
            <a:endParaRPr lang="en-US" dirty="0"/>
          </a:p>
        </p:txBody>
      </p:sp>
      <p:sp>
        <p:nvSpPr>
          <p:cNvPr id="3" name="Content Placeholder 2"/>
          <p:cNvSpPr>
            <a:spLocks noGrp="1"/>
          </p:cNvSpPr>
          <p:nvPr>
            <p:ph idx="1"/>
          </p:nvPr>
        </p:nvSpPr>
        <p:spPr>
          <a:xfrm>
            <a:off x="457200" y="1280160"/>
            <a:ext cx="8458200" cy="4572000"/>
          </a:xfrm>
        </p:spPr>
        <p:txBody>
          <a:bodyPr>
            <a:normAutofit/>
          </a:bodyPr>
          <a:lstStyle/>
          <a:p>
            <a:pPr>
              <a:spcBef>
                <a:spcPts val="0"/>
              </a:spcBef>
            </a:pPr>
            <a:r>
              <a:rPr lang="en-US" dirty="0" smtClean="0"/>
              <a:t>In standard arithmetic, 2</a:t>
            </a:r>
            <a:r>
              <a:rPr lang="en-US" baseline="30000" dirty="0" smtClean="0"/>
              <a:t>8</a:t>
            </a:r>
            <a:r>
              <a:rPr lang="en-US" dirty="0" smtClean="0"/>
              <a:t> = 256, and we would need to continue on with our calculations of 2</a:t>
            </a:r>
            <a:r>
              <a:rPr lang="en-US" baseline="30000" dirty="0" smtClean="0"/>
              <a:t>39</a:t>
            </a:r>
            <a:r>
              <a:rPr lang="en-US" dirty="0" smtClean="0"/>
              <a:t> using 256. However, in arithmetic modulo 39, 2</a:t>
            </a:r>
            <a:r>
              <a:rPr lang="en-US" baseline="30000" dirty="0" smtClean="0"/>
              <a:t>8</a:t>
            </a:r>
            <a:r>
              <a:rPr lang="en-US" dirty="0" smtClean="0"/>
              <a:t> </a:t>
            </a:r>
            <a:r>
              <a:rPr lang="en-US" dirty="0" smtClean="0">
                <a:sym typeface="Symbol"/>
              </a:rPr>
              <a:t> 22 </a:t>
            </a:r>
            <a:r>
              <a:rPr lang="en-US" dirty="0" smtClean="0"/>
              <a:t>(mod 39). </a:t>
            </a:r>
            <a:br>
              <a:rPr lang="en-US" dirty="0" smtClean="0"/>
            </a:br>
            <a:r>
              <a:rPr lang="en-US" dirty="0" smtClean="0"/>
              <a:t>This smaller number of 22 will be much easier to work with. This pattern of reducing our calculations modulo 39 keeps the numbers manageable. Notice how the pattern continues in the next steps. </a:t>
            </a:r>
            <a:endParaRPr lang="en-US" b="1" dirty="0" smtClean="0"/>
          </a:p>
        </p:txBody>
      </p:sp>
      <p:graphicFrame>
        <p:nvGraphicFramePr>
          <p:cNvPr id="33798" name="Object 6"/>
          <p:cNvGraphicFramePr>
            <a:graphicFrameLocks noChangeAspect="1"/>
          </p:cNvGraphicFramePr>
          <p:nvPr/>
        </p:nvGraphicFramePr>
        <p:xfrm>
          <a:off x="1107744" y="4384344"/>
          <a:ext cx="6794500" cy="1079500"/>
        </p:xfrm>
        <a:graphic>
          <a:graphicData uri="http://schemas.openxmlformats.org/presentationml/2006/ole">
            <mc:AlternateContent xmlns:mc="http://schemas.openxmlformats.org/markup-compatibility/2006">
              <mc:Choice xmlns:v="urn:schemas-microsoft-com:vml" Requires="v">
                <p:oleObj spid="_x0000_s33814" name="Equation" r:id="rId3" imgW="6794280" imgH="1079280" progId="Equation.DSMT4">
                  <p:embed/>
                </p:oleObj>
              </mc:Choice>
              <mc:Fallback>
                <p:oleObj name="Equation" r:id="rId3" imgW="6794280" imgH="107928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07744" y="4384344"/>
                        <a:ext cx="6794500" cy="1079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3799" name="Object 7"/>
          <p:cNvGraphicFramePr>
            <a:graphicFrameLocks noChangeAspect="1"/>
          </p:cNvGraphicFramePr>
          <p:nvPr/>
        </p:nvGraphicFramePr>
        <p:xfrm>
          <a:off x="1107744" y="5568288"/>
          <a:ext cx="5765800" cy="469900"/>
        </p:xfrm>
        <a:graphic>
          <a:graphicData uri="http://schemas.openxmlformats.org/presentationml/2006/ole">
            <mc:AlternateContent xmlns:mc="http://schemas.openxmlformats.org/markup-compatibility/2006">
              <mc:Choice xmlns:v="urn:schemas-microsoft-com:vml" Requires="v">
                <p:oleObj spid="_x0000_s33815" name="Equation" r:id="rId5" imgW="5765760" imgH="469800" progId="Equation.DSMT4">
                  <p:embed/>
                </p:oleObj>
              </mc:Choice>
              <mc:Fallback>
                <p:oleObj name="Equation" r:id="rId5" imgW="5765760" imgH="46980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107744" y="5568288"/>
                        <a:ext cx="576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37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37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Prime Testing Using Modular Arithmetic (cont.)</a:t>
            </a:r>
            <a:endParaRPr lang="en-US" dirty="0"/>
          </a:p>
        </p:txBody>
      </p:sp>
      <p:sp>
        <p:nvSpPr>
          <p:cNvPr id="3" name="Content Placeholder 2"/>
          <p:cNvSpPr>
            <a:spLocks noGrp="1"/>
          </p:cNvSpPr>
          <p:nvPr>
            <p:ph idx="1"/>
          </p:nvPr>
        </p:nvSpPr>
        <p:spPr/>
        <p:txBody>
          <a:bodyPr>
            <a:noAutofit/>
          </a:bodyPr>
          <a:lstStyle/>
          <a:p>
            <a:r>
              <a:rPr lang="en-US" dirty="0" smtClean="0"/>
              <a:t>From these powers of 2, we have all we need to calculate 2</a:t>
            </a:r>
            <a:r>
              <a:rPr lang="en-US" baseline="30000" dirty="0" smtClean="0"/>
              <a:t>39</a:t>
            </a:r>
            <a:r>
              <a:rPr lang="en-US" dirty="0" smtClean="0"/>
              <a:t> </a:t>
            </a:r>
            <a:r>
              <a:rPr lang="en-US" dirty="0" smtClean="0">
                <a:latin typeface="Symbol" pitchFamily="18" charset="2"/>
              </a:rPr>
              <a:t>-</a:t>
            </a:r>
            <a:r>
              <a:rPr lang="en-US" dirty="0" smtClean="0"/>
              <a:t> 2. </a:t>
            </a:r>
            <a:endParaRPr lang="en-US" dirty="0"/>
          </a:p>
        </p:txBody>
      </p:sp>
      <p:graphicFrame>
        <p:nvGraphicFramePr>
          <p:cNvPr id="40963" name="Object 3"/>
          <p:cNvGraphicFramePr>
            <a:graphicFrameLocks noChangeAspect="1"/>
          </p:cNvGraphicFramePr>
          <p:nvPr/>
        </p:nvGraphicFramePr>
        <p:xfrm>
          <a:off x="3235656" y="3034352"/>
          <a:ext cx="3606800" cy="406400"/>
        </p:xfrm>
        <a:graphic>
          <a:graphicData uri="http://schemas.openxmlformats.org/presentationml/2006/ole">
            <mc:AlternateContent xmlns:mc="http://schemas.openxmlformats.org/markup-compatibility/2006">
              <mc:Choice xmlns:v="urn:schemas-microsoft-com:vml" Requires="v">
                <p:oleObj spid="_x0000_s41005" name="Equation" r:id="rId3" imgW="3606480" imgH="406080" progId="Equation.DSMT4">
                  <p:embed/>
                </p:oleObj>
              </mc:Choice>
              <mc:Fallback>
                <p:oleObj name="Equation" r:id="rId3" imgW="3606480" imgH="40608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35656" y="3034352"/>
                        <a:ext cx="36068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4" name="Object 4"/>
          <p:cNvGraphicFramePr>
            <a:graphicFrameLocks noChangeAspect="1"/>
          </p:cNvGraphicFramePr>
          <p:nvPr/>
        </p:nvGraphicFramePr>
        <p:xfrm>
          <a:off x="3235656" y="3581400"/>
          <a:ext cx="2794000" cy="406400"/>
        </p:xfrm>
        <a:graphic>
          <a:graphicData uri="http://schemas.openxmlformats.org/presentationml/2006/ole">
            <mc:AlternateContent xmlns:mc="http://schemas.openxmlformats.org/markup-compatibility/2006">
              <mc:Choice xmlns:v="urn:schemas-microsoft-com:vml" Requires="v">
                <p:oleObj spid="_x0000_s41006" name="Equation" r:id="rId5" imgW="2793960" imgH="406080" progId="Equation.DSMT4">
                  <p:embed/>
                </p:oleObj>
              </mc:Choice>
              <mc:Fallback>
                <p:oleObj name="Equation" r:id="rId5" imgW="2793960" imgH="406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35656" y="3581400"/>
                        <a:ext cx="2794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5" name="Object 5"/>
          <p:cNvGraphicFramePr>
            <a:graphicFrameLocks noChangeAspect="1"/>
          </p:cNvGraphicFramePr>
          <p:nvPr/>
        </p:nvGraphicFramePr>
        <p:xfrm>
          <a:off x="3235656" y="4093192"/>
          <a:ext cx="2324100" cy="406400"/>
        </p:xfrm>
        <a:graphic>
          <a:graphicData uri="http://schemas.openxmlformats.org/presentationml/2006/ole">
            <mc:AlternateContent xmlns:mc="http://schemas.openxmlformats.org/markup-compatibility/2006">
              <mc:Choice xmlns:v="urn:schemas-microsoft-com:vml" Requires="v">
                <p:oleObj spid="_x0000_s41007" name="Equation" r:id="rId7" imgW="2323800" imgH="406080" progId="Equation.DSMT4">
                  <p:embed/>
                </p:oleObj>
              </mc:Choice>
              <mc:Fallback>
                <p:oleObj name="Equation" r:id="rId7" imgW="2323800" imgH="406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35656" y="4093192"/>
                        <a:ext cx="23241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6" name="Object 6"/>
          <p:cNvGraphicFramePr>
            <a:graphicFrameLocks noChangeAspect="1"/>
          </p:cNvGraphicFramePr>
          <p:nvPr/>
        </p:nvGraphicFramePr>
        <p:xfrm>
          <a:off x="3235656" y="4626592"/>
          <a:ext cx="1790700" cy="406400"/>
        </p:xfrm>
        <a:graphic>
          <a:graphicData uri="http://schemas.openxmlformats.org/presentationml/2006/ole">
            <mc:AlternateContent xmlns:mc="http://schemas.openxmlformats.org/markup-compatibility/2006">
              <mc:Choice xmlns:v="urn:schemas-microsoft-com:vml" Requires="v">
                <p:oleObj spid="_x0000_s41008" name="Equation" r:id="rId9" imgW="1790640" imgH="406080" progId="Equation.DSMT4">
                  <p:embed/>
                </p:oleObj>
              </mc:Choice>
              <mc:Fallback>
                <p:oleObj name="Equation" r:id="rId9" imgW="1790640" imgH="406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35656" y="4626592"/>
                        <a:ext cx="17907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7" name="Object 7"/>
          <p:cNvGraphicFramePr>
            <a:graphicFrameLocks noChangeAspect="1"/>
          </p:cNvGraphicFramePr>
          <p:nvPr/>
        </p:nvGraphicFramePr>
        <p:xfrm>
          <a:off x="2286000" y="2438400"/>
          <a:ext cx="927100" cy="368300"/>
        </p:xfrm>
        <a:graphic>
          <a:graphicData uri="http://schemas.openxmlformats.org/presentationml/2006/ole">
            <mc:AlternateContent xmlns:mc="http://schemas.openxmlformats.org/markup-compatibility/2006">
              <mc:Choice xmlns:v="urn:schemas-microsoft-com:vml" Requires="v">
                <p:oleObj spid="_x0000_s41009" name="Equation" r:id="rId11" imgW="927000" imgH="368280" progId="Equation.DSMT4">
                  <p:embed/>
                </p:oleObj>
              </mc:Choice>
              <mc:Fallback>
                <p:oleObj name="Equation" r:id="rId11" imgW="927000" imgH="3682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86000" y="2438400"/>
                        <a:ext cx="9271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68" name="Object 8"/>
          <p:cNvGraphicFramePr>
            <a:graphicFrameLocks noChangeAspect="1"/>
          </p:cNvGraphicFramePr>
          <p:nvPr/>
        </p:nvGraphicFramePr>
        <p:xfrm>
          <a:off x="3235656" y="2451100"/>
          <a:ext cx="2590800" cy="368300"/>
        </p:xfrm>
        <a:graphic>
          <a:graphicData uri="http://schemas.openxmlformats.org/presentationml/2006/ole">
            <mc:AlternateContent xmlns:mc="http://schemas.openxmlformats.org/markup-compatibility/2006">
              <mc:Choice xmlns:v="urn:schemas-microsoft-com:vml" Requires="v">
                <p:oleObj spid="_x0000_s41010" name="Equation" r:id="rId13" imgW="2590560" imgH="368280" progId="Equation.DSMT4">
                  <p:embed/>
                </p:oleObj>
              </mc:Choice>
              <mc:Fallback>
                <p:oleObj name="Equation" r:id="rId13" imgW="2590560" imgH="3682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235656" y="2451100"/>
                        <a:ext cx="2590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09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09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09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09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096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09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3: Prime Testing Using Modular Arithmetic (cont.)</a:t>
            </a:r>
            <a:endParaRPr lang="en-US" dirty="0"/>
          </a:p>
        </p:txBody>
      </p:sp>
      <p:sp>
        <p:nvSpPr>
          <p:cNvPr id="3" name="Content Placeholder 2"/>
          <p:cNvSpPr>
            <a:spLocks noGrp="1"/>
          </p:cNvSpPr>
          <p:nvPr>
            <p:ph idx="1"/>
          </p:nvPr>
        </p:nvSpPr>
        <p:spPr/>
        <p:txBody>
          <a:bodyPr/>
          <a:lstStyle/>
          <a:p>
            <a:r>
              <a:rPr lang="en-US" dirty="0" smtClean="0"/>
              <a:t>Verify for yourself that </a:t>
            </a:r>
            <a:r>
              <a:rPr lang="en-US" dirty="0" smtClean="0">
                <a:solidFill>
                  <a:srgbClr val="FF0000"/>
                </a:solidFill>
              </a:rPr>
              <a:t>2814 </a:t>
            </a:r>
            <a:r>
              <a:rPr lang="en-US" dirty="0" smtClean="0">
                <a:solidFill>
                  <a:srgbClr val="FF0000"/>
                </a:solidFill>
                <a:sym typeface="Symbol"/>
              </a:rPr>
              <a:t></a:t>
            </a:r>
            <a:r>
              <a:rPr lang="en-US" dirty="0" smtClean="0">
                <a:solidFill>
                  <a:srgbClr val="FF0000"/>
                </a:solidFill>
              </a:rPr>
              <a:t> 6 (mod 39)</a:t>
            </a:r>
            <a:r>
              <a:rPr lang="en-US" dirty="0" smtClean="0"/>
              <a:t>.</a:t>
            </a:r>
            <a:r>
              <a:rPr lang="en-US" dirty="0" smtClean="0">
                <a:solidFill>
                  <a:srgbClr val="FF0000"/>
                </a:solidFill>
              </a:rPr>
              <a:t> </a:t>
            </a:r>
            <a:r>
              <a:rPr lang="en-US" dirty="0" smtClean="0"/>
              <a:t>Once again, since this is not equivalent to 0 (mod 39), we have established that 39 is not prime. Notice that we did the calculation without ever multiplying two numbers that were bigger than 39. </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 Objectives </a:t>
            </a:r>
            <a:endParaRPr lang="en-US" dirty="0"/>
          </a:p>
        </p:txBody>
      </p:sp>
      <p:sp>
        <p:nvSpPr>
          <p:cNvPr id="3" name="Content Placeholder 2"/>
          <p:cNvSpPr>
            <a:spLocks noGrp="1"/>
          </p:cNvSpPr>
          <p:nvPr>
            <p:ph idx="1"/>
          </p:nvPr>
        </p:nvSpPr>
        <p:spPr>
          <a:xfrm>
            <a:off x="457200" y="1280160"/>
            <a:ext cx="8229600" cy="954107"/>
          </a:xfrm>
        </p:spPr>
        <p:txBody>
          <a:bodyPr>
            <a:spAutoFit/>
          </a:bodyPr>
          <a:lstStyle/>
          <a:p>
            <a:pPr marL="463550" indent="-463550">
              <a:buFont typeface="Courier New" pitchFamily="49" charset="0"/>
              <a:buChar char="o"/>
            </a:pPr>
            <a:r>
              <a:rPr lang="en-US" dirty="0" smtClean="0"/>
              <a:t>Use Fermat’s Little Theorem to test for prime numbers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Fermat’s Little Theorem and Prime Testing</a:t>
            </a:r>
            <a:endParaRPr lang="en-US" dirty="0"/>
          </a:p>
        </p:txBody>
      </p:sp>
      <p:sp>
        <p:nvSpPr>
          <p:cNvPr id="3" name="Content Placeholder 2"/>
          <p:cNvSpPr>
            <a:spLocks noGrp="1"/>
          </p:cNvSpPr>
          <p:nvPr>
            <p:ph idx="1"/>
          </p:nvPr>
        </p:nvSpPr>
        <p:spPr/>
        <p:txBody>
          <a:bodyPr/>
          <a:lstStyle/>
          <a:p>
            <a:r>
              <a:rPr lang="en-US" dirty="0" smtClean="0"/>
              <a:t>Fermat’s Little Theorem is a statement about a calculation in modular arithmetic. It says that if you multiply a number by itself </a:t>
            </a:r>
            <a:r>
              <a:rPr lang="en-US" i="1" dirty="0"/>
              <a:t>p</a:t>
            </a:r>
            <a:r>
              <a:rPr lang="en-US" dirty="0" smtClean="0"/>
              <a:t> times, and then subtract off that same number, the answer is a multiple if </a:t>
            </a:r>
            <a:r>
              <a:rPr lang="en-US" i="1" dirty="0" smtClean="0"/>
              <a:t>p</a:t>
            </a:r>
            <a:r>
              <a:rPr lang="en-US" dirty="0" smtClean="0"/>
              <a:t>; that is, the answer is congruent to 0 (mod </a:t>
            </a:r>
            <a:r>
              <a:rPr lang="en-US" i="1" dirty="0" smtClean="0"/>
              <a:t>p</a:t>
            </a:r>
            <a:r>
              <a:rPr lang="en-US" dirty="0" smtClean="0"/>
              <a:t>). The contrapositive says if we perform the operation and DON’T get a value equivalent to 0 (mod </a:t>
            </a:r>
            <a:r>
              <a:rPr lang="en-US" i="1" dirty="0" smtClean="0"/>
              <a:t>p</a:t>
            </a:r>
            <a:r>
              <a:rPr lang="en-US" dirty="0" smtClean="0"/>
              <a:t>), then </a:t>
            </a:r>
            <a:r>
              <a:rPr lang="en-US" i="1" dirty="0" smtClean="0"/>
              <a:t>p</a:t>
            </a:r>
            <a:r>
              <a:rPr lang="en-US" dirty="0" smtClean="0"/>
              <a:t> is not a prime number. So the contrapositive allows us to test if a number is not prime.</a:t>
            </a:r>
            <a:endParaRPr lang="en-US" dirty="0"/>
          </a:p>
        </p:txBody>
      </p:sp>
    </p:spTree>
    <p:extLst>
      <p:ext uri="{BB962C8B-B14F-4D97-AF65-F5344CB8AC3E}">
        <p14:creationId xmlns:p14="http://schemas.microsoft.com/office/powerpoint/2010/main" val="34286670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Fermat’s Little Theorem</a:t>
            </a:r>
            <a:endParaRPr lang="en-US" dirty="0"/>
          </a:p>
        </p:txBody>
      </p:sp>
      <p:sp>
        <p:nvSpPr>
          <p:cNvPr id="3" name="Content Placeholder 2"/>
          <p:cNvSpPr>
            <a:spLocks noGrp="1"/>
          </p:cNvSpPr>
          <p:nvPr>
            <p:ph idx="1"/>
          </p:nvPr>
        </p:nvSpPr>
        <p:spPr>
          <a:xfrm>
            <a:off x="457200" y="1280160"/>
            <a:ext cx="8229600" cy="1471172"/>
          </a:xfrm>
          <a:solidFill>
            <a:srgbClr val="FFFFCC"/>
          </a:solidFill>
          <a:ln w="28575">
            <a:solidFill>
              <a:srgbClr val="000000"/>
            </a:solidFill>
          </a:ln>
        </p:spPr>
        <p:txBody>
          <a:bodyPr>
            <a:spAutoFit/>
          </a:bodyPr>
          <a:lstStyle/>
          <a:p>
            <a:pPr algn="ctr"/>
            <a:r>
              <a:rPr lang="en-US" b="1" dirty="0" smtClean="0">
                <a:solidFill>
                  <a:srgbClr val="000000"/>
                </a:solidFill>
              </a:rPr>
              <a:t>Fermat’s Little Theorem</a:t>
            </a:r>
          </a:p>
          <a:p>
            <a:r>
              <a:rPr lang="en-US" dirty="0" smtClean="0">
                <a:solidFill>
                  <a:srgbClr val="000000"/>
                </a:solidFill>
              </a:rPr>
              <a:t>Let </a:t>
            </a:r>
            <a:r>
              <a:rPr lang="en-US" i="1" dirty="0" smtClean="0">
                <a:solidFill>
                  <a:srgbClr val="000000"/>
                </a:solidFill>
              </a:rPr>
              <a:t>p</a:t>
            </a:r>
            <a:r>
              <a:rPr lang="en-US" dirty="0" smtClean="0">
                <a:solidFill>
                  <a:srgbClr val="000000"/>
                </a:solidFill>
              </a:rPr>
              <a:t> be any prime number and </a:t>
            </a:r>
            <a:r>
              <a:rPr lang="en-US" i="1" dirty="0" smtClean="0">
                <a:solidFill>
                  <a:srgbClr val="000000"/>
                </a:solidFill>
              </a:rPr>
              <a:t>x</a:t>
            </a:r>
            <a:r>
              <a:rPr lang="en-US" dirty="0" smtClean="0">
                <a:solidFill>
                  <a:srgbClr val="000000"/>
                </a:solidFill>
              </a:rPr>
              <a:t> be any positive integer. Then, </a:t>
            </a:r>
            <a:r>
              <a:rPr lang="en-US" i="1" dirty="0" err="1" smtClean="0">
                <a:solidFill>
                  <a:srgbClr val="0000FF"/>
                </a:solidFill>
              </a:rPr>
              <a:t>x</a:t>
            </a:r>
            <a:r>
              <a:rPr lang="en-US" i="1" baseline="30000" dirty="0" err="1" smtClean="0">
                <a:solidFill>
                  <a:srgbClr val="0000FF"/>
                </a:solidFill>
              </a:rPr>
              <a:t>p</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a:t>
            </a:r>
            <a:r>
              <a:rPr lang="en-US" i="1" dirty="0" smtClean="0">
                <a:solidFill>
                  <a:srgbClr val="0000FF"/>
                </a:solidFill>
              </a:rPr>
              <a:t>x</a:t>
            </a:r>
            <a:r>
              <a:rPr lang="en-US" dirty="0" smtClean="0">
                <a:solidFill>
                  <a:srgbClr val="0000FF"/>
                </a:solidFill>
              </a:rPr>
              <a:t> </a:t>
            </a:r>
            <a:r>
              <a:rPr lang="en-US" dirty="0" smtClean="0">
                <a:solidFill>
                  <a:srgbClr val="0000FF"/>
                </a:solidFill>
                <a:sym typeface="Symbol"/>
              </a:rPr>
              <a:t></a:t>
            </a:r>
            <a:r>
              <a:rPr lang="en-US" dirty="0" smtClean="0">
                <a:solidFill>
                  <a:srgbClr val="0000FF"/>
                </a:solidFill>
              </a:rPr>
              <a:t> 0 (mod </a:t>
            </a:r>
            <a:r>
              <a:rPr lang="en-US" i="1" dirty="0" smtClean="0">
                <a:solidFill>
                  <a:srgbClr val="0000FF"/>
                </a:solidFill>
              </a:rPr>
              <a:t>p</a:t>
            </a:r>
            <a:r>
              <a:rPr lang="en-US" dirty="0" smtClean="0">
                <a:solidFill>
                  <a:srgbClr val="0000FF"/>
                </a:solidFill>
              </a:rPr>
              <a:t>)</a:t>
            </a:r>
            <a:r>
              <a:rPr lang="en-US" dirty="0" smtClean="0">
                <a:solidFill>
                  <a:srgbClr val="000000"/>
                </a:solidFill>
              </a:rPr>
              <a:t>. </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Verifying Fermat’s Little Theorem </a:t>
            </a:r>
            <a:endParaRPr lang="en-US" dirty="0"/>
          </a:p>
        </p:txBody>
      </p:sp>
      <p:sp>
        <p:nvSpPr>
          <p:cNvPr id="5" name="Content Placeholder 4"/>
          <p:cNvSpPr>
            <a:spLocks noGrp="1"/>
          </p:cNvSpPr>
          <p:nvPr>
            <p:ph idx="1"/>
          </p:nvPr>
        </p:nvSpPr>
        <p:spPr/>
        <p:txBody>
          <a:bodyPr>
            <a:noAutofit/>
          </a:bodyPr>
          <a:lstStyle/>
          <a:p>
            <a:r>
              <a:rPr lang="en-US" dirty="0" smtClean="0"/>
              <a:t>Verify that </a:t>
            </a:r>
            <a:r>
              <a:rPr lang="en-US" i="1" dirty="0" err="1" smtClean="0">
                <a:solidFill>
                  <a:srgbClr val="0000FF"/>
                </a:solidFill>
              </a:rPr>
              <a:t>x</a:t>
            </a:r>
            <a:r>
              <a:rPr lang="en-US" i="1" baseline="30000" dirty="0" err="1" smtClean="0">
                <a:solidFill>
                  <a:srgbClr val="0000FF"/>
                </a:solidFill>
              </a:rPr>
              <a:t>p</a:t>
            </a:r>
            <a:r>
              <a:rPr lang="en-US" dirty="0" smtClean="0">
                <a:solidFill>
                  <a:srgbClr val="0000FF"/>
                </a:solidFill>
              </a:rPr>
              <a:t> </a:t>
            </a:r>
            <a:r>
              <a:rPr lang="en-US" dirty="0" smtClean="0">
                <a:solidFill>
                  <a:srgbClr val="0000FF"/>
                </a:solidFill>
                <a:latin typeface="Symbol" pitchFamily="18" charset="2"/>
              </a:rPr>
              <a:t>-</a:t>
            </a:r>
            <a:r>
              <a:rPr lang="en-US" dirty="0" smtClean="0">
                <a:solidFill>
                  <a:srgbClr val="0000FF"/>
                </a:solidFill>
              </a:rPr>
              <a:t> </a:t>
            </a:r>
            <a:r>
              <a:rPr lang="en-US" i="1" dirty="0" smtClean="0">
                <a:solidFill>
                  <a:srgbClr val="0000FF"/>
                </a:solidFill>
              </a:rPr>
              <a:t>x</a:t>
            </a:r>
            <a:r>
              <a:rPr lang="en-US" dirty="0" smtClean="0">
                <a:solidFill>
                  <a:srgbClr val="0000FF"/>
                </a:solidFill>
              </a:rPr>
              <a:t> </a:t>
            </a:r>
            <a:r>
              <a:rPr lang="en-US" dirty="0" smtClean="0">
                <a:solidFill>
                  <a:srgbClr val="0000FF"/>
                </a:solidFill>
                <a:sym typeface="Symbol"/>
              </a:rPr>
              <a:t></a:t>
            </a:r>
            <a:r>
              <a:rPr lang="en-US" dirty="0" smtClean="0">
                <a:solidFill>
                  <a:srgbClr val="0000FF"/>
                </a:solidFill>
              </a:rPr>
              <a:t> 0 (mod </a:t>
            </a:r>
            <a:r>
              <a:rPr lang="en-US" i="1" dirty="0" smtClean="0">
                <a:solidFill>
                  <a:srgbClr val="0000FF"/>
                </a:solidFill>
              </a:rPr>
              <a:t>p</a:t>
            </a:r>
            <a:r>
              <a:rPr lang="en-US" dirty="0" smtClean="0">
                <a:solidFill>
                  <a:srgbClr val="0000FF"/>
                </a:solidFill>
              </a:rPr>
              <a:t>)</a:t>
            </a:r>
            <a:r>
              <a:rPr lang="en-US" dirty="0" smtClean="0"/>
              <a:t>, when </a:t>
            </a:r>
            <a:r>
              <a:rPr lang="en-US" i="1" dirty="0" smtClean="0">
                <a:solidFill>
                  <a:srgbClr val="0000FF"/>
                </a:solidFill>
              </a:rPr>
              <a:t>p</a:t>
            </a:r>
            <a:r>
              <a:rPr lang="en-US" dirty="0" smtClean="0">
                <a:solidFill>
                  <a:srgbClr val="0000FF"/>
                </a:solidFill>
              </a:rPr>
              <a:t> = 7</a:t>
            </a:r>
            <a:r>
              <a:rPr lang="en-US" dirty="0" smtClean="0"/>
              <a:t> and </a:t>
            </a:r>
            <a:r>
              <a:rPr lang="en-US" i="1" dirty="0" smtClean="0">
                <a:solidFill>
                  <a:srgbClr val="0000FF"/>
                </a:solidFill>
              </a:rPr>
              <a:t>x</a:t>
            </a:r>
            <a:r>
              <a:rPr lang="en-US" dirty="0" smtClean="0">
                <a:solidFill>
                  <a:srgbClr val="0000FF"/>
                </a:solidFill>
              </a:rPr>
              <a:t> = 4</a:t>
            </a:r>
            <a:r>
              <a:rPr lang="en-US" dirty="0" smtClean="0"/>
              <a:t>. </a:t>
            </a:r>
          </a:p>
          <a:p>
            <a:r>
              <a:rPr lang="en-US" b="1" dirty="0" smtClean="0"/>
              <a:t>Solution </a:t>
            </a:r>
          </a:p>
          <a:p>
            <a:pPr algn="ctr"/>
            <a:r>
              <a:rPr lang="en-US" dirty="0" smtClean="0">
                <a:solidFill>
                  <a:srgbClr val="000099"/>
                </a:solidFill>
              </a:rPr>
              <a:t>4</a:t>
            </a:r>
            <a:r>
              <a:rPr lang="en-US" baseline="30000" dirty="0" smtClean="0">
                <a:solidFill>
                  <a:srgbClr val="000099"/>
                </a:solidFill>
              </a:rPr>
              <a:t>7</a:t>
            </a:r>
            <a:r>
              <a:rPr lang="en-US" dirty="0" smtClean="0">
                <a:solidFill>
                  <a:srgbClr val="000099"/>
                </a:solidFill>
              </a:rPr>
              <a:t> </a:t>
            </a:r>
            <a:r>
              <a:rPr lang="en-US" dirty="0" smtClean="0">
                <a:solidFill>
                  <a:srgbClr val="000099"/>
                </a:solidFill>
                <a:latin typeface="Symbol" pitchFamily="18" charset="2"/>
              </a:rPr>
              <a:t>-</a:t>
            </a:r>
            <a:r>
              <a:rPr lang="en-US" dirty="0" smtClean="0">
                <a:solidFill>
                  <a:srgbClr val="000099"/>
                </a:solidFill>
              </a:rPr>
              <a:t> 4 = 4 ⋅ 4 ⋅ 4 ⋅ 4 ⋅ 4 ⋅ 4 ⋅ 4 </a:t>
            </a:r>
            <a:r>
              <a:rPr lang="en-US" dirty="0" smtClean="0">
                <a:solidFill>
                  <a:srgbClr val="000099"/>
                </a:solidFill>
                <a:latin typeface="Symbol" pitchFamily="18" charset="2"/>
              </a:rPr>
              <a:t>-</a:t>
            </a:r>
            <a:r>
              <a:rPr lang="en-US" dirty="0" smtClean="0">
                <a:solidFill>
                  <a:srgbClr val="000099"/>
                </a:solidFill>
              </a:rPr>
              <a:t> 4 </a:t>
            </a:r>
          </a:p>
          <a:p>
            <a:r>
              <a:rPr lang="en-US" dirty="0" smtClean="0"/>
              <a:t>We’ll stop at this point and introduce a useful short cut. You might not be able to calculate 4</a:t>
            </a:r>
            <a:r>
              <a:rPr lang="en-US" baseline="30000" dirty="0" smtClean="0"/>
              <a:t>7</a:t>
            </a:r>
            <a:r>
              <a:rPr lang="en-US" dirty="0" smtClean="0"/>
              <a:t> in your head, but the beauty of modular arithmetic is that you don’t have to. Remember that we want our equation to work in modulo 7. So changing any number to its equivalent modulo 7 throughout the calculation is helpful in that it makes the numbers we are manipulating smaller.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Verifying Fermat’s Little Theorem (cont.)</a:t>
            </a:r>
            <a:endParaRPr lang="en-US" dirty="0"/>
          </a:p>
        </p:txBody>
      </p:sp>
      <p:sp>
        <p:nvSpPr>
          <p:cNvPr id="3" name="Content Placeholder 2"/>
          <p:cNvSpPr>
            <a:spLocks noGrp="1"/>
          </p:cNvSpPr>
          <p:nvPr>
            <p:ph idx="1"/>
          </p:nvPr>
        </p:nvSpPr>
        <p:spPr/>
        <p:txBody>
          <a:bodyPr>
            <a:noAutofit/>
          </a:bodyPr>
          <a:lstStyle/>
          <a:p>
            <a:r>
              <a:rPr lang="en-US" dirty="0" smtClean="0"/>
              <a:t>Notice that 4 ⋅ 4 = 16 </a:t>
            </a:r>
            <a:r>
              <a:rPr lang="en-US" dirty="0" smtClean="0">
                <a:sym typeface="Symbol"/>
              </a:rPr>
              <a:t></a:t>
            </a:r>
            <a:r>
              <a:rPr lang="en-US" dirty="0" smtClean="0"/>
              <a:t> 2 (mod 7). By replacing each pair of 4s that are multiplied together with a 2, we can make life easier.</a:t>
            </a:r>
            <a:endParaRPr lang="en-US" dirty="0"/>
          </a:p>
        </p:txBody>
      </p:sp>
      <p:graphicFrame>
        <p:nvGraphicFramePr>
          <p:cNvPr id="7173" name="Object 5"/>
          <p:cNvGraphicFramePr>
            <a:graphicFrameLocks noChangeAspect="1"/>
          </p:cNvGraphicFramePr>
          <p:nvPr/>
        </p:nvGraphicFramePr>
        <p:xfrm>
          <a:off x="3020704" y="3559792"/>
          <a:ext cx="3124200" cy="495300"/>
        </p:xfrm>
        <a:graphic>
          <a:graphicData uri="http://schemas.openxmlformats.org/presentationml/2006/ole">
            <mc:AlternateContent xmlns:mc="http://schemas.openxmlformats.org/markup-compatibility/2006">
              <mc:Choice xmlns:v="urn:schemas-microsoft-com:vml" Requires="v">
                <p:oleObj spid="_x0000_s7201" name="Equation" r:id="rId3" imgW="3124080" imgH="495000" progId="Equation.DSMT4">
                  <p:embed/>
                </p:oleObj>
              </mc:Choice>
              <mc:Fallback>
                <p:oleObj name="Equation" r:id="rId3" imgW="3124080" imgH="495000" progId="Equation.DSMT4">
                  <p:embed/>
                  <p:pic>
                    <p:nvPicPr>
                      <p:cNvPr id="0"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20704" y="3559792"/>
                        <a:ext cx="3124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3020704" y="4155744"/>
          <a:ext cx="2489200" cy="495300"/>
        </p:xfrm>
        <a:graphic>
          <a:graphicData uri="http://schemas.openxmlformats.org/presentationml/2006/ole">
            <mc:AlternateContent xmlns:mc="http://schemas.openxmlformats.org/markup-compatibility/2006">
              <mc:Choice xmlns:v="urn:schemas-microsoft-com:vml" Requires="v">
                <p:oleObj spid="_x0000_s7202" name="Equation" r:id="rId5" imgW="2489040" imgH="495000" progId="Equation.DSMT4">
                  <p:embed/>
                </p:oleObj>
              </mc:Choice>
              <mc:Fallback>
                <p:oleObj name="Equation" r:id="rId5" imgW="2489040" imgH="4950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20704" y="4155744"/>
                        <a:ext cx="2489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133600" y="2971800"/>
          <a:ext cx="863600" cy="368300"/>
        </p:xfrm>
        <a:graphic>
          <a:graphicData uri="http://schemas.openxmlformats.org/presentationml/2006/ole">
            <mc:AlternateContent xmlns:mc="http://schemas.openxmlformats.org/markup-compatibility/2006">
              <mc:Choice xmlns:v="urn:schemas-microsoft-com:vml" Requires="v">
                <p:oleObj spid="_x0000_s7203" name="Equation" r:id="rId7" imgW="863280" imgH="368280" progId="Equation.DSMT4">
                  <p:embed/>
                </p:oleObj>
              </mc:Choice>
              <mc:Fallback>
                <p:oleObj name="Equation" r:id="rId7" imgW="863280" imgH="36828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2971800"/>
                        <a:ext cx="863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3020704" y="3060700"/>
          <a:ext cx="3606800" cy="368300"/>
        </p:xfrm>
        <a:graphic>
          <a:graphicData uri="http://schemas.openxmlformats.org/presentationml/2006/ole">
            <mc:AlternateContent xmlns:mc="http://schemas.openxmlformats.org/markup-compatibility/2006">
              <mc:Choice xmlns:v="urn:schemas-microsoft-com:vml" Requires="v">
                <p:oleObj spid="_x0000_s7204" name="Equation" r:id="rId9" imgW="3606480" imgH="368280" progId="Equation.DSMT4">
                  <p:embed/>
                </p:oleObj>
              </mc:Choice>
              <mc:Fallback>
                <p:oleObj name="Equation" r:id="rId9" imgW="3606480" imgH="36828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20704" y="3060700"/>
                        <a:ext cx="36068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1: Verifying Fermat’s Little Theorem (cont.)</a:t>
            </a:r>
            <a:endParaRPr lang="en-US" dirty="0"/>
          </a:p>
        </p:txBody>
      </p:sp>
      <p:sp>
        <p:nvSpPr>
          <p:cNvPr id="5" name="Content Placeholder 4"/>
          <p:cNvSpPr>
            <a:spLocks noGrp="1"/>
          </p:cNvSpPr>
          <p:nvPr>
            <p:ph idx="1"/>
          </p:nvPr>
        </p:nvSpPr>
        <p:spPr/>
        <p:txBody>
          <a:bodyPr/>
          <a:lstStyle/>
          <a:p>
            <a:r>
              <a:rPr lang="en-US" dirty="0" smtClean="0"/>
              <a:t>Finally, 2</a:t>
            </a:r>
            <a:r>
              <a:rPr lang="en-US" baseline="30000" dirty="0" smtClean="0"/>
              <a:t>3</a:t>
            </a:r>
            <a:r>
              <a:rPr lang="en-US" dirty="0" smtClean="0"/>
              <a:t> = 8, which is congruent to 1 modulo 7.</a:t>
            </a:r>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Therefore, we’ve shown that </a:t>
            </a:r>
            <a:r>
              <a:rPr lang="en-US" dirty="0" smtClean="0">
                <a:solidFill>
                  <a:srgbClr val="FF0000"/>
                </a:solidFill>
              </a:rPr>
              <a:t>4</a:t>
            </a:r>
            <a:r>
              <a:rPr lang="en-US" baseline="30000" dirty="0" smtClean="0">
                <a:solidFill>
                  <a:srgbClr val="FF0000"/>
                </a:solidFill>
              </a:rPr>
              <a:t>7</a:t>
            </a:r>
            <a:r>
              <a:rPr lang="en-US" dirty="0" smtClean="0">
                <a:solidFill>
                  <a:srgbClr val="FF0000"/>
                </a:solidFill>
              </a:rPr>
              <a:t> </a:t>
            </a:r>
            <a:r>
              <a:rPr lang="en-US" dirty="0" smtClean="0">
                <a:solidFill>
                  <a:srgbClr val="FF0000"/>
                </a:solidFill>
                <a:latin typeface="Symbol" pitchFamily="18" charset="2"/>
              </a:rPr>
              <a:t>-</a:t>
            </a:r>
            <a:r>
              <a:rPr lang="en-US" dirty="0" smtClean="0">
                <a:solidFill>
                  <a:srgbClr val="FF0000"/>
                </a:solidFill>
              </a:rPr>
              <a:t> 4 </a:t>
            </a:r>
            <a:r>
              <a:rPr lang="en-US" dirty="0" smtClean="0">
                <a:solidFill>
                  <a:srgbClr val="FF0000"/>
                </a:solidFill>
                <a:sym typeface="Symbol"/>
              </a:rPr>
              <a:t></a:t>
            </a:r>
            <a:r>
              <a:rPr lang="en-US" dirty="0" smtClean="0">
                <a:solidFill>
                  <a:srgbClr val="FF0000"/>
                </a:solidFill>
              </a:rPr>
              <a:t> 0 (mod 7)</a:t>
            </a:r>
            <a:r>
              <a:rPr lang="en-US" dirty="0" smtClean="0"/>
              <a:t>.</a:t>
            </a:r>
            <a:endParaRPr lang="en-US" dirty="0"/>
          </a:p>
        </p:txBody>
      </p:sp>
      <p:graphicFrame>
        <p:nvGraphicFramePr>
          <p:cNvPr id="6147" name="Object 3"/>
          <p:cNvGraphicFramePr>
            <a:graphicFrameLocks noChangeAspect="1"/>
          </p:cNvGraphicFramePr>
          <p:nvPr/>
        </p:nvGraphicFramePr>
        <p:xfrm>
          <a:off x="3706504" y="2827360"/>
          <a:ext cx="2463800" cy="495300"/>
        </p:xfrm>
        <a:graphic>
          <a:graphicData uri="http://schemas.openxmlformats.org/presentationml/2006/ole">
            <mc:AlternateContent xmlns:mc="http://schemas.openxmlformats.org/markup-compatibility/2006">
              <mc:Choice xmlns:v="urn:schemas-microsoft-com:vml" Requires="v">
                <p:oleObj spid="_x0000_s6182" name="Equation" r:id="rId3" imgW="2463480" imgH="495000" progId="Equation.DSMT4">
                  <p:embed/>
                </p:oleObj>
              </mc:Choice>
              <mc:Fallback>
                <p:oleObj name="Equation" r:id="rId3" imgW="2463480" imgH="495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6504" y="2827360"/>
                        <a:ext cx="24638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706504" y="3415352"/>
          <a:ext cx="2120900" cy="469900"/>
        </p:xfrm>
        <a:graphic>
          <a:graphicData uri="http://schemas.openxmlformats.org/presentationml/2006/ole">
            <mc:AlternateContent xmlns:mc="http://schemas.openxmlformats.org/markup-compatibility/2006">
              <mc:Choice xmlns:v="urn:schemas-microsoft-com:vml" Requires="v">
                <p:oleObj spid="_x0000_s6183" name="Equation" r:id="rId5" imgW="2120760" imgH="469800" progId="Equation.DSMT4">
                  <p:embed/>
                </p:oleObj>
              </mc:Choice>
              <mc:Fallback>
                <p:oleObj name="Equation" r:id="rId5" imgW="212076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06504" y="3415352"/>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706504" y="4024952"/>
          <a:ext cx="1612900" cy="406400"/>
        </p:xfrm>
        <a:graphic>
          <a:graphicData uri="http://schemas.openxmlformats.org/presentationml/2006/ole">
            <mc:AlternateContent xmlns:mc="http://schemas.openxmlformats.org/markup-compatibility/2006">
              <mc:Choice xmlns:v="urn:schemas-microsoft-com:vml" Requires="v">
                <p:oleObj spid="_x0000_s6184" name="Equation" r:id="rId7" imgW="1612800" imgH="406080" progId="Equation.DSMT4">
                  <p:embed/>
                </p:oleObj>
              </mc:Choice>
              <mc:Fallback>
                <p:oleObj name="Equation" r:id="rId7" imgW="1612800" imgH="406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706504" y="4024952"/>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2819400" y="2209800"/>
          <a:ext cx="863600" cy="368300"/>
        </p:xfrm>
        <a:graphic>
          <a:graphicData uri="http://schemas.openxmlformats.org/presentationml/2006/ole">
            <mc:AlternateContent xmlns:mc="http://schemas.openxmlformats.org/markup-compatibility/2006">
              <mc:Choice xmlns:v="urn:schemas-microsoft-com:vml" Requires="v">
                <p:oleObj spid="_x0000_s6185" name="Equation" r:id="rId9" imgW="863280" imgH="368280" progId="Equation.DSMT4">
                  <p:embed/>
                </p:oleObj>
              </mc:Choice>
              <mc:Fallback>
                <p:oleObj name="Equation" r:id="rId9" imgW="863280" imgH="3682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19400" y="2209800"/>
                        <a:ext cx="863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51" name="Object 7"/>
          <p:cNvGraphicFramePr>
            <a:graphicFrameLocks noChangeAspect="1"/>
          </p:cNvGraphicFramePr>
          <p:nvPr/>
        </p:nvGraphicFramePr>
        <p:xfrm>
          <a:off x="3706504" y="2198996"/>
          <a:ext cx="2489200" cy="495300"/>
        </p:xfrm>
        <a:graphic>
          <a:graphicData uri="http://schemas.openxmlformats.org/presentationml/2006/ole">
            <mc:AlternateContent xmlns:mc="http://schemas.openxmlformats.org/markup-compatibility/2006">
              <mc:Choice xmlns:v="urn:schemas-microsoft-com:vml" Requires="v">
                <p:oleObj spid="_x0000_s6186" name="Equation" r:id="rId11" imgW="2489040" imgH="495000" progId="Equation.DSMT4">
                  <p:embed/>
                </p:oleObj>
              </mc:Choice>
              <mc:Fallback>
                <p:oleObj name="Equation" r:id="rId11" imgW="2489040" imgH="4950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06504" y="2198996"/>
                        <a:ext cx="2489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5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4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14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a:t>
            </a:r>
            <a:endParaRPr lang="en-US" dirty="0"/>
          </a:p>
        </p:txBody>
      </p:sp>
      <p:sp>
        <p:nvSpPr>
          <p:cNvPr id="3" name="Content Placeholder 2"/>
          <p:cNvSpPr>
            <a:spLocks noGrp="1"/>
          </p:cNvSpPr>
          <p:nvPr>
            <p:ph idx="1"/>
          </p:nvPr>
        </p:nvSpPr>
        <p:spPr/>
        <p:txBody>
          <a:bodyPr/>
          <a:lstStyle/>
          <a:p>
            <a:endParaRPr lang="en-US" dirty="0" smtClean="0"/>
          </a:p>
          <a:p>
            <a:endParaRPr lang="en-US" dirty="0" smtClean="0"/>
          </a:p>
        </p:txBody>
      </p:sp>
      <p:sp>
        <p:nvSpPr>
          <p:cNvPr id="6" name="Content Placeholder 2"/>
          <p:cNvSpPr txBox="1">
            <a:spLocks/>
          </p:cNvSpPr>
          <p:nvPr/>
        </p:nvSpPr>
        <p:spPr>
          <a:xfrm>
            <a:off x="457200" y="1280160"/>
            <a:ext cx="8229600" cy="1040285"/>
          </a:xfrm>
          <a:prstGeom prst="rect">
            <a:avLst/>
          </a:prstGeom>
          <a:solidFill>
            <a:srgbClr val="FFFFCC"/>
          </a:solidFill>
          <a:ln w="28575">
            <a:solidFill>
              <a:srgbClr val="000000"/>
            </a:solidFill>
          </a:ln>
        </p:spPr>
        <p:txBody>
          <a:bodyPr>
            <a:spAutoFit/>
          </a:bodyPr>
          <a:lstStyle/>
          <a:p>
            <a:pPr marL="0" marR="0" lvl="0" indent="0" algn="ctr" defTabSz="914400" rtl="0" eaLnBrk="1" fontAlgn="auto" latinLnBrk="0" hangingPunct="1">
              <a:lnSpc>
                <a:spcPct val="100000"/>
              </a:lnSpc>
              <a:spcBef>
                <a:spcPct val="20000"/>
              </a:spcBef>
              <a:spcAft>
                <a:spcPts val="0"/>
              </a:spcAft>
              <a:buClrTx/>
              <a:buSzTx/>
              <a:buFontTx/>
              <a:buNone/>
              <a:tabLst/>
              <a:defRPr/>
            </a:pPr>
            <a:r>
              <a:rPr kumimoji="0" lang="en-US" sz="2800" b="1" i="0" u="none" strike="noStrike" kern="1200" cap="none" spc="0" normalizeH="0" baseline="0" noProof="0" dirty="0" smtClean="0">
                <a:ln>
                  <a:noFill/>
                </a:ln>
                <a:solidFill>
                  <a:srgbClr val="000000"/>
                </a:solidFill>
                <a:effectLst/>
                <a:uLnTx/>
                <a:uFillTx/>
                <a:latin typeface="+mn-lt"/>
                <a:ea typeface="+mn-ea"/>
                <a:cs typeface="+mn-cs"/>
              </a:rPr>
              <a:t>Skill Check #1</a:t>
            </a:r>
          </a:p>
          <a:p>
            <a:pPr lvl="0">
              <a:spcBef>
                <a:spcPct val="20000"/>
              </a:spcBef>
            </a:pPr>
            <a:r>
              <a:rPr lang="en-US" sz="2800" dirty="0" smtClean="0">
                <a:solidFill>
                  <a:srgbClr val="000000"/>
                </a:solidFill>
              </a:rPr>
              <a:t>Verify that </a:t>
            </a:r>
            <a:r>
              <a:rPr lang="en-US" sz="2800" i="1" dirty="0" err="1" smtClean="0">
                <a:solidFill>
                  <a:srgbClr val="000000"/>
                </a:solidFill>
              </a:rPr>
              <a:t>x</a:t>
            </a:r>
            <a:r>
              <a:rPr lang="en-US" sz="2800" baseline="30000" dirty="0" err="1" smtClean="0">
                <a:solidFill>
                  <a:srgbClr val="000000"/>
                </a:solidFill>
              </a:rPr>
              <a:t>p</a:t>
            </a:r>
            <a:r>
              <a:rPr lang="en-US" sz="2800" dirty="0" smtClean="0">
                <a:solidFill>
                  <a:srgbClr val="000000"/>
                </a:solidFill>
              </a:rPr>
              <a:t> </a:t>
            </a:r>
            <a:r>
              <a:rPr lang="en-US" sz="2800" dirty="0" smtClean="0">
                <a:solidFill>
                  <a:srgbClr val="000000"/>
                </a:solidFill>
                <a:latin typeface="Symbol" pitchFamily="18" charset="2"/>
              </a:rPr>
              <a:t>-</a:t>
            </a:r>
            <a:r>
              <a:rPr lang="en-US" sz="2800" dirty="0" smtClean="0">
                <a:solidFill>
                  <a:srgbClr val="000000"/>
                </a:solidFill>
              </a:rPr>
              <a:t> </a:t>
            </a:r>
            <a:r>
              <a:rPr lang="en-US" sz="2800" i="1" dirty="0" smtClean="0">
                <a:solidFill>
                  <a:srgbClr val="000000"/>
                </a:solidFill>
              </a:rPr>
              <a:t>x</a:t>
            </a:r>
            <a:r>
              <a:rPr lang="en-US" sz="2800" dirty="0" smtClean="0">
                <a:solidFill>
                  <a:srgbClr val="000000"/>
                </a:solidFill>
              </a:rPr>
              <a:t> </a:t>
            </a:r>
            <a:r>
              <a:rPr lang="en-US" sz="2800" dirty="0" smtClean="0">
                <a:solidFill>
                  <a:srgbClr val="000000"/>
                </a:solidFill>
                <a:sym typeface="Symbol"/>
              </a:rPr>
              <a:t></a:t>
            </a:r>
            <a:r>
              <a:rPr lang="en-US" sz="2800" dirty="0" smtClean="0">
                <a:solidFill>
                  <a:srgbClr val="000000"/>
                </a:solidFill>
              </a:rPr>
              <a:t> 0 (mod </a:t>
            </a:r>
            <a:r>
              <a:rPr lang="en-US" sz="2800" i="1" dirty="0" smtClean="0">
                <a:solidFill>
                  <a:srgbClr val="000000"/>
                </a:solidFill>
              </a:rPr>
              <a:t>p</a:t>
            </a:r>
            <a:r>
              <a:rPr lang="en-US" sz="2800" dirty="0" smtClean="0">
                <a:solidFill>
                  <a:srgbClr val="000000"/>
                </a:solidFill>
              </a:rPr>
              <a:t>), when </a:t>
            </a:r>
            <a:r>
              <a:rPr lang="en-US" sz="2800" i="1" dirty="0" smtClean="0">
                <a:solidFill>
                  <a:srgbClr val="000000"/>
                </a:solidFill>
              </a:rPr>
              <a:t>p</a:t>
            </a:r>
            <a:r>
              <a:rPr lang="en-US" sz="2800" dirty="0" smtClean="0">
                <a:solidFill>
                  <a:srgbClr val="000000"/>
                </a:solidFill>
              </a:rPr>
              <a:t> = 11 and </a:t>
            </a:r>
            <a:r>
              <a:rPr lang="en-US" sz="2800" i="1" dirty="0" smtClean="0">
                <a:solidFill>
                  <a:srgbClr val="000000"/>
                </a:solidFill>
              </a:rPr>
              <a:t>x</a:t>
            </a:r>
            <a:r>
              <a:rPr lang="en-US" sz="2800" dirty="0" smtClean="0">
                <a:solidFill>
                  <a:srgbClr val="000000"/>
                </a:solidFill>
              </a:rPr>
              <a:t> = 10.</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5127" name="Object 7"/>
          <p:cNvGraphicFramePr>
            <a:graphicFrameLocks noChangeAspect="1"/>
          </p:cNvGraphicFramePr>
          <p:nvPr/>
        </p:nvGraphicFramePr>
        <p:xfrm>
          <a:off x="533400" y="2660650"/>
          <a:ext cx="7518400" cy="3276600"/>
        </p:xfrm>
        <a:graphic>
          <a:graphicData uri="http://schemas.openxmlformats.org/presentationml/2006/ole">
            <mc:AlternateContent xmlns:mc="http://schemas.openxmlformats.org/markup-compatibility/2006">
              <mc:Choice xmlns:v="urn:schemas-microsoft-com:vml" Requires="v">
                <p:oleObj spid="_x0000_s5134" name="Equation" r:id="rId3" imgW="7518240" imgH="3276360" progId="Equation.DSMT4">
                  <p:embed/>
                </p:oleObj>
              </mc:Choice>
              <mc:Fallback>
                <p:oleObj name="Equation" r:id="rId3" imgW="7518240" imgH="3276360" progId="Equation.DSMT4">
                  <p:embed/>
                  <p:pic>
                    <p:nvPicPr>
                      <p:cNvPr id="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660650"/>
                        <a:ext cx="7518400" cy="327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Contrapositive</a:t>
            </a:r>
            <a:r>
              <a:rPr lang="en-US" dirty="0" smtClean="0"/>
              <a:t> of Fermat’s Little Theorem</a:t>
            </a:r>
            <a:endParaRPr lang="en-US" dirty="0"/>
          </a:p>
        </p:txBody>
      </p:sp>
      <p:sp>
        <p:nvSpPr>
          <p:cNvPr id="3" name="Content Placeholder 2"/>
          <p:cNvSpPr>
            <a:spLocks noGrp="1"/>
          </p:cNvSpPr>
          <p:nvPr>
            <p:ph idx="1"/>
          </p:nvPr>
        </p:nvSpPr>
        <p:spPr/>
        <p:txBody>
          <a:bodyPr/>
          <a:lstStyle/>
          <a:p>
            <a:pPr>
              <a:tabLst>
                <a:tab pos="463550" algn="l"/>
              </a:tabLst>
            </a:pPr>
            <a:endParaRPr lang="en-US" dirty="0" smtClean="0"/>
          </a:p>
          <a:p>
            <a:pPr>
              <a:tabLst>
                <a:tab pos="463550" algn="l"/>
              </a:tabLst>
            </a:pPr>
            <a:endParaRPr lang="en-US" dirty="0"/>
          </a:p>
        </p:txBody>
      </p:sp>
      <p:sp>
        <p:nvSpPr>
          <p:cNvPr id="6" name="Content Placeholder 2"/>
          <p:cNvSpPr txBox="1">
            <a:spLocks/>
          </p:cNvSpPr>
          <p:nvPr/>
        </p:nvSpPr>
        <p:spPr>
          <a:xfrm>
            <a:off x="457200" y="1280160"/>
            <a:ext cx="8229600" cy="1471172"/>
          </a:xfrm>
          <a:prstGeom prst="rect">
            <a:avLst/>
          </a:prstGeom>
          <a:solidFill>
            <a:srgbClr val="FFFFCC"/>
          </a:solidFill>
          <a:ln w="28575">
            <a:solidFill>
              <a:srgbClr val="000000"/>
            </a:solidFill>
          </a:ln>
        </p:spPr>
        <p:txBody>
          <a:bodyPr>
            <a:spAutoFit/>
          </a:bodyPr>
          <a:lstStyle/>
          <a:p>
            <a:pPr lvl="0" algn="ctr">
              <a:spcBef>
                <a:spcPct val="20000"/>
              </a:spcBef>
            </a:pPr>
            <a:r>
              <a:rPr lang="en-US" sz="2800" b="1" dirty="0" err="1" smtClean="0">
                <a:solidFill>
                  <a:srgbClr val="000000"/>
                </a:solidFill>
              </a:rPr>
              <a:t>Contrapositive</a:t>
            </a:r>
            <a:r>
              <a:rPr lang="en-US" sz="2800" b="1" dirty="0" smtClean="0">
                <a:solidFill>
                  <a:srgbClr val="000000"/>
                </a:solidFill>
              </a:rPr>
              <a:t> of Fermat’s Little Theorem </a:t>
            </a:r>
            <a:endParaRPr kumimoji="0" lang="en-US" sz="2800" b="1" i="0" u="none" strike="noStrike" kern="1200" cap="none" spc="0" normalizeH="0" baseline="0" noProof="0" dirty="0" smtClean="0">
              <a:ln>
                <a:noFill/>
              </a:ln>
              <a:solidFill>
                <a:srgbClr val="000000"/>
              </a:solidFill>
              <a:effectLst/>
              <a:uLnTx/>
              <a:uFillTx/>
              <a:latin typeface="+mn-lt"/>
              <a:ea typeface="+mn-ea"/>
              <a:cs typeface="+mn-cs"/>
            </a:endParaRPr>
          </a:p>
          <a:p>
            <a:pPr lvl="0">
              <a:spcBef>
                <a:spcPct val="20000"/>
              </a:spcBef>
            </a:pPr>
            <a:r>
              <a:rPr lang="en-US" sz="2800" dirty="0" smtClean="0">
                <a:solidFill>
                  <a:srgbClr val="000000"/>
                </a:solidFill>
              </a:rPr>
              <a:t>Let </a:t>
            </a:r>
            <a:r>
              <a:rPr lang="en-US" sz="2800" i="1" dirty="0" smtClean="0">
                <a:solidFill>
                  <a:srgbClr val="000000"/>
                </a:solidFill>
              </a:rPr>
              <a:t>x</a:t>
            </a:r>
            <a:r>
              <a:rPr lang="en-US" sz="2800" dirty="0" smtClean="0">
                <a:solidFill>
                  <a:srgbClr val="000000"/>
                </a:solidFill>
              </a:rPr>
              <a:t> and </a:t>
            </a:r>
            <a:r>
              <a:rPr lang="en-US" sz="2800" i="1" dirty="0" smtClean="0">
                <a:solidFill>
                  <a:srgbClr val="000000"/>
                </a:solidFill>
              </a:rPr>
              <a:t>n</a:t>
            </a:r>
            <a:r>
              <a:rPr lang="en-US" sz="2800" dirty="0" smtClean="0">
                <a:solidFill>
                  <a:srgbClr val="000000"/>
                </a:solidFill>
              </a:rPr>
              <a:t> be positive integers. If 		             then </a:t>
            </a:r>
            <a:r>
              <a:rPr lang="en-US" sz="2800" i="1" dirty="0" smtClean="0">
                <a:solidFill>
                  <a:srgbClr val="000000"/>
                </a:solidFill>
              </a:rPr>
              <a:t>n</a:t>
            </a:r>
            <a:r>
              <a:rPr lang="en-US" sz="2800" dirty="0" smtClean="0">
                <a:solidFill>
                  <a:srgbClr val="000000"/>
                </a:solidFill>
              </a:rPr>
              <a:t> is </a:t>
            </a:r>
            <a:r>
              <a:rPr lang="en-US" sz="2800" b="1" dirty="0" smtClean="0">
                <a:solidFill>
                  <a:srgbClr val="C00000"/>
                </a:solidFill>
              </a:rPr>
              <a:t>not</a:t>
            </a:r>
            <a:r>
              <a:rPr lang="en-US" sz="2800" dirty="0" smtClean="0">
                <a:solidFill>
                  <a:srgbClr val="000000"/>
                </a:solidFill>
              </a:rPr>
              <a:t> a prime number.</a:t>
            </a:r>
            <a:endParaRPr kumimoji="0" lang="en-US" sz="2800" b="0" u="none" strike="noStrike" kern="1200" cap="none" spc="0" normalizeH="0" baseline="0" noProof="0" dirty="0">
              <a:ln>
                <a:noFill/>
              </a:ln>
              <a:solidFill>
                <a:srgbClr val="000000"/>
              </a:solidFill>
              <a:effectLst/>
              <a:uLnTx/>
              <a:uFillTx/>
              <a:latin typeface="+mn-lt"/>
              <a:ea typeface="+mn-ea"/>
              <a:cs typeface="+mn-cs"/>
            </a:endParaRPr>
          </a:p>
        </p:txBody>
      </p:sp>
      <p:graphicFrame>
        <p:nvGraphicFramePr>
          <p:cNvPr id="4100" name="Object 4"/>
          <p:cNvGraphicFramePr>
            <a:graphicFrameLocks noChangeAspect="1"/>
          </p:cNvGraphicFramePr>
          <p:nvPr/>
        </p:nvGraphicFramePr>
        <p:xfrm>
          <a:off x="5451144" y="1787856"/>
          <a:ext cx="2679700" cy="520700"/>
        </p:xfrm>
        <a:graphic>
          <a:graphicData uri="http://schemas.openxmlformats.org/presentationml/2006/ole">
            <mc:AlternateContent xmlns:mc="http://schemas.openxmlformats.org/markup-compatibility/2006">
              <mc:Choice xmlns:v="urn:schemas-microsoft-com:vml" Requires="v">
                <p:oleObj spid="_x0000_s4107" name="Equation" r:id="rId3" imgW="2679480" imgH="520560" progId="Equation.DSMT4">
                  <p:embed/>
                </p:oleObj>
              </mc:Choice>
              <mc:Fallback>
                <p:oleObj name="Equation" r:id="rId3" imgW="2679480" imgH="5205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51144" y="1787856"/>
                        <a:ext cx="26797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1605</TotalTime>
  <Words>817</Words>
  <Application>Microsoft Office PowerPoint</Application>
  <PresentationFormat>On-screen Show (4:3)</PresentationFormat>
  <Paragraphs>62</Paragraphs>
  <Slides>19</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5" baseType="lpstr">
      <vt:lpstr>Courier New</vt:lpstr>
      <vt:lpstr>Calibri</vt:lpstr>
      <vt:lpstr>Symbol</vt:lpstr>
      <vt:lpstr>Arial</vt:lpstr>
      <vt:lpstr>Office Theme</vt:lpstr>
      <vt:lpstr>Equation</vt:lpstr>
      <vt:lpstr>Section 14.3</vt:lpstr>
      <vt:lpstr> Objectives </vt:lpstr>
      <vt:lpstr>Fermat’s Little Theorem and Prime Testing</vt:lpstr>
      <vt:lpstr>Fermat’s Little Theorem</vt:lpstr>
      <vt:lpstr>Example 1: Verifying Fermat’s Little Theorem </vt:lpstr>
      <vt:lpstr>Example 1: Verifying Fermat’s Little Theorem (cont.)</vt:lpstr>
      <vt:lpstr>Example 1: Verifying Fermat’s Little Theorem (cont.)</vt:lpstr>
      <vt:lpstr>Skill Check #1</vt:lpstr>
      <vt:lpstr>Contrapositive of Fermat’s Little Theorem</vt:lpstr>
      <vt:lpstr>Example 2: Prime Testing</vt:lpstr>
      <vt:lpstr>Example 2: Prime Testing (cont.)</vt:lpstr>
      <vt:lpstr>Example 2: Prime Testing (cont.)</vt:lpstr>
      <vt:lpstr>Table 1:  Rules of Exponents</vt:lpstr>
      <vt:lpstr>Skill Check #2</vt:lpstr>
      <vt:lpstr>Example 3: Prime Testing Using Modular Arithmetic </vt:lpstr>
      <vt:lpstr>Example 3: Prime Testing Using Modular Arithmetic (cont.)</vt:lpstr>
      <vt:lpstr>Example 3: Prime Testing Using Modular Arithmetic (cont.)</vt:lpstr>
      <vt:lpstr>Example 3: Prime Testing Using Modular Arithmetic (cont.)</vt:lpstr>
      <vt:lpstr>Example 3: Prime Testing Using Modular Arithmetic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Kara Roche</cp:lastModifiedBy>
  <cp:revision>246</cp:revision>
  <dcterms:created xsi:type="dcterms:W3CDTF">2013-04-26T14:43:13Z</dcterms:created>
  <dcterms:modified xsi:type="dcterms:W3CDTF">2017-08-08T21:26:58Z</dcterms:modified>
</cp:coreProperties>
</file>