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75" r:id="rId3"/>
    <p:sldId id="276" r:id="rId4"/>
    <p:sldId id="277" r:id="rId5"/>
    <p:sldId id="278"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FF"/>
    <a:srgbClr val="000099"/>
    <a:srgbClr val="000000"/>
    <a:srgbClr val="FFFFCC"/>
    <a:srgbClr val="FF00FF"/>
    <a:srgbClr val="CCFFCC"/>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69" autoAdjust="0"/>
    <p:restoredTop sz="94709" autoAdjust="0"/>
  </p:normalViewPr>
  <p:slideViewPr>
    <p:cSldViewPr>
      <p:cViewPr varScale="1">
        <p:scale>
          <a:sx n="71" d="100"/>
          <a:sy n="71" d="100"/>
        </p:scale>
        <p:origin x="165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2.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8.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9.bin"/><Relationship Id="rId14" Type="http://schemas.openxmlformats.org/officeDocument/2006/relationships/image" Target="../media/image22.wmf"/></Relationships>
</file>

<file path=ppt/slides/_rels/slide17.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4.wmf"/><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pPr>
            <a:r>
              <a:rPr lang="en-US" b="1" i="1" dirty="0" smtClean="0"/>
              <a:t>Fermat’s Little Theorem and </a:t>
            </a:r>
          </a:p>
          <a:p>
            <a:pPr algn="ctr">
              <a:buNone/>
            </a:pPr>
            <a:r>
              <a:rPr lang="en-US" b="1" i="1" dirty="0" smtClean="0"/>
              <a:t>Public‍-Key Encryption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Fermat’s Little Theorem </a:t>
            </a:r>
            <a:br>
              <a:rPr lang="en-US" dirty="0" smtClean="0"/>
            </a:br>
            <a:r>
              <a:rPr lang="en-US" dirty="0" smtClean="0"/>
              <a:t>vs. Euler’s Theorem </a:t>
            </a:r>
            <a:endParaRPr lang="en-US" dirty="0"/>
          </a:p>
        </p:txBody>
      </p:sp>
      <p:graphicFrame>
        <p:nvGraphicFramePr>
          <p:cNvPr id="4" name="Content Placeholder 3"/>
          <p:cNvGraphicFramePr>
            <a:graphicFrameLocks noGrp="1"/>
          </p:cNvGraphicFramePr>
          <p:nvPr>
            <p:ph idx="1"/>
          </p:nvPr>
        </p:nvGraphicFramePr>
        <p:xfrm>
          <a:off x="457200" y="1279525"/>
          <a:ext cx="8229600" cy="2194560"/>
        </p:xfrm>
        <a:graphic>
          <a:graphicData uri="http://schemas.openxmlformats.org/drawingml/2006/table">
            <a:tbl>
              <a:tblPr firstRow="1" bandRow="1">
                <a:tableStyleId>{5C22544A-7EE6-4342-B048-85BDC9FD1C3A}</a:tableStyleId>
              </a:tblPr>
              <a:tblGrid>
                <a:gridCol w="4114800"/>
                <a:gridCol w="4114800"/>
              </a:tblGrid>
              <a:tr h="5486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Fermat’s </a:t>
                      </a:r>
                      <a:r>
                        <a:rPr lang="en-US" sz="2400" b="1" i="0" u="none" strike="noStrike" dirty="0">
                          <a:solidFill>
                            <a:schemeClr val="bg1"/>
                          </a:solidFill>
                          <a:latin typeface="Calibri"/>
                        </a:rPr>
                        <a:t>Little Theorem vs. Euler’s </a:t>
                      </a:r>
                      <a:r>
                        <a:rPr lang="en-US" sz="2400" b="1" i="0" u="none" strike="noStrike" dirty="0" smtClean="0">
                          <a:solidFill>
                            <a:schemeClr val="bg1"/>
                          </a:solidFill>
                          <a:latin typeface="Calibri"/>
                        </a:rPr>
                        <a:t>Theorem</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548640">
                <a:tc>
                  <a:txBody>
                    <a:bodyPr/>
                    <a:lstStyle/>
                    <a:p>
                      <a:pPr algn="ctr" fontAlgn="b"/>
                      <a:r>
                        <a:rPr lang="en-US" sz="2400" b="1" i="0" u="none" strike="noStrike" dirty="0">
                          <a:solidFill>
                            <a:srgbClr val="000000"/>
                          </a:solidFill>
                          <a:latin typeface="Calibri"/>
                        </a:rPr>
                        <a:t>Fermat’s Little Theorem</a:t>
                      </a:r>
                    </a:p>
                  </a:txBody>
                  <a:tcPr marL="9525" marR="9525" marT="9525" marB="0" anchor="ctr"/>
                </a:tc>
                <a:tc>
                  <a:txBody>
                    <a:bodyPr/>
                    <a:lstStyle/>
                    <a:p>
                      <a:pPr algn="ctr" fontAlgn="b"/>
                      <a:r>
                        <a:rPr lang="en-US" sz="2400" b="1" i="0" u="none" strike="noStrike" dirty="0">
                          <a:solidFill>
                            <a:srgbClr val="000000"/>
                          </a:solidFill>
                          <a:latin typeface="Calibri"/>
                        </a:rPr>
                        <a:t>Euler’s Theorem</a:t>
                      </a:r>
                    </a:p>
                  </a:txBody>
                  <a:tcPr marL="9525" marR="9525" marT="9525" marB="0" anchor="ctr"/>
                </a:tc>
              </a:tr>
              <a:tr h="5486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endParaRPr lang="en-US" sz="2400" b="0" i="0" u="none" strike="noStrike">
                        <a:solidFill>
                          <a:srgbClr val="000000"/>
                        </a:solidFill>
                        <a:latin typeface="Calibri"/>
                      </a:endParaRPr>
                    </a:p>
                  </a:txBody>
                  <a:tcPr marL="9525" marR="9525" marT="9525" marB="0" anchor="ctr"/>
                </a:tc>
              </a:tr>
              <a:tr h="548640">
                <a:tc>
                  <a:txBody>
                    <a:bodyPr/>
                    <a:lstStyle/>
                    <a:p>
                      <a:pPr algn="ctr" fontAlgn="b"/>
                      <a:r>
                        <a:rPr lang="en-US" sz="2400" b="0" i="1" u="none" strike="noStrike" dirty="0">
                          <a:solidFill>
                            <a:srgbClr val="000000"/>
                          </a:solidFill>
                          <a:latin typeface="Calibri"/>
                        </a:rPr>
                        <a:t>p</a:t>
                      </a:r>
                      <a:r>
                        <a:rPr lang="en-US" sz="2400" b="0" i="0" u="none" strike="noStrike" dirty="0">
                          <a:solidFill>
                            <a:srgbClr val="000000"/>
                          </a:solidFill>
                          <a:latin typeface="Calibri"/>
                        </a:rPr>
                        <a:t> is prime</a:t>
                      </a:r>
                    </a:p>
                  </a:txBody>
                  <a:tcPr marL="9525" marR="9525" marT="9525" marB="0" anchor="ctr"/>
                </a:tc>
                <a:tc>
                  <a:txBody>
                    <a:bodyPr/>
                    <a:lstStyle/>
                    <a:p>
                      <a:pPr algn="ctr" fontAlgn="b"/>
                      <a:r>
                        <a:rPr lang="en-US" sz="2400" b="0" i="1" u="none" strike="noStrike" dirty="0">
                          <a:solidFill>
                            <a:srgbClr val="000000"/>
                          </a:solidFill>
                          <a:latin typeface="Calibri"/>
                        </a:rPr>
                        <a:t>p</a:t>
                      </a:r>
                      <a:r>
                        <a:rPr lang="en-US" sz="2400" b="0" i="0" u="none" strike="noStrike" dirty="0">
                          <a:solidFill>
                            <a:srgbClr val="000000"/>
                          </a:solidFill>
                          <a:latin typeface="Calibri"/>
                        </a:rPr>
                        <a:t> and </a:t>
                      </a:r>
                      <a:r>
                        <a:rPr lang="en-US" sz="2400" b="0" i="1" u="none" strike="noStrike" dirty="0">
                          <a:solidFill>
                            <a:srgbClr val="000000"/>
                          </a:solidFill>
                          <a:latin typeface="Calibri"/>
                        </a:rPr>
                        <a:t>q </a:t>
                      </a:r>
                      <a:r>
                        <a:rPr lang="en-US" sz="2400" b="0" i="0" u="none" strike="noStrike" dirty="0">
                          <a:solidFill>
                            <a:srgbClr val="000000"/>
                          </a:solidFill>
                          <a:latin typeface="Calibri"/>
                        </a:rPr>
                        <a:t>are prime, </a:t>
                      </a:r>
                      <a:r>
                        <a:rPr lang="en-US" sz="2400" b="0" i="1" u="none" strike="noStrike" dirty="0">
                          <a:solidFill>
                            <a:srgbClr val="000000"/>
                          </a:solidFill>
                          <a:latin typeface="Calibri"/>
                        </a:rPr>
                        <a:t>n</a:t>
                      </a:r>
                      <a:r>
                        <a:rPr lang="en-US" sz="2400" b="0" i="0" u="none" strike="noStrike" dirty="0">
                          <a:solidFill>
                            <a:srgbClr val="000000"/>
                          </a:solidFill>
                          <a:latin typeface="Calibri"/>
                        </a:rPr>
                        <a:t> = </a:t>
                      </a:r>
                      <a:r>
                        <a:rPr lang="en-US" sz="2400" b="0" i="1" u="none" strike="noStrike" dirty="0" err="1">
                          <a:solidFill>
                            <a:srgbClr val="000000"/>
                          </a:solidFill>
                          <a:latin typeface="Calibri"/>
                        </a:rPr>
                        <a:t>pq</a:t>
                      </a:r>
                      <a:endParaRPr lang="en-US" sz="2400" b="0" i="1" u="none" strike="noStrike" dirty="0">
                        <a:solidFill>
                          <a:srgbClr val="000000"/>
                        </a:solidFill>
                        <a:latin typeface="Calibri"/>
                      </a:endParaRPr>
                    </a:p>
                  </a:txBody>
                  <a:tcPr marL="9525" marR="9525" marT="9525" marB="0" anchor="ctr"/>
                </a:tc>
              </a:tr>
            </a:tbl>
          </a:graphicData>
        </a:graphic>
      </p:graphicFrame>
      <p:graphicFrame>
        <p:nvGraphicFramePr>
          <p:cNvPr id="45058" name="Object 2"/>
          <p:cNvGraphicFramePr>
            <a:graphicFrameLocks noChangeAspect="1"/>
          </p:cNvGraphicFramePr>
          <p:nvPr/>
        </p:nvGraphicFramePr>
        <p:xfrm>
          <a:off x="1460500" y="2451100"/>
          <a:ext cx="2197100" cy="444500"/>
        </p:xfrm>
        <a:graphic>
          <a:graphicData uri="http://schemas.openxmlformats.org/presentationml/2006/ole">
            <mc:AlternateContent xmlns:mc="http://schemas.openxmlformats.org/markup-compatibility/2006">
              <mc:Choice xmlns:v="urn:schemas-microsoft-com:vml" Requires="v">
                <p:oleObj spid="_x0000_s45088" name="Equation" r:id="rId3" imgW="2197080" imgH="444240" progId="Equation.DSMT4">
                  <p:embed/>
                </p:oleObj>
              </mc:Choice>
              <mc:Fallback>
                <p:oleObj name="Equation" r:id="rId3" imgW="219708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0500" y="2451100"/>
                        <a:ext cx="219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5092700" y="2451100"/>
          <a:ext cx="3136900" cy="444500"/>
        </p:xfrm>
        <a:graphic>
          <a:graphicData uri="http://schemas.openxmlformats.org/presentationml/2006/ole">
            <mc:AlternateContent xmlns:mc="http://schemas.openxmlformats.org/markup-compatibility/2006">
              <mc:Choice xmlns:v="urn:schemas-microsoft-com:vml" Requires="v">
                <p:oleObj spid="_x0000_s45089" name="Equation" r:id="rId5" imgW="3136680" imgH="444240" progId="Equation.DSMT4">
                  <p:embed/>
                </p:oleObj>
              </mc:Choice>
              <mc:Fallback>
                <p:oleObj name="Equation" r:id="rId5" imgW="313668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92700" y="2451100"/>
                        <a:ext cx="3136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Euler’s Theorem (Rearranged Version) </a:t>
            </a:r>
            <a:endParaRPr lang="en-US" dirty="0"/>
          </a:p>
        </p:txBody>
      </p:sp>
      <p:sp>
        <p:nvSpPr>
          <p:cNvPr id="3" name="Content Placeholder 2"/>
          <p:cNvSpPr>
            <a:spLocks noGrp="1"/>
          </p:cNvSpPr>
          <p:nvPr>
            <p:ph idx="1"/>
          </p:nvPr>
        </p:nvSpPr>
        <p:spPr>
          <a:xfrm>
            <a:off x="457200" y="1280160"/>
            <a:ext cx="8229600" cy="2203680"/>
          </a:xfrm>
          <a:solidFill>
            <a:srgbClr val="FFFFCC"/>
          </a:solidFill>
          <a:ln w="28575">
            <a:solidFill>
              <a:srgbClr val="000000"/>
            </a:solidFill>
          </a:ln>
        </p:spPr>
        <p:txBody>
          <a:bodyPr>
            <a:spAutoFit/>
          </a:bodyPr>
          <a:lstStyle/>
          <a:p>
            <a:pPr algn="ctr"/>
            <a:r>
              <a:rPr lang="en-US" b="1" dirty="0" smtClean="0">
                <a:solidFill>
                  <a:srgbClr val="000000"/>
                </a:solidFill>
              </a:rPr>
              <a:t>Euler’s Theorem (Rearranged Version)</a:t>
            </a:r>
          </a:p>
          <a:p>
            <a:pPr>
              <a:lnSpc>
                <a:spcPct val="150000"/>
              </a:lnSpc>
            </a:pPr>
            <a:endParaRPr lang="en-US" dirty="0" smtClean="0">
              <a:solidFill>
                <a:srgbClr val="000000"/>
              </a:solidFill>
            </a:endParaRPr>
          </a:p>
          <a:p>
            <a:r>
              <a:rPr lang="en-US" dirty="0" smtClean="0">
                <a:solidFill>
                  <a:srgbClr val="000000"/>
                </a:solidFill>
              </a:rPr>
              <a:t>where </a:t>
            </a:r>
            <a:r>
              <a:rPr lang="en-US" i="1" dirty="0" smtClean="0">
                <a:solidFill>
                  <a:srgbClr val="000000"/>
                </a:solidFill>
              </a:rPr>
              <a:t>p </a:t>
            </a:r>
            <a:r>
              <a:rPr lang="en-US" dirty="0" smtClean="0">
                <a:solidFill>
                  <a:srgbClr val="000000"/>
                </a:solidFill>
              </a:rPr>
              <a:t>and</a:t>
            </a:r>
            <a:r>
              <a:rPr lang="en-US" i="1" dirty="0" smtClean="0">
                <a:solidFill>
                  <a:srgbClr val="000000"/>
                </a:solidFill>
              </a:rPr>
              <a:t> q </a:t>
            </a:r>
            <a:r>
              <a:rPr lang="en-US" dirty="0" smtClean="0">
                <a:solidFill>
                  <a:srgbClr val="000000"/>
                </a:solidFill>
              </a:rPr>
              <a:t>are prime numbers,</a:t>
            </a:r>
            <a:r>
              <a:rPr lang="en-US" i="1" dirty="0" smtClean="0">
                <a:solidFill>
                  <a:srgbClr val="000000"/>
                </a:solidFill>
              </a:rPr>
              <a:t> n </a:t>
            </a:r>
            <a:r>
              <a:rPr lang="en-US" dirty="0" smtClean="0">
                <a:solidFill>
                  <a:srgbClr val="000000"/>
                </a:solidFill>
              </a:rPr>
              <a:t>=</a:t>
            </a:r>
            <a:r>
              <a:rPr lang="en-US" i="1" dirty="0" smtClean="0">
                <a:solidFill>
                  <a:srgbClr val="000000"/>
                </a:solidFill>
              </a:rPr>
              <a:t> </a:t>
            </a:r>
            <a:r>
              <a:rPr lang="en-US" i="1" dirty="0" err="1" smtClean="0">
                <a:solidFill>
                  <a:srgbClr val="000000"/>
                </a:solidFill>
              </a:rPr>
              <a:t>pq</a:t>
            </a:r>
            <a:r>
              <a:rPr lang="en-US" i="1" dirty="0" smtClean="0">
                <a:solidFill>
                  <a:srgbClr val="000000"/>
                </a:solidFill>
              </a:rPr>
              <a:t>, </a:t>
            </a:r>
            <a:r>
              <a:rPr lang="en-US" dirty="0" smtClean="0">
                <a:solidFill>
                  <a:srgbClr val="000000"/>
                </a:solidFill>
              </a:rPr>
              <a:t>and</a:t>
            </a:r>
            <a:r>
              <a:rPr lang="en-US" i="1" dirty="0" smtClean="0">
                <a:solidFill>
                  <a:srgbClr val="000000"/>
                </a:solidFill>
              </a:rPr>
              <a:t> x </a:t>
            </a:r>
            <a:r>
              <a:rPr lang="en-US" dirty="0" smtClean="0">
                <a:solidFill>
                  <a:srgbClr val="000000"/>
                </a:solidFill>
              </a:rPr>
              <a:t>and </a:t>
            </a:r>
            <a:r>
              <a:rPr lang="en-US" i="1" dirty="0" smtClean="0">
                <a:solidFill>
                  <a:srgbClr val="000000"/>
                </a:solidFill>
              </a:rPr>
              <a:t>a</a:t>
            </a:r>
            <a:r>
              <a:rPr lang="en-US" dirty="0" smtClean="0">
                <a:solidFill>
                  <a:srgbClr val="000000"/>
                </a:solidFill>
              </a:rPr>
              <a:t> are any positive integers.</a:t>
            </a:r>
            <a:r>
              <a:rPr lang="en-US" i="1" dirty="0" smtClean="0">
                <a:solidFill>
                  <a:srgbClr val="000000"/>
                </a:solidFill>
              </a:rPr>
              <a:t> </a:t>
            </a:r>
            <a:endParaRPr lang="en-US" dirty="0">
              <a:solidFill>
                <a:srgbClr val="000000"/>
              </a:solidFill>
            </a:endParaRPr>
          </a:p>
        </p:txBody>
      </p:sp>
      <p:graphicFrame>
        <p:nvGraphicFramePr>
          <p:cNvPr id="46082" name="Object 2"/>
          <p:cNvGraphicFramePr>
            <a:graphicFrameLocks noChangeAspect="1"/>
          </p:cNvGraphicFramePr>
          <p:nvPr>
            <p:extLst>
              <p:ext uri="{D42A27DB-BD31-4B8C-83A1-F6EECF244321}">
                <p14:modId xmlns:p14="http://schemas.microsoft.com/office/powerpoint/2010/main" val="1649298418"/>
              </p:ext>
            </p:extLst>
          </p:nvPr>
        </p:nvGraphicFramePr>
        <p:xfrm>
          <a:off x="2921000" y="1905000"/>
          <a:ext cx="3302000" cy="495300"/>
        </p:xfrm>
        <a:graphic>
          <a:graphicData uri="http://schemas.openxmlformats.org/presentationml/2006/ole">
            <mc:AlternateContent xmlns:mc="http://schemas.openxmlformats.org/markup-compatibility/2006">
              <mc:Choice xmlns:v="urn:schemas-microsoft-com:vml" Requires="v">
                <p:oleObj spid="_x0000_s46097" name="Equation" r:id="rId3" imgW="3301920" imgH="495000" progId="Equation.DSMT4">
                  <p:embed/>
                </p:oleObj>
              </mc:Choice>
              <mc:Fallback>
                <p:oleObj name="Equation" r:id="rId3" imgW="3301920" imgH="495000" progId="Equation.DSMT4">
                  <p:embed/>
                  <p:pic>
                    <p:nvPicPr>
                      <p:cNvPr id="0" name="Picture 2"/>
                      <p:cNvPicPr>
                        <a:picLocks noChangeAspect="1" noChangeArrowheads="1"/>
                      </p:cNvPicPr>
                      <p:nvPr/>
                    </p:nvPicPr>
                    <p:blipFill>
                      <a:blip r:embed="rId4"/>
                      <a:srcRect/>
                      <a:stretch>
                        <a:fillRect/>
                      </a:stretch>
                    </p:blipFill>
                    <p:spPr bwMode="auto">
                      <a:xfrm>
                        <a:off x="2921000" y="1905000"/>
                        <a:ext cx="3302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2: Summary of the Variables Used in Public-Key Encryption </a:t>
            </a:r>
            <a:endParaRPr lang="en-US" dirty="0"/>
          </a:p>
        </p:txBody>
      </p:sp>
      <p:graphicFrame>
        <p:nvGraphicFramePr>
          <p:cNvPr id="4" name="Content Placeholder 3"/>
          <p:cNvGraphicFramePr>
            <a:graphicFrameLocks noGrp="1"/>
          </p:cNvGraphicFramePr>
          <p:nvPr>
            <p:ph idx="1"/>
          </p:nvPr>
        </p:nvGraphicFramePr>
        <p:xfrm>
          <a:off x="457200" y="1279525"/>
          <a:ext cx="8229600" cy="4389120"/>
        </p:xfrm>
        <a:graphic>
          <a:graphicData uri="http://schemas.openxmlformats.org/drawingml/2006/table">
            <a:tbl>
              <a:tblPr firstRow="1" bandRow="1">
                <a:tableStyleId>{5C22544A-7EE6-4342-B048-85BDC9FD1C3A}</a:tableStyleId>
              </a:tblPr>
              <a:tblGrid>
                <a:gridCol w="4114800"/>
                <a:gridCol w="4114800"/>
              </a:tblGrid>
              <a:tr h="5486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Summary </a:t>
                      </a:r>
                      <a:r>
                        <a:rPr lang="en-US" sz="2400" b="1" i="0" u="none" strike="noStrike" dirty="0">
                          <a:solidFill>
                            <a:schemeClr val="bg1"/>
                          </a:solidFill>
                          <a:latin typeface="Calibri"/>
                        </a:rPr>
                        <a:t>of the Variables Used in Public-Key </a:t>
                      </a:r>
                      <a:r>
                        <a:rPr lang="en-US" sz="2400" b="1" i="0" u="none" strike="noStrike" dirty="0" smtClean="0">
                          <a:solidFill>
                            <a:schemeClr val="bg1"/>
                          </a:solidFill>
                          <a:latin typeface="Calibri"/>
                        </a:rPr>
                        <a:t>Encryption</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548640">
                <a:tc>
                  <a:txBody>
                    <a:bodyPr/>
                    <a:lstStyle/>
                    <a:p>
                      <a:pPr algn="ctr" fontAlgn="b"/>
                      <a:r>
                        <a:rPr lang="en-US" sz="2400" b="1" i="0" u="none" strike="noStrike" dirty="0">
                          <a:solidFill>
                            <a:srgbClr val="000000"/>
                          </a:solidFill>
                          <a:latin typeface="Calibri"/>
                        </a:rPr>
                        <a:t>Variable</a:t>
                      </a:r>
                    </a:p>
                  </a:txBody>
                  <a:tcPr marL="9525" marR="9525" marT="9525" marB="0" anchor="ctr"/>
                </a:tc>
                <a:tc>
                  <a:txBody>
                    <a:bodyPr/>
                    <a:lstStyle/>
                    <a:p>
                      <a:pPr algn="ctr" fontAlgn="b"/>
                      <a:r>
                        <a:rPr lang="en-US" sz="2400" b="1" i="0" u="none" strike="noStrike" dirty="0">
                          <a:solidFill>
                            <a:srgbClr val="000000"/>
                          </a:solidFill>
                          <a:latin typeface="Calibri"/>
                        </a:rPr>
                        <a:t>Definition</a:t>
                      </a:r>
                    </a:p>
                  </a:txBody>
                  <a:tcPr marL="9525" marR="9525" marT="9525" marB="0" anchor="ctr"/>
                </a:tc>
              </a:tr>
              <a:tr h="548640">
                <a:tc>
                  <a:txBody>
                    <a:bodyPr/>
                    <a:lstStyle/>
                    <a:p>
                      <a:pPr algn="ctr" fontAlgn="b"/>
                      <a:r>
                        <a:rPr lang="en-US" sz="2400" b="0" i="1" u="none" strike="noStrike" dirty="0">
                          <a:solidFill>
                            <a:srgbClr val="000000"/>
                          </a:solidFill>
                          <a:latin typeface="Calibri"/>
                        </a:rPr>
                        <a:t>p</a:t>
                      </a:r>
                      <a:r>
                        <a:rPr lang="en-US" sz="2400" b="0" i="0" u="none" strike="noStrike" dirty="0">
                          <a:solidFill>
                            <a:srgbClr val="000000"/>
                          </a:solidFill>
                          <a:latin typeface="Calibri"/>
                        </a:rPr>
                        <a:t> and </a:t>
                      </a:r>
                      <a:r>
                        <a:rPr lang="en-US" sz="2400" b="0" i="1" u="none" strike="noStrike" dirty="0">
                          <a:solidFill>
                            <a:srgbClr val="000000"/>
                          </a:solidFill>
                          <a:latin typeface="Calibri"/>
                        </a:rPr>
                        <a:t>q</a:t>
                      </a:r>
                    </a:p>
                  </a:txBody>
                  <a:tcPr marL="9525" marR="9525" marT="9525" marB="0" anchor="ctr"/>
                </a:tc>
                <a:tc>
                  <a:txBody>
                    <a:bodyPr/>
                    <a:lstStyle/>
                    <a:p>
                      <a:pPr algn="ctr" fontAlgn="b"/>
                      <a:r>
                        <a:rPr lang="en-US" sz="2400" b="0" i="0" u="none" strike="noStrike">
                          <a:solidFill>
                            <a:srgbClr val="000000"/>
                          </a:solidFill>
                          <a:latin typeface="Calibri"/>
                        </a:rPr>
                        <a:t>prime numbers</a:t>
                      </a:r>
                    </a:p>
                  </a:txBody>
                  <a:tcPr marL="9525" marR="9525" marT="9525" marB="0" anchor="ctr"/>
                </a:tc>
              </a:tr>
              <a:tr h="548640">
                <a:tc>
                  <a:txBody>
                    <a:bodyPr/>
                    <a:lstStyle/>
                    <a:p>
                      <a:pPr algn="ctr" fontAlgn="b"/>
                      <a:r>
                        <a:rPr lang="en-US" sz="2400" b="0" i="1" u="none" strike="noStrike" dirty="0">
                          <a:solidFill>
                            <a:srgbClr val="000000"/>
                          </a:solidFill>
                          <a:latin typeface="Calibri"/>
                        </a:rPr>
                        <a:t>a</a:t>
                      </a:r>
                    </a:p>
                  </a:txBody>
                  <a:tcPr marL="9525" marR="9525" marT="9525" marB="0" anchor="ctr"/>
                </a:tc>
                <a:tc>
                  <a:txBody>
                    <a:bodyPr/>
                    <a:lstStyle/>
                    <a:p>
                      <a:pPr algn="ctr" fontAlgn="b"/>
                      <a:r>
                        <a:rPr lang="en-US" sz="2400" b="0" i="0" u="none" strike="noStrike">
                          <a:solidFill>
                            <a:srgbClr val="000000"/>
                          </a:solidFill>
                          <a:latin typeface="Calibri"/>
                        </a:rPr>
                        <a:t>any positive integer</a:t>
                      </a:r>
                    </a:p>
                  </a:txBody>
                  <a:tcPr marL="9525" marR="9525" marT="9525" marB="0" anchor="ctr"/>
                </a:tc>
              </a:tr>
              <a:tr h="548640">
                <a:tc>
                  <a:txBody>
                    <a:bodyPr/>
                    <a:lstStyle/>
                    <a:p>
                      <a:pPr algn="ctr" fontAlgn="b"/>
                      <a:r>
                        <a:rPr lang="en-US" sz="2400" b="0" i="1" u="none" strike="noStrike" dirty="0">
                          <a:solidFill>
                            <a:srgbClr val="000000"/>
                          </a:solidFill>
                          <a:latin typeface="Calibri"/>
                        </a:rPr>
                        <a:t>e</a:t>
                      </a:r>
                      <a:r>
                        <a:rPr lang="en-US" sz="2400" b="0" i="0" u="none" strike="noStrike" dirty="0">
                          <a:solidFill>
                            <a:srgbClr val="000000"/>
                          </a:solidFill>
                          <a:latin typeface="Calibri"/>
                        </a:rPr>
                        <a:t> and </a:t>
                      </a:r>
                      <a:r>
                        <a:rPr lang="en-US" sz="2400" b="0" i="1" u="none" strike="noStrike" dirty="0">
                          <a:solidFill>
                            <a:srgbClr val="000000"/>
                          </a:solidFill>
                          <a:latin typeface="Calibri"/>
                        </a:rPr>
                        <a:t>d</a:t>
                      </a:r>
                    </a:p>
                  </a:txBody>
                  <a:tcPr marL="9525" marR="9525" marT="9525" marB="0" anchor="ctr"/>
                </a:tc>
                <a:tc>
                  <a:txBody>
                    <a:bodyPr/>
                    <a:lstStyle/>
                    <a:p>
                      <a:pPr algn="ctr" fontAlgn="b"/>
                      <a:r>
                        <a:rPr lang="en-US" sz="2400" b="0" i="0" u="none" strike="noStrike" dirty="0">
                          <a:solidFill>
                            <a:srgbClr val="000000"/>
                          </a:solidFill>
                          <a:latin typeface="Calibri"/>
                        </a:rPr>
                        <a:t>factors of </a:t>
                      </a:r>
                      <a:r>
                        <a:rPr lang="en-US" sz="2400" b="0" i="1" u="none" strike="noStrike" dirty="0">
                          <a:solidFill>
                            <a:srgbClr val="000000"/>
                          </a:solidFill>
                          <a:latin typeface="Calibri"/>
                        </a:rPr>
                        <a:t>a</a:t>
                      </a:r>
                      <a:r>
                        <a:rPr lang="en-US" sz="2400" b="0" i="0" u="none" strike="noStrike" dirty="0">
                          <a:solidFill>
                            <a:srgbClr val="000000"/>
                          </a:solidFill>
                          <a:latin typeface="Calibri"/>
                        </a:rPr>
                        <a:t>(</a:t>
                      </a:r>
                      <a:r>
                        <a:rPr lang="en-US" sz="2400" b="0" i="1" u="none" strike="noStrike" dirty="0">
                          <a:solidFill>
                            <a:srgbClr val="000000"/>
                          </a:solidFill>
                          <a:latin typeface="Calibri"/>
                        </a:rPr>
                        <a:t>p</a:t>
                      </a:r>
                      <a:r>
                        <a:rPr lang="en-US" sz="2400" b="0" i="0" u="none" strike="noStrike" dirty="0">
                          <a:solidFill>
                            <a:srgbClr val="000000"/>
                          </a:solidFill>
                          <a:latin typeface="Calibri"/>
                        </a:rPr>
                        <a:t> </a:t>
                      </a:r>
                      <a:r>
                        <a:rPr lang="en-US" sz="2400" b="0" i="0" u="none" strike="noStrike" baseline="0" dirty="0">
                          <a:solidFill>
                            <a:srgbClr val="000000"/>
                          </a:solidFill>
                          <a:latin typeface="Symbol" pitchFamily="18" charset="2"/>
                        </a:rPr>
                        <a:t>-</a:t>
                      </a:r>
                      <a:r>
                        <a:rPr lang="en-US" sz="2400" b="0" i="0" u="none" strike="noStrike" dirty="0">
                          <a:solidFill>
                            <a:srgbClr val="000000"/>
                          </a:solidFill>
                          <a:latin typeface="Calibri"/>
                        </a:rPr>
                        <a:t> 1)(</a:t>
                      </a:r>
                      <a:r>
                        <a:rPr lang="en-US" sz="2400" b="0" i="1" u="none" strike="noStrike" dirty="0">
                          <a:solidFill>
                            <a:srgbClr val="000000"/>
                          </a:solidFill>
                          <a:latin typeface="Calibri"/>
                        </a:rPr>
                        <a:t>q</a:t>
                      </a:r>
                      <a:r>
                        <a:rPr lang="en-US" sz="2400" b="0" i="0" u="none" strike="noStrike" dirty="0">
                          <a:solidFill>
                            <a:srgbClr val="000000"/>
                          </a:solidFill>
                          <a:latin typeface="Calibri"/>
                        </a:rPr>
                        <a:t> </a:t>
                      </a:r>
                      <a:r>
                        <a:rPr lang="en-US" sz="2400" b="0" i="0" u="none" strike="noStrike" baseline="0" dirty="0">
                          <a:solidFill>
                            <a:srgbClr val="000000"/>
                          </a:solidFill>
                          <a:latin typeface="Symbol" pitchFamily="18" charset="2"/>
                        </a:rPr>
                        <a:t>-</a:t>
                      </a:r>
                      <a:r>
                        <a:rPr lang="en-US" sz="2400" b="0" i="0" u="none" strike="noStrike" dirty="0">
                          <a:solidFill>
                            <a:srgbClr val="000000"/>
                          </a:solidFill>
                          <a:latin typeface="Calibri"/>
                        </a:rPr>
                        <a:t> 1) + 1</a:t>
                      </a:r>
                    </a:p>
                  </a:txBody>
                  <a:tcPr marL="9525" marR="9525" marT="9525" marB="0" anchor="ctr"/>
                </a:tc>
              </a:tr>
              <a:tr h="548640">
                <a:tc>
                  <a:txBody>
                    <a:bodyPr/>
                    <a:lstStyle/>
                    <a:p>
                      <a:pPr algn="ctr" fontAlgn="b"/>
                      <a:r>
                        <a:rPr lang="en-US" sz="2400" b="0" i="1" u="none" strike="noStrike" dirty="0">
                          <a:solidFill>
                            <a:srgbClr val="000000"/>
                          </a:solidFill>
                          <a:latin typeface="Calibri"/>
                        </a:rPr>
                        <a:t>n</a:t>
                      </a:r>
                    </a:p>
                  </a:txBody>
                  <a:tcPr marL="9525" marR="9525" marT="9525" marB="0" anchor="ctr"/>
                </a:tc>
                <a:tc>
                  <a:txBody>
                    <a:bodyPr/>
                    <a:lstStyle/>
                    <a:p>
                      <a:pPr algn="ctr" fontAlgn="b"/>
                      <a:r>
                        <a:rPr lang="en-US" sz="2400" b="0" i="0" u="none" strike="noStrike" dirty="0">
                          <a:solidFill>
                            <a:srgbClr val="000000"/>
                          </a:solidFill>
                          <a:latin typeface="Calibri"/>
                        </a:rPr>
                        <a:t>the product </a:t>
                      </a:r>
                      <a:r>
                        <a:rPr lang="en-US" sz="2400" b="0" i="1" u="none" strike="noStrike" dirty="0" err="1">
                          <a:solidFill>
                            <a:srgbClr val="000000"/>
                          </a:solidFill>
                          <a:latin typeface="Calibri"/>
                        </a:rPr>
                        <a:t>pq</a:t>
                      </a:r>
                      <a:endParaRPr lang="en-US" sz="2400" b="0" i="1" u="none" strike="noStrike" dirty="0">
                        <a:solidFill>
                          <a:srgbClr val="000000"/>
                        </a:solidFill>
                        <a:latin typeface="Calibri"/>
                      </a:endParaRPr>
                    </a:p>
                  </a:txBody>
                  <a:tcPr marL="9525" marR="9525" marT="9525" marB="0" anchor="ctr"/>
                </a:tc>
              </a:tr>
              <a:tr h="548640">
                <a:tc>
                  <a:txBody>
                    <a:bodyPr/>
                    <a:lstStyle/>
                    <a:p>
                      <a:pPr algn="ctr" fontAlgn="b"/>
                      <a:r>
                        <a:rPr lang="en-US" sz="2400" b="0" i="1" u="none" strike="noStrike" dirty="0">
                          <a:solidFill>
                            <a:srgbClr val="000000"/>
                          </a:solidFill>
                          <a:latin typeface="Calibri"/>
                        </a:rPr>
                        <a:t>e</a:t>
                      </a:r>
                      <a:r>
                        <a:rPr lang="en-US" sz="2400" b="0" i="0" u="none" strike="noStrike" dirty="0">
                          <a:solidFill>
                            <a:srgbClr val="000000"/>
                          </a:solidFill>
                          <a:latin typeface="Calibri"/>
                        </a:rPr>
                        <a:t> and </a:t>
                      </a:r>
                      <a:r>
                        <a:rPr lang="en-US" sz="2400" b="0" i="1" u="none" strike="noStrike" dirty="0">
                          <a:solidFill>
                            <a:srgbClr val="000000"/>
                          </a:solidFill>
                          <a:latin typeface="Calibri"/>
                        </a:rPr>
                        <a:t>n</a:t>
                      </a:r>
                    </a:p>
                  </a:txBody>
                  <a:tcPr marL="9525" marR="9525" marT="9525" marB="0" anchor="ctr"/>
                </a:tc>
                <a:tc>
                  <a:txBody>
                    <a:bodyPr/>
                    <a:lstStyle/>
                    <a:p>
                      <a:pPr algn="ctr" fontAlgn="b"/>
                      <a:r>
                        <a:rPr lang="en-US" sz="2400" b="0" i="0" u="none" strike="noStrike" dirty="0">
                          <a:solidFill>
                            <a:srgbClr val="000000"/>
                          </a:solidFill>
                          <a:latin typeface="Calibri"/>
                        </a:rPr>
                        <a:t>the public key</a:t>
                      </a:r>
                    </a:p>
                  </a:txBody>
                  <a:tcPr marL="9525" marR="9525" marT="9525" marB="0" anchor="ctr"/>
                </a:tc>
              </a:tr>
              <a:tr h="548640">
                <a:tc>
                  <a:txBody>
                    <a:bodyPr/>
                    <a:lstStyle/>
                    <a:p>
                      <a:pPr algn="ctr" fontAlgn="b"/>
                      <a:r>
                        <a:rPr lang="en-US" sz="2400" b="0" i="1" u="none" strike="noStrike" dirty="0">
                          <a:solidFill>
                            <a:srgbClr val="000000"/>
                          </a:solidFill>
                          <a:latin typeface="Calibri"/>
                        </a:rPr>
                        <a:t>p</a:t>
                      </a:r>
                      <a:r>
                        <a:rPr lang="en-US" sz="2400" b="0" i="0" u="none" strike="noStrike" dirty="0">
                          <a:solidFill>
                            <a:srgbClr val="000000"/>
                          </a:solidFill>
                          <a:latin typeface="Calibri"/>
                        </a:rPr>
                        <a:t>, </a:t>
                      </a:r>
                      <a:r>
                        <a:rPr lang="en-US" sz="2400" b="0" i="1" u="none" strike="noStrike" dirty="0">
                          <a:solidFill>
                            <a:srgbClr val="000000"/>
                          </a:solidFill>
                          <a:latin typeface="Calibri"/>
                        </a:rPr>
                        <a:t>q</a:t>
                      </a:r>
                      <a:r>
                        <a:rPr lang="en-US" sz="2400" b="0" i="0" u="none" strike="noStrike" dirty="0">
                          <a:solidFill>
                            <a:srgbClr val="000000"/>
                          </a:solidFill>
                          <a:latin typeface="Calibri"/>
                        </a:rPr>
                        <a:t>, and </a:t>
                      </a:r>
                      <a:r>
                        <a:rPr lang="en-US" sz="2400" b="0" i="1" u="none" strike="noStrike" dirty="0">
                          <a:solidFill>
                            <a:srgbClr val="000000"/>
                          </a:solidFill>
                          <a:latin typeface="Calibri"/>
                        </a:rPr>
                        <a:t>d</a:t>
                      </a:r>
                    </a:p>
                  </a:txBody>
                  <a:tcPr marL="9525" marR="9525" marT="9525" marB="0" anchor="ctr"/>
                </a:tc>
                <a:tc>
                  <a:txBody>
                    <a:bodyPr/>
                    <a:lstStyle/>
                    <a:p>
                      <a:pPr algn="ctr" fontAlgn="b"/>
                      <a:r>
                        <a:rPr lang="en-US" sz="2400" b="0" i="0" u="none" strike="noStrike" dirty="0">
                          <a:solidFill>
                            <a:srgbClr val="000000"/>
                          </a:solidFill>
                          <a:latin typeface="Calibri"/>
                        </a:rPr>
                        <a:t>the private key</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Public-Key Encryption </a:t>
            </a:r>
            <a:endParaRPr lang="en-US" dirty="0"/>
          </a:p>
        </p:txBody>
      </p:sp>
      <p:sp>
        <p:nvSpPr>
          <p:cNvPr id="3" name="Content Placeholder 2"/>
          <p:cNvSpPr>
            <a:spLocks noGrp="1"/>
          </p:cNvSpPr>
          <p:nvPr>
            <p:ph idx="1"/>
          </p:nvPr>
        </p:nvSpPr>
        <p:spPr/>
        <p:txBody>
          <a:bodyPr/>
          <a:lstStyle/>
          <a:p>
            <a:r>
              <a:rPr lang="en-US" dirty="0" smtClean="0"/>
              <a:t>Let </a:t>
            </a:r>
            <a:r>
              <a:rPr lang="en-US" i="1" dirty="0" smtClean="0">
                <a:solidFill>
                  <a:srgbClr val="0000FF"/>
                </a:solidFill>
              </a:rPr>
              <a:t>C </a:t>
            </a:r>
            <a:r>
              <a:rPr lang="en-US" dirty="0" smtClean="0">
                <a:solidFill>
                  <a:srgbClr val="0000FF"/>
                </a:solidFill>
              </a:rPr>
              <a:t>= 2 </a:t>
            </a:r>
            <a:r>
              <a:rPr lang="en-US" dirty="0" smtClean="0"/>
              <a:t>be your simple credit card number, which is the secret number. Encode </a:t>
            </a:r>
            <a:r>
              <a:rPr lang="en-US" i="1" dirty="0" smtClean="0"/>
              <a:t>C</a:t>
            </a:r>
            <a:r>
              <a:rPr lang="en-US" dirty="0" smtClean="0"/>
              <a:t> using the following public key. Let</a:t>
            </a:r>
            <a:r>
              <a:rPr lang="en-US" i="1" dirty="0" smtClean="0"/>
              <a:t> M </a:t>
            </a:r>
            <a:r>
              <a:rPr lang="en-US" dirty="0" smtClean="0"/>
              <a:t>be the new encoded credit card number. </a:t>
            </a:r>
          </a:p>
          <a:p>
            <a:pPr algn="ctr"/>
            <a:r>
              <a:rPr lang="en-US" dirty="0" smtClean="0"/>
              <a:t>Public Key: </a:t>
            </a:r>
            <a:r>
              <a:rPr lang="en-US" i="1" dirty="0" smtClean="0">
                <a:solidFill>
                  <a:srgbClr val="0000FF"/>
                </a:solidFill>
              </a:rPr>
              <a:t>n </a:t>
            </a:r>
            <a:r>
              <a:rPr lang="en-US" dirty="0" smtClean="0">
                <a:solidFill>
                  <a:srgbClr val="0000FF"/>
                </a:solidFill>
              </a:rPr>
              <a:t>= 115 </a:t>
            </a:r>
            <a:r>
              <a:rPr lang="en-US" dirty="0" smtClean="0"/>
              <a:t>and </a:t>
            </a:r>
            <a:r>
              <a:rPr lang="en-US" i="1" dirty="0" smtClean="0">
                <a:solidFill>
                  <a:srgbClr val="0000FF"/>
                </a:solidFill>
              </a:rPr>
              <a:t>e </a:t>
            </a:r>
            <a:r>
              <a:rPr lang="en-US" dirty="0" smtClean="0">
                <a:solidFill>
                  <a:srgbClr val="0000FF"/>
                </a:solidFill>
              </a:rPr>
              <a:t>= 17 </a:t>
            </a:r>
          </a:p>
          <a:p>
            <a:r>
              <a:rPr lang="en-US" b="1" dirty="0" smtClean="0"/>
              <a:t>Solution </a:t>
            </a:r>
          </a:p>
          <a:p>
            <a:r>
              <a:rPr lang="en-US" dirty="0" smtClean="0"/>
              <a:t>To encode </a:t>
            </a:r>
            <a:r>
              <a:rPr lang="en-US" i="1" dirty="0" smtClean="0"/>
              <a:t>C</a:t>
            </a:r>
            <a:r>
              <a:rPr lang="en-US" dirty="0" smtClean="0"/>
              <a:t>, we have to calculate </a:t>
            </a:r>
            <a:endParaRPr lang="en-US" dirty="0"/>
          </a:p>
        </p:txBody>
      </p:sp>
      <p:graphicFrame>
        <p:nvGraphicFramePr>
          <p:cNvPr id="47106" name="Object 2"/>
          <p:cNvGraphicFramePr>
            <a:graphicFrameLocks noChangeAspect="1"/>
          </p:cNvGraphicFramePr>
          <p:nvPr/>
        </p:nvGraphicFramePr>
        <p:xfrm>
          <a:off x="5478440" y="3690584"/>
          <a:ext cx="1651000" cy="495300"/>
        </p:xfrm>
        <a:graphic>
          <a:graphicData uri="http://schemas.openxmlformats.org/presentationml/2006/ole">
            <mc:AlternateContent xmlns:mc="http://schemas.openxmlformats.org/markup-compatibility/2006">
              <mc:Choice xmlns:v="urn:schemas-microsoft-com:vml" Requires="v">
                <p:oleObj spid="_x0000_s47167" name="Equation" r:id="rId3" imgW="1650960" imgH="495000" progId="Equation.DSMT4">
                  <p:embed/>
                </p:oleObj>
              </mc:Choice>
              <mc:Fallback>
                <p:oleObj name="Equation" r:id="rId3" imgW="165096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8440" y="3690584"/>
                        <a:ext cx="165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334000" y="4634805"/>
            <a:ext cx="3657600" cy="1384995"/>
          </a:xfrm>
          <a:prstGeom prst="rect">
            <a:avLst/>
          </a:prstGeom>
        </p:spPr>
        <p:txBody>
          <a:bodyPr>
            <a:spAutoFit/>
          </a:bodyPr>
          <a:lstStyle/>
          <a:p>
            <a:r>
              <a:rPr lang="en-US" sz="2800" dirty="0" smtClean="0"/>
              <a:t>So, our encoded credit card number is now </a:t>
            </a:r>
            <a:r>
              <a:rPr lang="en-US" sz="2800" i="1" dirty="0" smtClean="0">
                <a:solidFill>
                  <a:srgbClr val="FF0000"/>
                </a:solidFill>
              </a:rPr>
              <a:t>M </a:t>
            </a:r>
            <a:r>
              <a:rPr lang="en-US" sz="2800" dirty="0" smtClean="0">
                <a:solidFill>
                  <a:srgbClr val="FF0000"/>
                </a:solidFill>
              </a:rPr>
              <a:t>= 87</a:t>
            </a:r>
            <a:r>
              <a:rPr lang="en-US" sz="2800" i="1" dirty="0" smtClean="0"/>
              <a:t>. </a:t>
            </a:r>
            <a:endParaRPr lang="en-US" sz="2800" dirty="0"/>
          </a:p>
        </p:txBody>
      </p:sp>
      <p:graphicFrame>
        <p:nvGraphicFramePr>
          <p:cNvPr id="47108" name="Object 4"/>
          <p:cNvGraphicFramePr>
            <a:graphicFrameLocks noChangeAspect="1"/>
          </p:cNvGraphicFramePr>
          <p:nvPr/>
        </p:nvGraphicFramePr>
        <p:xfrm>
          <a:off x="748352" y="4229100"/>
          <a:ext cx="3759200" cy="495300"/>
        </p:xfrm>
        <a:graphic>
          <a:graphicData uri="http://schemas.openxmlformats.org/presentationml/2006/ole">
            <mc:AlternateContent xmlns:mc="http://schemas.openxmlformats.org/markup-compatibility/2006">
              <mc:Choice xmlns:v="urn:schemas-microsoft-com:vml" Requires="v">
                <p:oleObj spid="_x0000_s47168" name="Equation" r:id="rId5" imgW="3759120" imgH="495000" progId="Equation.DSMT4">
                  <p:embed/>
                </p:oleObj>
              </mc:Choice>
              <mc:Fallback>
                <p:oleObj name="Equation" r:id="rId5" imgW="375912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8352" y="4229100"/>
                        <a:ext cx="3759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2286000" y="4827896"/>
          <a:ext cx="2971800" cy="495300"/>
        </p:xfrm>
        <a:graphic>
          <a:graphicData uri="http://schemas.openxmlformats.org/presentationml/2006/ole">
            <mc:AlternateContent xmlns:mc="http://schemas.openxmlformats.org/markup-compatibility/2006">
              <mc:Choice xmlns:v="urn:schemas-microsoft-com:vml" Requires="v">
                <p:oleObj spid="_x0000_s47169" name="Equation" r:id="rId7" imgW="2971800" imgH="495000" progId="Equation.DSMT4">
                  <p:embed/>
                </p:oleObj>
              </mc:Choice>
              <mc:Fallback>
                <p:oleObj name="Equation" r:id="rId7" imgW="297180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4827896"/>
                        <a:ext cx="2971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286000" y="5440340"/>
          <a:ext cx="2159000" cy="495300"/>
        </p:xfrm>
        <a:graphic>
          <a:graphicData uri="http://schemas.openxmlformats.org/presentationml/2006/ole">
            <mc:AlternateContent xmlns:mc="http://schemas.openxmlformats.org/markup-compatibility/2006">
              <mc:Choice xmlns:v="urn:schemas-microsoft-com:vml" Requires="v">
                <p:oleObj spid="_x0000_s47170" name="Equation" r:id="rId9" imgW="2158920" imgH="495000" progId="Equation.DSMT4">
                  <p:embed/>
                </p:oleObj>
              </mc:Choice>
              <mc:Fallback>
                <p:oleObj name="Equation" r:id="rId9" imgW="21589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5440340"/>
                        <a:ext cx="2159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10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10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71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71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Using the same public-key information in Example 2, encode the number </a:t>
            </a:r>
            <a:r>
              <a:rPr lang="en-US" i="1" dirty="0" smtClean="0">
                <a:solidFill>
                  <a:srgbClr val="000000"/>
                </a:solidFill>
              </a:rPr>
              <a:t>C </a:t>
            </a:r>
            <a:r>
              <a:rPr lang="en-US" dirty="0" smtClean="0">
                <a:solidFill>
                  <a:srgbClr val="000000"/>
                </a:solidFill>
              </a:rPr>
              <a:t>= 3.</a:t>
            </a:r>
            <a:r>
              <a:rPr lang="en-US" i="1" dirty="0" smtClean="0">
                <a:solidFill>
                  <a:srgbClr val="000000"/>
                </a:solidFill>
              </a:rPr>
              <a:t> </a:t>
            </a:r>
            <a:endParaRPr lang="en-US" dirty="0">
              <a:solidFill>
                <a:srgbClr val="000000"/>
              </a:solidFill>
            </a:endParaRPr>
          </a:p>
        </p:txBody>
      </p:sp>
      <p:sp>
        <p:nvSpPr>
          <p:cNvPr id="4" name="Rectangle 3"/>
          <p:cNvSpPr/>
          <p:nvPr/>
        </p:nvSpPr>
        <p:spPr>
          <a:xfrm>
            <a:off x="457200" y="5496580"/>
            <a:ext cx="2806666" cy="523220"/>
          </a:xfrm>
          <a:prstGeom prst="rect">
            <a:avLst/>
          </a:prstGeom>
        </p:spPr>
        <p:txBody>
          <a:bodyPr wrap="none">
            <a:spAutoFit/>
          </a:bodyPr>
          <a:lstStyle/>
          <a:p>
            <a:r>
              <a:rPr lang="en-US" sz="2800" dirty="0" smtClean="0">
                <a:solidFill>
                  <a:srgbClr val="000000"/>
                </a:solidFill>
              </a:rPr>
              <a:t>Answer:</a:t>
            </a:r>
            <a:r>
              <a:rPr lang="en-US" sz="2800" i="1" dirty="0" smtClean="0"/>
              <a:t>  </a:t>
            </a:r>
            <a:r>
              <a:rPr lang="en-US" sz="2800" i="1" dirty="0" smtClean="0">
                <a:solidFill>
                  <a:srgbClr val="FF0000"/>
                </a:solidFill>
              </a:rPr>
              <a:t>M </a:t>
            </a:r>
            <a:r>
              <a:rPr lang="en-US" sz="2800" dirty="0" smtClean="0">
                <a:solidFill>
                  <a:srgbClr val="FF0000"/>
                </a:solidFill>
              </a:rPr>
              <a:t>= 108</a:t>
            </a:r>
            <a:r>
              <a:rPr lang="en-US" sz="2800" i="1" dirty="0" smtClean="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Decoding Using Private Key Decryption </a:t>
            </a:r>
            <a:endParaRPr lang="en-US" dirty="0"/>
          </a:p>
        </p:txBody>
      </p:sp>
      <p:sp>
        <p:nvSpPr>
          <p:cNvPr id="3" name="Content Placeholder 2"/>
          <p:cNvSpPr>
            <a:spLocks noGrp="1"/>
          </p:cNvSpPr>
          <p:nvPr>
            <p:ph idx="1"/>
          </p:nvPr>
        </p:nvSpPr>
        <p:spPr>
          <a:xfrm>
            <a:off x="457200" y="1280160"/>
            <a:ext cx="8229600" cy="4813625"/>
          </a:xfrm>
        </p:spPr>
        <p:txBody>
          <a:bodyPr>
            <a:spAutoFit/>
          </a:bodyPr>
          <a:lstStyle/>
          <a:p>
            <a:r>
              <a:rPr lang="en-US" dirty="0" smtClean="0"/>
              <a:t>Decode the number </a:t>
            </a:r>
            <a:r>
              <a:rPr lang="en-US" i="1" dirty="0" smtClean="0">
                <a:solidFill>
                  <a:srgbClr val="0000FF"/>
                </a:solidFill>
              </a:rPr>
              <a:t>M </a:t>
            </a:r>
            <a:r>
              <a:rPr lang="en-US" dirty="0" smtClean="0">
                <a:solidFill>
                  <a:srgbClr val="0000FF"/>
                </a:solidFill>
              </a:rPr>
              <a:t>= 87</a:t>
            </a:r>
            <a:r>
              <a:rPr lang="en-US" dirty="0" smtClean="0"/>
              <a:t>, which is the secret number to the power</a:t>
            </a:r>
            <a:r>
              <a:rPr lang="en-US" i="1" dirty="0" smtClean="0"/>
              <a:t> e</a:t>
            </a:r>
            <a:r>
              <a:rPr lang="en-US" dirty="0" smtClean="0"/>
              <a:t>, using the private key</a:t>
            </a:r>
            <a:r>
              <a:rPr lang="en-US" i="1" dirty="0" smtClean="0"/>
              <a:t> </a:t>
            </a:r>
            <a:r>
              <a:rPr lang="en-US" i="1" dirty="0" smtClean="0">
                <a:solidFill>
                  <a:srgbClr val="0000FF"/>
                </a:solidFill>
              </a:rPr>
              <a:t>d </a:t>
            </a:r>
            <a:r>
              <a:rPr lang="en-US" dirty="0" smtClean="0">
                <a:solidFill>
                  <a:srgbClr val="0000FF"/>
                </a:solidFill>
              </a:rPr>
              <a:t>= 57 </a:t>
            </a:r>
            <a:r>
              <a:rPr lang="en-US" dirty="0" smtClean="0"/>
              <a:t>and</a:t>
            </a:r>
            <a:r>
              <a:rPr lang="en-US" i="1" dirty="0" smtClean="0"/>
              <a:t> </a:t>
            </a:r>
            <a:r>
              <a:rPr lang="en-US" i="1" dirty="0" smtClean="0">
                <a:solidFill>
                  <a:srgbClr val="0000FF"/>
                </a:solidFill>
              </a:rPr>
              <a:t>n </a:t>
            </a:r>
            <a:r>
              <a:rPr lang="en-US" dirty="0" smtClean="0">
                <a:solidFill>
                  <a:srgbClr val="0000FF"/>
                </a:solidFill>
              </a:rPr>
              <a:t>= 115</a:t>
            </a:r>
            <a:r>
              <a:rPr lang="en-US" dirty="0" smtClean="0"/>
              <a:t>.</a:t>
            </a:r>
            <a:r>
              <a:rPr lang="en-US" i="1" dirty="0" smtClean="0"/>
              <a:t> </a:t>
            </a:r>
          </a:p>
          <a:p>
            <a:r>
              <a:rPr lang="en-US" b="1" dirty="0" smtClean="0"/>
              <a:t>Solution </a:t>
            </a:r>
          </a:p>
          <a:p>
            <a:r>
              <a:rPr lang="en-US" dirty="0" smtClean="0"/>
              <a:t>To decode, we calculate the following.</a:t>
            </a:r>
          </a:p>
          <a:p>
            <a:pPr>
              <a:spcBef>
                <a:spcPts val="1200"/>
              </a:spcBef>
            </a:pPr>
            <a:endParaRPr lang="en-US" dirty="0" smtClean="0"/>
          </a:p>
          <a:p>
            <a:r>
              <a:rPr lang="en-US" dirty="0" smtClean="0"/>
              <a:t>As it stands, these numbers are too large for direct computation without an engine such as </a:t>
            </a:r>
            <a:r>
              <a:rPr lang="en-US" dirty="0" err="1" smtClean="0"/>
              <a:t>Wolfram|Alpha</a:t>
            </a:r>
            <a:r>
              <a:rPr lang="en-US" dirty="0" smtClean="0"/>
              <a:t>, so we will use the squaring method we introduced in the last section. </a:t>
            </a:r>
          </a:p>
        </p:txBody>
      </p:sp>
      <p:graphicFrame>
        <p:nvGraphicFramePr>
          <p:cNvPr id="48130" name="Object 2"/>
          <p:cNvGraphicFramePr>
            <a:graphicFrameLocks noChangeAspect="1"/>
          </p:cNvGraphicFramePr>
          <p:nvPr/>
        </p:nvGraphicFramePr>
        <p:xfrm>
          <a:off x="2514600" y="3733800"/>
          <a:ext cx="4114800" cy="482600"/>
        </p:xfrm>
        <a:graphic>
          <a:graphicData uri="http://schemas.openxmlformats.org/presentationml/2006/ole">
            <mc:AlternateContent xmlns:mc="http://schemas.openxmlformats.org/markup-compatibility/2006">
              <mc:Choice xmlns:v="urn:schemas-microsoft-com:vml" Requires="v">
                <p:oleObj spid="_x0000_s48145" name="Equation" r:id="rId3" imgW="4114800" imgH="482400" progId="Equation.DSMT4">
                  <p:embed/>
                </p:oleObj>
              </mc:Choice>
              <mc:Fallback>
                <p:oleObj name="Equation" r:id="rId3" imgW="411480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733800"/>
                        <a:ext cx="411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Decoding Using Private Key Decryption (cont.) </a:t>
            </a:r>
            <a:endParaRPr lang="en-US" dirty="0"/>
          </a:p>
        </p:txBody>
      </p:sp>
      <p:sp>
        <p:nvSpPr>
          <p:cNvPr id="3" name="Content Placeholder 2"/>
          <p:cNvSpPr>
            <a:spLocks noGrp="1"/>
          </p:cNvSpPr>
          <p:nvPr>
            <p:ph idx="1"/>
          </p:nvPr>
        </p:nvSpPr>
        <p:spPr/>
        <p:txBody>
          <a:bodyPr/>
          <a:lstStyle/>
          <a:p>
            <a:r>
              <a:rPr lang="en-US" dirty="0" smtClean="0"/>
              <a:t>Verify for yourself each step of the process with modular arithmetic. </a:t>
            </a:r>
            <a:endParaRPr lang="en-US" dirty="0"/>
          </a:p>
        </p:txBody>
      </p:sp>
      <p:graphicFrame>
        <p:nvGraphicFramePr>
          <p:cNvPr id="49155" name="Object 3"/>
          <p:cNvGraphicFramePr>
            <a:graphicFrameLocks noChangeAspect="1"/>
          </p:cNvGraphicFramePr>
          <p:nvPr/>
        </p:nvGraphicFramePr>
        <p:xfrm>
          <a:off x="1231900" y="2286000"/>
          <a:ext cx="2794000" cy="495300"/>
        </p:xfrm>
        <a:graphic>
          <a:graphicData uri="http://schemas.openxmlformats.org/presentationml/2006/ole">
            <mc:AlternateContent xmlns:mc="http://schemas.openxmlformats.org/markup-compatibility/2006">
              <mc:Choice xmlns:v="urn:schemas-microsoft-com:vml" Requires="v">
                <p:oleObj spid="_x0000_s49245" name="Equation" r:id="rId3" imgW="2793960" imgH="495000" progId="Equation.DSMT4">
                  <p:embed/>
                </p:oleObj>
              </mc:Choice>
              <mc:Fallback>
                <p:oleObj name="Equation" r:id="rId3" imgW="279396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1900" y="2286000"/>
                        <a:ext cx="2794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6" name="Object 4"/>
          <p:cNvGraphicFramePr>
            <a:graphicFrameLocks noChangeAspect="1"/>
          </p:cNvGraphicFramePr>
          <p:nvPr/>
        </p:nvGraphicFramePr>
        <p:xfrm>
          <a:off x="1231900" y="2903220"/>
          <a:ext cx="6489700" cy="495300"/>
        </p:xfrm>
        <a:graphic>
          <a:graphicData uri="http://schemas.openxmlformats.org/presentationml/2006/ole">
            <mc:AlternateContent xmlns:mc="http://schemas.openxmlformats.org/markup-compatibility/2006">
              <mc:Choice xmlns:v="urn:schemas-microsoft-com:vml" Requires="v">
                <p:oleObj spid="_x0000_s49246" name="Equation" r:id="rId5" imgW="6489360" imgH="495000" progId="Equation.DSMT4">
                  <p:embed/>
                </p:oleObj>
              </mc:Choice>
              <mc:Fallback>
                <p:oleObj name="Equation" r:id="rId5" imgW="648936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1900" y="2903220"/>
                        <a:ext cx="6489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1231900" y="3520440"/>
          <a:ext cx="6515100" cy="495300"/>
        </p:xfrm>
        <a:graphic>
          <a:graphicData uri="http://schemas.openxmlformats.org/presentationml/2006/ole">
            <mc:AlternateContent xmlns:mc="http://schemas.openxmlformats.org/markup-compatibility/2006">
              <mc:Choice xmlns:v="urn:schemas-microsoft-com:vml" Requires="v">
                <p:oleObj spid="_x0000_s49247" name="Equation" r:id="rId7" imgW="6514920" imgH="495000" progId="Equation.DSMT4">
                  <p:embed/>
                </p:oleObj>
              </mc:Choice>
              <mc:Fallback>
                <p:oleObj name="Equation" r:id="rId7" imgW="651492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1900" y="3520440"/>
                        <a:ext cx="6515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8" name="Object 6"/>
          <p:cNvGraphicFramePr>
            <a:graphicFrameLocks noChangeAspect="1"/>
          </p:cNvGraphicFramePr>
          <p:nvPr/>
        </p:nvGraphicFramePr>
        <p:xfrm>
          <a:off x="1231900" y="4137660"/>
          <a:ext cx="6527800" cy="495300"/>
        </p:xfrm>
        <a:graphic>
          <a:graphicData uri="http://schemas.openxmlformats.org/presentationml/2006/ole">
            <mc:AlternateContent xmlns:mc="http://schemas.openxmlformats.org/markup-compatibility/2006">
              <mc:Choice xmlns:v="urn:schemas-microsoft-com:vml" Requires="v">
                <p:oleObj spid="_x0000_s49248" name="Equation" r:id="rId9" imgW="6527520" imgH="495000" progId="Equation.DSMT4">
                  <p:embed/>
                </p:oleObj>
              </mc:Choice>
              <mc:Fallback>
                <p:oleObj name="Equation" r:id="rId9" imgW="65275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31900" y="4137660"/>
                        <a:ext cx="6527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9" name="Object 7"/>
          <p:cNvGraphicFramePr>
            <a:graphicFrameLocks noChangeAspect="1"/>
          </p:cNvGraphicFramePr>
          <p:nvPr/>
        </p:nvGraphicFramePr>
        <p:xfrm>
          <a:off x="1231900" y="4754880"/>
          <a:ext cx="6311900" cy="495300"/>
        </p:xfrm>
        <a:graphic>
          <a:graphicData uri="http://schemas.openxmlformats.org/presentationml/2006/ole">
            <mc:AlternateContent xmlns:mc="http://schemas.openxmlformats.org/markup-compatibility/2006">
              <mc:Choice xmlns:v="urn:schemas-microsoft-com:vml" Requires="v">
                <p:oleObj spid="_x0000_s49249" name="Equation" r:id="rId11" imgW="6311880" imgH="495000" progId="Equation.DSMT4">
                  <p:embed/>
                </p:oleObj>
              </mc:Choice>
              <mc:Fallback>
                <p:oleObj name="Equation" r:id="rId11" imgW="6311880" imgH="495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31900" y="4754880"/>
                        <a:ext cx="6311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60" name="Object 8"/>
          <p:cNvGraphicFramePr>
            <a:graphicFrameLocks noChangeAspect="1"/>
          </p:cNvGraphicFramePr>
          <p:nvPr/>
        </p:nvGraphicFramePr>
        <p:xfrm>
          <a:off x="1231900" y="5372100"/>
          <a:ext cx="6680200" cy="495300"/>
        </p:xfrm>
        <a:graphic>
          <a:graphicData uri="http://schemas.openxmlformats.org/presentationml/2006/ole">
            <mc:AlternateContent xmlns:mc="http://schemas.openxmlformats.org/markup-compatibility/2006">
              <mc:Choice xmlns:v="urn:schemas-microsoft-com:vml" Requires="v">
                <p:oleObj spid="_x0000_s49250" name="Equation" r:id="rId13" imgW="6680160" imgH="495000" progId="Equation.DSMT4">
                  <p:embed/>
                </p:oleObj>
              </mc:Choice>
              <mc:Fallback>
                <p:oleObj name="Equation" r:id="rId13" imgW="6680160" imgH="4950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31900" y="5372100"/>
                        <a:ext cx="6680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1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Decoding Using Private Key Decryption (cont.) </a:t>
            </a:r>
            <a:endParaRPr lang="en-US" dirty="0"/>
          </a:p>
        </p:txBody>
      </p:sp>
      <p:sp>
        <p:nvSpPr>
          <p:cNvPr id="3" name="Content Placeholder 2"/>
          <p:cNvSpPr>
            <a:spLocks noGrp="1"/>
          </p:cNvSpPr>
          <p:nvPr>
            <p:ph idx="1"/>
          </p:nvPr>
        </p:nvSpPr>
        <p:spPr/>
        <p:txBody>
          <a:bodyPr/>
          <a:lstStyle/>
          <a:p>
            <a:r>
              <a:rPr lang="en-US" dirty="0" smtClean="0"/>
              <a:t>Now, we can once again use some rules of exponents to give us 87</a:t>
            </a:r>
            <a:r>
              <a:rPr lang="en-US" baseline="30000" dirty="0" smtClean="0"/>
              <a:t>57</a:t>
            </a:r>
            <a:r>
              <a:rPr lang="en-US" dirty="0" smtClean="0"/>
              <a:t>. Since we can use a combination of the numbers we have calculated, we have the following. </a:t>
            </a:r>
            <a:endParaRPr lang="en-US" dirty="0"/>
          </a:p>
        </p:txBody>
      </p:sp>
      <p:graphicFrame>
        <p:nvGraphicFramePr>
          <p:cNvPr id="50179" name="Object 3"/>
          <p:cNvGraphicFramePr>
            <a:graphicFrameLocks noChangeAspect="1"/>
          </p:cNvGraphicFramePr>
          <p:nvPr/>
        </p:nvGraphicFramePr>
        <p:xfrm>
          <a:off x="2334904" y="2841008"/>
          <a:ext cx="3556000" cy="381000"/>
        </p:xfrm>
        <a:graphic>
          <a:graphicData uri="http://schemas.openxmlformats.org/presentationml/2006/ole">
            <mc:AlternateContent xmlns:mc="http://schemas.openxmlformats.org/markup-compatibility/2006">
              <mc:Choice xmlns:v="urn:schemas-microsoft-com:vml" Requires="v">
                <p:oleObj spid="_x0000_s50239" name="Equation" r:id="rId3" imgW="3555720" imgH="380880" progId="Equation.DSMT4">
                  <p:embed/>
                </p:oleObj>
              </mc:Choice>
              <mc:Fallback>
                <p:oleObj name="Equation" r:id="rId3" imgW="355572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4904" y="2841008"/>
                        <a:ext cx="355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3022600" y="3354505"/>
          <a:ext cx="3835400" cy="495300"/>
        </p:xfrm>
        <a:graphic>
          <a:graphicData uri="http://schemas.openxmlformats.org/presentationml/2006/ole">
            <mc:AlternateContent xmlns:mc="http://schemas.openxmlformats.org/markup-compatibility/2006">
              <mc:Choice xmlns:v="urn:schemas-microsoft-com:vml" Requires="v">
                <p:oleObj spid="_x0000_s50240" name="Equation" r:id="rId5" imgW="3835080" imgH="495000" progId="Equation.DSMT4">
                  <p:embed/>
                </p:oleObj>
              </mc:Choice>
              <mc:Fallback>
                <p:oleObj name="Equation" r:id="rId5" imgW="383508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3354505"/>
                        <a:ext cx="3835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3022600" y="3982302"/>
          <a:ext cx="3251200" cy="495300"/>
        </p:xfrm>
        <a:graphic>
          <a:graphicData uri="http://schemas.openxmlformats.org/presentationml/2006/ole">
            <mc:AlternateContent xmlns:mc="http://schemas.openxmlformats.org/markup-compatibility/2006">
              <mc:Choice xmlns:v="urn:schemas-microsoft-com:vml" Requires="v">
                <p:oleObj spid="_x0000_s50241" name="Equation" r:id="rId7" imgW="3251160" imgH="495000" progId="Equation.DSMT4">
                  <p:embed/>
                </p:oleObj>
              </mc:Choice>
              <mc:Fallback>
                <p:oleObj name="Equation" r:id="rId7" imgW="325116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2600" y="3982302"/>
                        <a:ext cx="325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3022600" y="4610100"/>
          <a:ext cx="1968500" cy="495300"/>
        </p:xfrm>
        <a:graphic>
          <a:graphicData uri="http://schemas.openxmlformats.org/presentationml/2006/ole">
            <mc:AlternateContent xmlns:mc="http://schemas.openxmlformats.org/markup-compatibility/2006">
              <mc:Choice xmlns:v="urn:schemas-microsoft-com:vml" Requires="v">
                <p:oleObj spid="_x0000_s50242" name="Equation" r:id="rId9" imgW="1968480" imgH="495000" progId="Equation.DSMT4">
                  <p:embed/>
                </p:oleObj>
              </mc:Choice>
              <mc:Fallback>
                <p:oleObj name="Equation" r:id="rId9" imgW="196848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22600" y="4610100"/>
                        <a:ext cx="1968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Decoding Using Private Key Decryption (cont.) </a:t>
            </a:r>
            <a:endParaRPr lang="en-US" dirty="0"/>
          </a:p>
        </p:txBody>
      </p:sp>
      <p:sp>
        <p:nvSpPr>
          <p:cNvPr id="3" name="Content Placeholder 2"/>
          <p:cNvSpPr>
            <a:spLocks noGrp="1"/>
          </p:cNvSpPr>
          <p:nvPr>
            <p:ph idx="1"/>
          </p:nvPr>
        </p:nvSpPr>
        <p:spPr/>
        <p:txBody>
          <a:bodyPr/>
          <a:lstStyle/>
          <a:p>
            <a:r>
              <a:rPr lang="en-US" dirty="0" smtClean="0"/>
              <a:t>And, just as we knew, the original credit card number is 2. </a:t>
            </a:r>
          </a:p>
          <a:p>
            <a:r>
              <a:rPr lang="en-US" dirty="0" smtClean="0"/>
              <a:t>Although we have shown this long computation by hand, </a:t>
            </a:r>
            <a:r>
              <a:rPr lang="en-US" dirty="0" smtClean="0">
                <a:solidFill>
                  <a:srgbClr val="FF0000"/>
                </a:solidFill>
              </a:rPr>
              <a:t>87</a:t>
            </a:r>
            <a:r>
              <a:rPr lang="en-US" baseline="30000" dirty="0" smtClean="0">
                <a:solidFill>
                  <a:srgbClr val="FF0000"/>
                </a:solidFill>
              </a:rPr>
              <a:t>57</a:t>
            </a:r>
            <a:r>
              <a:rPr lang="en-US" dirty="0" smtClean="0">
                <a:solidFill>
                  <a:srgbClr val="FF0000"/>
                </a:solidFill>
              </a:rPr>
              <a:t> (mod 115) </a:t>
            </a:r>
            <a:r>
              <a:rPr lang="en-US" dirty="0" smtClean="0"/>
              <a:t>can be evaluated in one step using WolframAlpha.com.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Encoding and Decoding Using Technology </a:t>
            </a:r>
            <a:endParaRPr lang="en-US" dirty="0"/>
          </a:p>
        </p:txBody>
      </p:sp>
      <p:sp>
        <p:nvSpPr>
          <p:cNvPr id="3" name="Content Placeholder 2"/>
          <p:cNvSpPr>
            <a:spLocks noGrp="1"/>
          </p:cNvSpPr>
          <p:nvPr>
            <p:ph idx="1"/>
          </p:nvPr>
        </p:nvSpPr>
        <p:spPr>
          <a:xfrm>
            <a:off x="457200" y="1280160"/>
            <a:ext cx="8229600" cy="4487382"/>
          </a:xfrm>
        </p:spPr>
        <p:txBody>
          <a:bodyPr>
            <a:spAutoFit/>
          </a:bodyPr>
          <a:lstStyle/>
          <a:p>
            <a:r>
              <a:rPr lang="en-US" dirty="0" smtClean="0"/>
              <a:t>ECD Technologies uses public-key encryption to receive credit card numbers via the Internet. When an order is placed on its website, the server uses the public key </a:t>
            </a:r>
            <a:r>
              <a:rPr lang="en-US" i="1" dirty="0" smtClean="0">
                <a:solidFill>
                  <a:srgbClr val="0000FF"/>
                </a:solidFill>
              </a:rPr>
              <a:t>n = </a:t>
            </a:r>
            <a:r>
              <a:rPr lang="en-US" dirty="0" smtClean="0">
                <a:solidFill>
                  <a:srgbClr val="0000FF"/>
                </a:solidFill>
              </a:rPr>
              <a:t>999,985,999,949</a:t>
            </a:r>
            <a:r>
              <a:rPr lang="en-US" dirty="0" smtClean="0"/>
              <a:t> and</a:t>
            </a:r>
            <a:r>
              <a:rPr lang="en-US" i="1" dirty="0" smtClean="0"/>
              <a:t> </a:t>
            </a:r>
            <a:r>
              <a:rPr lang="en-US" i="1" dirty="0" smtClean="0">
                <a:solidFill>
                  <a:srgbClr val="0000FF"/>
                </a:solidFill>
              </a:rPr>
              <a:t>e </a:t>
            </a:r>
            <a:r>
              <a:rPr lang="en-US" dirty="0" smtClean="0">
                <a:solidFill>
                  <a:srgbClr val="0000FF"/>
                </a:solidFill>
              </a:rPr>
              <a:t>= 41 </a:t>
            </a:r>
            <a:r>
              <a:rPr lang="en-US" dirty="0" smtClean="0"/>
              <a:t>to encode the number. When ECD receives the transmission, it uses the private key </a:t>
            </a:r>
            <a:r>
              <a:rPr lang="en-US" i="1" dirty="0" smtClean="0">
                <a:solidFill>
                  <a:srgbClr val="0000FF"/>
                </a:solidFill>
              </a:rPr>
              <a:t>d </a:t>
            </a:r>
            <a:r>
              <a:rPr lang="en-US" dirty="0" smtClean="0">
                <a:solidFill>
                  <a:srgbClr val="0000FF"/>
                </a:solidFill>
              </a:rPr>
              <a:t>= 73,169,560,973 </a:t>
            </a:r>
            <a:r>
              <a:rPr lang="en-US" dirty="0" smtClean="0"/>
              <a:t>and</a:t>
            </a:r>
            <a:r>
              <a:rPr lang="en-US" i="1" dirty="0" smtClean="0"/>
              <a:t> </a:t>
            </a:r>
            <a:r>
              <a:rPr lang="en-US" i="1" dirty="0" smtClean="0">
                <a:solidFill>
                  <a:srgbClr val="0000FF"/>
                </a:solidFill>
              </a:rPr>
              <a:t>n </a:t>
            </a:r>
            <a:r>
              <a:rPr lang="en-US" dirty="0" smtClean="0">
                <a:solidFill>
                  <a:srgbClr val="0000FF"/>
                </a:solidFill>
              </a:rPr>
              <a:t>= 999,985,999,949 </a:t>
            </a:r>
            <a:r>
              <a:rPr lang="en-US" dirty="0" smtClean="0"/>
              <a:t>to retrieve the original credit card number.</a:t>
            </a:r>
            <a:r>
              <a:rPr lang="en-US" i="1" dirty="0" smtClean="0"/>
              <a:t> </a:t>
            </a:r>
          </a:p>
          <a:p>
            <a:pPr marL="463550" indent="-463550"/>
            <a:r>
              <a:rPr lang="en-US" b="1" dirty="0" smtClean="0"/>
              <a:t>a.	</a:t>
            </a:r>
            <a:r>
              <a:rPr lang="en-US" dirty="0" smtClean="0"/>
              <a:t>Use </a:t>
            </a:r>
            <a:r>
              <a:rPr lang="en-US" dirty="0" err="1" smtClean="0"/>
              <a:t>Wolfram|Alpha</a:t>
            </a:r>
            <a:r>
              <a:rPr lang="en-US" dirty="0" smtClean="0"/>
              <a:t> to code the credit card number </a:t>
            </a:r>
            <a:r>
              <a:rPr lang="en-US" dirty="0" smtClean="0">
                <a:solidFill>
                  <a:srgbClr val="0000FF"/>
                </a:solidFill>
              </a:rPr>
              <a:t>123 456 7890 </a:t>
            </a:r>
            <a:r>
              <a:rPr lang="en-US" dirty="0" smtClean="0"/>
              <a:t>to place an order with ECD Technologies online.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pPr marL="463550" indent="-463550">
              <a:buFont typeface="Courier New" pitchFamily="49" charset="0"/>
              <a:buChar char="o"/>
            </a:pPr>
            <a:r>
              <a:rPr lang="en-US" dirty="0" smtClean="0"/>
              <a:t>Verify possible public-key encryption values</a:t>
            </a:r>
          </a:p>
        </p:txBody>
      </p:sp>
    </p:spTree>
    <p:extLst>
      <p:ext uri="{BB962C8B-B14F-4D97-AF65-F5344CB8AC3E}">
        <p14:creationId xmlns:p14="http://schemas.microsoft.com/office/powerpoint/2010/main" val="28194161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Encoding and Decoding Using Technology (cont.)</a:t>
            </a:r>
            <a:endParaRPr lang="en-US" dirty="0"/>
          </a:p>
        </p:txBody>
      </p:sp>
      <p:sp>
        <p:nvSpPr>
          <p:cNvPr id="3" name="Content Placeholder 2"/>
          <p:cNvSpPr>
            <a:spLocks noGrp="1"/>
          </p:cNvSpPr>
          <p:nvPr>
            <p:ph idx="1"/>
          </p:nvPr>
        </p:nvSpPr>
        <p:spPr>
          <a:xfrm>
            <a:off x="457200" y="1280160"/>
            <a:ext cx="8321040" cy="4659737"/>
          </a:xfrm>
        </p:spPr>
        <p:txBody>
          <a:bodyPr>
            <a:spAutoFit/>
          </a:bodyPr>
          <a:lstStyle/>
          <a:p>
            <a:pPr marL="463550" indent="-463550"/>
            <a:r>
              <a:rPr lang="en-US" b="1" dirty="0" smtClean="0"/>
              <a:t>b.	</a:t>
            </a:r>
            <a:r>
              <a:rPr lang="en-US" dirty="0" smtClean="0"/>
              <a:t>Use </a:t>
            </a:r>
            <a:r>
              <a:rPr lang="en-US" dirty="0" err="1" smtClean="0"/>
              <a:t>Wolfram|Alpha</a:t>
            </a:r>
            <a:r>
              <a:rPr lang="en-US" dirty="0" smtClean="0"/>
              <a:t> to decode the transmitted number </a:t>
            </a:r>
            <a:r>
              <a:rPr lang="en-US" dirty="0" smtClean="0">
                <a:solidFill>
                  <a:srgbClr val="0000FF"/>
                </a:solidFill>
              </a:rPr>
              <a:t>257,646,382,798</a:t>
            </a:r>
            <a:r>
              <a:rPr lang="en-US" dirty="0" smtClean="0"/>
              <a:t>. </a:t>
            </a:r>
          </a:p>
          <a:p>
            <a:r>
              <a:rPr lang="en-US" b="1" dirty="0" smtClean="0"/>
              <a:t>Solution </a:t>
            </a:r>
          </a:p>
          <a:p>
            <a:pPr marL="463550" indent="-463550"/>
            <a:r>
              <a:rPr lang="en-US" b="1" dirty="0" smtClean="0"/>
              <a:t>a.	</a:t>
            </a:r>
            <a:r>
              <a:rPr lang="en-US" dirty="0" smtClean="0"/>
              <a:t>In order to encode the credit card number, we need to raise it to the power </a:t>
            </a:r>
            <a:r>
              <a:rPr lang="en-US" i="1" dirty="0" smtClean="0"/>
              <a:t>e </a:t>
            </a:r>
            <a:r>
              <a:rPr lang="en-US" dirty="0" smtClean="0"/>
              <a:t>modulo</a:t>
            </a:r>
            <a:r>
              <a:rPr lang="en-US" i="1" dirty="0" smtClean="0"/>
              <a:t> n. </a:t>
            </a:r>
            <a:r>
              <a:rPr lang="en-US" dirty="0" smtClean="0"/>
              <a:t>In other words, we need to calculate </a:t>
            </a:r>
            <a:br>
              <a:rPr lang="en-US" dirty="0" smtClean="0"/>
            </a:br>
            <a:r>
              <a:rPr lang="en-US" dirty="0" smtClean="0"/>
              <a:t>	</a:t>
            </a:r>
            <a:r>
              <a:rPr lang="en-US" dirty="0" smtClean="0">
                <a:solidFill>
                  <a:srgbClr val="000099"/>
                </a:solidFill>
              </a:rPr>
              <a:t>1234567890</a:t>
            </a:r>
            <a:r>
              <a:rPr lang="en-US" baseline="30000" dirty="0" smtClean="0">
                <a:solidFill>
                  <a:srgbClr val="000099"/>
                </a:solidFill>
              </a:rPr>
              <a:t>41</a:t>
            </a:r>
            <a:r>
              <a:rPr lang="en-US" dirty="0" smtClean="0">
                <a:solidFill>
                  <a:srgbClr val="000099"/>
                </a:solidFill>
              </a:rPr>
              <a:t> (mod 999,985,999,949)</a:t>
            </a:r>
            <a:r>
              <a:rPr lang="en-US" dirty="0" smtClean="0"/>
              <a:t>.</a:t>
            </a:r>
            <a:r>
              <a:rPr lang="en-US" i="1" dirty="0" smtClean="0"/>
              <a:t> </a:t>
            </a:r>
          </a:p>
          <a:p>
            <a:pPr marL="463550"/>
            <a:r>
              <a:rPr lang="en-US" dirty="0" smtClean="0"/>
              <a:t>To calculate this value, go to www.wolframalpha.com and type “</a:t>
            </a:r>
            <a:r>
              <a:rPr lang="en-US" dirty="0" smtClean="0">
                <a:solidFill>
                  <a:srgbClr val="000099"/>
                </a:solidFill>
              </a:rPr>
              <a:t>1234567890^41 (mod 999,985,999,949)</a:t>
            </a:r>
            <a:r>
              <a:rPr lang="en-US" dirty="0" smtClean="0"/>
              <a:t>” into the input bar. Then, press the = button.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Encoding and Decoding Using Technology (cont.)</a:t>
            </a:r>
            <a:endParaRPr lang="en-US" dirty="0"/>
          </a:p>
        </p:txBody>
      </p:sp>
      <p:sp>
        <p:nvSpPr>
          <p:cNvPr id="3" name="Content Placeholder 2"/>
          <p:cNvSpPr>
            <a:spLocks noGrp="1"/>
          </p:cNvSpPr>
          <p:nvPr>
            <p:ph idx="1"/>
          </p:nvPr>
        </p:nvSpPr>
        <p:spPr/>
        <p:txBody>
          <a:bodyPr/>
          <a:lstStyle/>
          <a:p>
            <a:r>
              <a:rPr lang="en-US" dirty="0" smtClean="0"/>
              <a:t>This gives us the following encoded number, as shown in the screenshot: </a:t>
            </a:r>
            <a:r>
              <a:rPr lang="en-US" dirty="0" smtClean="0">
                <a:solidFill>
                  <a:srgbClr val="FF0000"/>
                </a:solidFill>
              </a:rPr>
              <a:t>597,638,266,866</a:t>
            </a:r>
            <a:r>
              <a:rPr lang="en-US" dirty="0" smtClean="0"/>
              <a:t>. </a:t>
            </a:r>
            <a:endParaRPr lang="en-US" dirty="0"/>
          </a:p>
        </p:txBody>
      </p:sp>
      <p:pic>
        <p:nvPicPr>
          <p:cNvPr id="51202" name="Picture 2"/>
          <p:cNvPicPr>
            <a:picLocks noChangeAspect="1" noChangeArrowheads="1"/>
          </p:cNvPicPr>
          <p:nvPr/>
        </p:nvPicPr>
        <p:blipFill>
          <a:blip r:embed="rId2"/>
          <a:srcRect/>
          <a:stretch>
            <a:fillRect/>
          </a:stretch>
        </p:blipFill>
        <p:spPr bwMode="auto">
          <a:xfrm>
            <a:off x="685800" y="2310682"/>
            <a:ext cx="7772400" cy="350305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Encoding and Decoding Using Technology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To decode a transmitted number, we need to raise it to the power </a:t>
            </a:r>
            <a:r>
              <a:rPr lang="en-US" i="1" dirty="0" smtClean="0"/>
              <a:t>d </a:t>
            </a:r>
            <a:r>
              <a:rPr lang="en-US" dirty="0" smtClean="0"/>
              <a:t>modulo</a:t>
            </a:r>
            <a:r>
              <a:rPr lang="en-US" i="1" dirty="0" smtClean="0"/>
              <a:t> n</a:t>
            </a:r>
            <a:r>
              <a:rPr lang="en-US" dirty="0" smtClean="0"/>
              <a:t>. In other words, we need to calculate </a:t>
            </a:r>
            <a:br>
              <a:rPr lang="en-US" dirty="0" smtClean="0"/>
            </a:br>
            <a:r>
              <a:rPr lang="en-US" dirty="0" smtClean="0">
                <a:solidFill>
                  <a:srgbClr val="000099"/>
                </a:solidFill>
              </a:rPr>
              <a:t>257,646,382,798</a:t>
            </a:r>
            <a:r>
              <a:rPr lang="en-US" baseline="30000" dirty="0" smtClean="0">
                <a:solidFill>
                  <a:srgbClr val="000099"/>
                </a:solidFill>
              </a:rPr>
              <a:t>73,169,560,973</a:t>
            </a:r>
            <a:r>
              <a:rPr lang="en-US" dirty="0" smtClean="0">
                <a:solidFill>
                  <a:srgbClr val="000099"/>
                </a:solidFill>
              </a:rPr>
              <a:t> (mod 999,985,999,949)</a:t>
            </a:r>
            <a:r>
              <a:rPr lang="en-US" dirty="0" smtClean="0"/>
              <a:t>.</a:t>
            </a:r>
            <a:r>
              <a:rPr lang="en-US" dirty="0" smtClean="0">
                <a:solidFill>
                  <a:srgbClr val="000099"/>
                </a:solidFill>
              </a:rPr>
              <a:t> </a:t>
            </a:r>
          </a:p>
          <a:p>
            <a:pPr marL="463550"/>
            <a:r>
              <a:rPr lang="en-US" dirty="0" smtClean="0"/>
              <a:t>To enter this into </a:t>
            </a:r>
            <a:r>
              <a:rPr lang="en-US" dirty="0" err="1" smtClean="0"/>
              <a:t>Wolfram|Alpha</a:t>
            </a:r>
            <a:r>
              <a:rPr lang="en-US" dirty="0" smtClean="0"/>
              <a:t>, type “</a:t>
            </a:r>
            <a:r>
              <a:rPr lang="en-US" dirty="0" smtClean="0">
                <a:solidFill>
                  <a:srgbClr val="000099"/>
                </a:solidFill>
              </a:rPr>
              <a:t>257,646,382,798^73,169,560,973 (mod 999,985,999,949)</a:t>
            </a:r>
            <a:r>
              <a:rPr lang="en-US" dirty="0" smtClean="0"/>
              <a:t>” into the input bar. Then, click the = button.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Encoding and Decoding Using Technology (cont.)</a:t>
            </a:r>
            <a:endParaRPr lang="en-US" dirty="0"/>
          </a:p>
        </p:txBody>
      </p:sp>
      <p:sp>
        <p:nvSpPr>
          <p:cNvPr id="3" name="Content Placeholder 2"/>
          <p:cNvSpPr>
            <a:spLocks noGrp="1"/>
          </p:cNvSpPr>
          <p:nvPr>
            <p:ph idx="1"/>
          </p:nvPr>
        </p:nvSpPr>
        <p:spPr/>
        <p:txBody>
          <a:bodyPr/>
          <a:lstStyle/>
          <a:p>
            <a:r>
              <a:rPr lang="en-US" dirty="0" smtClean="0"/>
              <a:t>This gives us the following decoded number as shown in the screen shot: </a:t>
            </a:r>
            <a:r>
              <a:rPr lang="en-US" dirty="0" smtClean="0">
                <a:solidFill>
                  <a:srgbClr val="FF0000"/>
                </a:solidFill>
              </a:rPr>
              <a:t>9,876,543,210</a:t>
            </a:r>
            <a:r>
              <a:rPr lang="en-US" dirty="0" smtClean="0"/>
              <a:t>.</a:t>
            </a:r>
            <a:endParaRPr lang="en-US" dirty="0"/>
          </a:p>
        </p:txBody>
      </p:sp>
      <p:pic>
        <p:nvPicPr>
          <p:cNvPr id="52226" name="Picture 2"/>
          <p:cNvPicPr>
            <a:picLocks noChangeAspect="1" noChangeArrowheads="1"/>
          </p:cNvPicPr>
          <p:nvPr/>
        </p:nvPicPr>
        <p:blipFill>
          <a:blip r:embed="rId2"/>
          <a:srcRect/>
          <a:stretch>
            <a:fillRect/>
          </a:stretch>
        </p:blipFill>
        <p:spPr bwMode="auto">
          <a:xfrm>
            <a:off x="640080" y="2314912"/>
            <a:ext cx="7863840" cy="355248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Fermat’s Little Theorem and </a:t>
            </a:r>
            <a:br>
              <a:rPr lang="en-US" dirty="0" smtClean="0"/>
            </a:br>
            <a:r>
              <a:rPr lang="en-US" dirty="0" smtClean="0"/>
              <a:t>Public-Key Encryption</a:t>
            </a:r>
            <a:endParaRPr lang="en-US" dirty="0"/>
          </a:p>
        </p:txBody>
      </p:sp>
      <p:sp>
        <p:nvSpPr>
          <p:cNvPr id="3" name="Content Placeholder 2"/>
          <p:cNvSpPr>
            <a:spLocks noGrp="1"/>
          </p:cNvSpPr>
          <p:nvPr>
            <p:ph idx="1"/>
          </p:nvPr>
        </p:nvSpPr>
        <p:spPr/>
        <p:txBody>
          <a:bodyPr/>
          <a:lstStyle/>
          <a:p>
            <a:r>
              <a:rPr lang="en-US" dirty="0" smtClean="0"/>
              <a:t>Secret codes, or encryptions, have been around since the beginning of history. Over time, codes have become more and more advanced and harder to break. One of the most widely used coding techniques today is called public-key encryption.</a:t>
            </a:r>
            <a:endParaRPr lang="en-US" dirty="0"/>
          </a:p>
        </p:txBody>
      </p:sp>
    </p:spTree>
    <p:extLst>
      <p:ext uri="{BB962C8B-B14F-4D97-AF65-F5344CB8AC3E}">
        <p14:creationId xmlns:p14="http://schemas.microsoft.com/office/powerpoint/2010/main" val="1566096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Lawson’s Explanation of Public-Key Encryption</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Two professors, Professor More and Professor Erasmus, want to exchange private documents via the public mail system.</a:t>
            </a:r>
          </a:p>
          <a:p>
            <a:pPr marL="457200" indent="-457200">
              <a:buFont typeface="Arial" panose="020B0604020202020204" pitchFamily="34" charset="0"/>
              <a:buChar char="•"/>
            </a:pPr>
            <a:r>
              <a:rPr lang="en-US" dirty="0" smtClean="0"/>
              <a:t>Both professors buy a padlock and send the open padlocks (without keys) to the other.</a:t>
            </a:r>
          </a:p>
          <a:p>
            <a:pPr marL="457200" indent="-457200">
              <a:buFont typeface="Arial" panose="020B0604020202020204" pitchFamily="34" charset="0"/>
              <a:buChar char="•"/>
            </a:pPr>
            <a:r>
              <a:rPr lang="en-US" dirty="0" smtClean="0"/>
              <a:t>Professor More puts the document in a box and locks it with Professor Erasmus’ lock. </a:t>
            </a:r>
          </a:p>
          <a:p>
            <a:pPr marL="457200" indent="-457200">
              <a:buFont typeface="Arial" panose="020B0604020202020204" pitchFamily="34" charset="0"/>
              <a:buChar char="•"/>
            </a:pPr>
            <a:r>
              <a:rPr lang="en-US" dirty="0" smtClean="0"/>
              <a:t>Upon receiving the package, Professor Erasmus can us his own key, which he kept, to unlock it.</a:t>
            </a:r>
            <a:endParaRPr lang="en-US" dirty="0"/>
          </a:p>
        </p:txBody>
      </p:sp>
    </p:spTree>
    <p:extLst>
      <p:ext uri="{BB962C8B-B14F-4D97-AF65-F5344CB8AC3E}">
        <p14:creationId xmlns:p14="http://schemas.microsoft.com/office/powerpoint/2010/main" val="1925936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Lawson’s Explanation of Public-Key Encryption</a:t>
            </a:r>
          </a:p>
        </p:txBody>
      </p:sp>
      <p:sp>
        <p:nvSpPr>
          <p:cNvPr id="3" name="Content Placeholder 2"/>
          <p:cNvSpPr>
            <a:spLocks noGrp="1"/>
          </p:cNvSpPr>
          <p:nvPr>
            <p:ph idx="1"/>
          </p:nvPr>
        </p:nvSpPr>
        <p:spPr>
          <a:xfrm>
            <a:off x="457200" y="1280160"/>
            <a:ext cx="8229600" cy="4739640"/>
          </a:xfrm>
        </p:spPr>
        <p:txBody>
          <a:bodyPr>
            <a:normAutofit/>
          </a:bodyPr>
          <a:lstStyle/>
          <a:p>
            <a:pPr marL="457200" indent="-457200">
              <a:buFont typeface="Arial" panose="020B0604020202020204" pitchFamily="34" charset="0"/>
              <a:buChar char="•"/>
            </a:pPr>
            <a:r>
              <a:rPr lang="en-US" dirty="0" smtClean="0"/>
              <a:t>If Professor Erasmus chooses to send something back, he uses Professor More’s lock to secure the document.</a:t>
            </a:r>
          </a:p>
          <a:p>
            <a:pPr marL="457200" indent="-457200">
              <a:buFont typeface="Arial" panose="020B0604020202020204" pitchFamily="34" charset="0"/>
              <a:buChar char="•"/>
            </a:pPr>
            <a:r>
              <a:rPr lang="en-US" dirty="0" smtClean="0"/>
              <a:t>Neither professor has risked someone intercepting the package or stealing the key, since the keys never left he possession of the owner.</a:t>
            </a:r>
          </a:p>
          <a:p>
            <a:pPr marL="457200" indent="-457200">
              <a:buFont typeface="Arial" panose="020B0604020202020204" pitchFamily="34" charset="0"/>
              <a:buChar char="•"/>
            </a:pPr>
            <a:r>
              <a:rPr lang="en-US" dirty="0" smtClean="0"/>
              <a:t>The padlocks are analogous to the “public key” that only allows someone to encode a message. </a:t>
            </a:r>
          </a:p>
          <a:p>
            <a:pPr marL="457200" indent="-457200">
              <a:buFont typeface="Arial" panose="020B0604020202020204" pitchFamily="34" charset="0"/>
              <a:buChar char="•"/>
            </a:pPr>
            <a:r>
              <a:rPr lang="en-US" dirty="0" smtClean="0"/>
              <a:t>The private keys are essential bits used to decode the message.</a:t>
            </a:r>
            <a:endParaRPr lang="en-US" dirty="0"/>
          </a:p>
        </p:txBody>
      </p:sp>
    </p:spTree>
    <p:extLst>
      <p:ext uri="{BB962C8B-B14F-4D97-AF65-F5344CB8AC3E}">
        <p14:creationId xmlns:p14="http://schemas.microsoft.com/office/powerpoint/2010/main" val="4089946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Euler’s Theorem </a:t>
            </a:r>
            <a:endParaRPr lang="en-US" dirty="0"/>
          </a:p>
        </p:txBody>
      </p:sp>
      <p:sp>
        <p:nvSpPr>
          <p:cNvPr id="3" name="Content Placeholder 2"/>
          <p:cNvSpPr>
            <a:spLocks noGrp="1"/>
          </p:cNvSpPr>
          <p:nvPr>
            <p:ph idx="1"/>
          </p:nvPr>
        </p:nvSpPr>
        <p:spPr>
          <a:xfrm>
            <a:off x="457200" y="1280160"/>
            <a:ext cx="8229600" cy="2203680"/>
          </a:xfrm>
          <a:solidFill>
            <a:srgbClr val="FFFFCC"/>
          </a:solidFill>
          <a:ln w="28575">
            <a:solidFill>
              <a:srgbClr val="000000"/>
            </a:solidFill>
          </a:ln>
        </p:spPr>
        <p:txBody>
          <a:bodyPr>
            <a:spAutoFit/>
          </a:bodyPr>
          <a:lstStyle/>
          <a:p>
            <a:pPr algn="ctr"/>
            <a:r>
              <a:rPr lang="en-US" b="1" dirty="0" smtClean="0">
                <a:solidFill>
                  <a:srgbClr val="000000"/>
                </a:solidFill>
              </a:rPr>
              <a:t>Euler’s Theorem </a:t>
            </a:r>
          </a:p>
          <a:p>
            <a:pPr>
              <a:lnSpc>
                <a:spcPct val="150000"/>
              </a:lnSpc>
            </a:pPr>
            <a:endParaRPr lang="en-US" dirty="0" smtClean="0">
              <a:solidFill>
                <a:srgbClr val="000000"/>
              </a:solidFill>
            </a:endParaRPr>
          </a:p>
          <a:p>
            <a:r>
              <a:rPr lang="en-US" dirty="0" smtClean="0">
                <a:solidFill>
                  <a:srgbClr val="000000"/>
                </a:solidFill>
              </a:rPr>
              <a:t>where </a:t>
            </a:r>
            <a:r>
              <a:rPr lang="en-US" i="1" dirty="0" smtClean="0">
                <a:solidFill>
                  <a:srgbClr val="000000"/>
                </a:solidFill>
              </a:rPr>
              <a:t>p </a:t>
            </a:r>
            <a:r>
              <a:rPr lang="en-US" dirty="0" smtClean="0">
                <a:solidFill>
                  <a:srgbClr val="000000"/>
                </a:solidFill>
              </a:rPr>
              <a:t>and</a:t>
            </a:r>
            <a:r>
              <a:rPr lang="en-US" i="1" dirty="0" smtClean="0">
                <a:solidFill>
                  <a:srgbClr val="000000"/>
                </a:solidFill>
              </a:rPr>
              <a:t> q </a:t>
            </a:r>
            <a:r>
              <a:rPr lang="en-US" dirty="0" smtClean="0">
                <a:solidFill>
                  <a:srgbClr val="000000"/>
                </a:solidFill>
              </a:rPr>
              <a:t>are prime numbers,</a:t>
            </a:r>
            <a:r>
              <a:rPr lang="en-US" i="1" dirty="0" smtClean="0">
                <a:solidFill>
                  <a:srgbClr val="000000"/>
                </a:solidFill>
              </a:rPr>
              <a:t> n = </a:t>
            </a:r>
            <a:r>
              <a:rPr lang="en-US" i="1" dirty="0" err="1" smtClean="0">
                <a:solidFill>
                  <a:srgbClr val="000000"/>
                </a:solidFill>
              </a:rPr>
              <a:t>pq</a:t>
            </a:r>
            <a:r>
              <a:rPr lang="en-US" i="1" dirty="0" smtClean="0">
                <a:solidFill>
                  <a:srgbClr val="000000"/>
                </a:solidFill>
              </a:rPr>
              <a:t>, </a:t>
            </a:r>
            <a:r>
              <a:rPr lang="en-US" dirty="0" smtClean="0">
                <a:solidFill>
                  <a:srgbClr val="000000"/>
                </a:solidFill>
              </a:rPr>
              <a:t>and</a:t>
            </a:r>
            <a:r>
              <a:rPr lang="en-US" i="1" dirty="0" smtClean="0">
                <a:solidFill>
                  <a:srgbClr val="000000"/>
                </a:solidFill>
              </a:rPr>
              <a:t> x </a:t>
            </a:r>
            <a:r>
              <a:rPr lang="en-US" dirty="0" smtClean="0">
                <a:solidFill>
                  <a:srgbClr val="000000"/>
                </a:solidFill>
              </a:rPr>
              <a:t>and </a:t>
            </a:r>
            <a:r>
              <a:rPr lang="en-US" i="1" dirty="0" smtClean="0">
                <a:solidFill>
                  <a:srgbClr val="000000"/>
                </a:solidFill>
              </a:rPr>
              <a:t>a</a:t>
            </a:r>
            <a:r>
              <a:rPr lang="en-US" dirty="0" smtClean="0">
                <a:solidFill>
                  <a:srgbClr val="000000"/>
                </a:solidFill>
              </a:rPr>
              <a:t> are any positive integers.</a:t>
            </a:r>
            <a:r>
              <a:rPr lang="en-US" i="1" dirty="0" smtClean="0">
                <a:solidFill>
                  <a:srgbClr val="000000"/>
                </a:solidFill>
              </a:rPr>
              <a:t> </a:t>
            </a:r>
            <a:endParaRPr lang="en-US" dirty="0">
              <a:solidFill>
                <a:srgbClr val="000000"/>
              </a:solidFill>
            </a:endParaRPr>
          </a:p>
        </p:txBody>
      </p:sp>
      <p:graphicFrame>
        <p:nvGraphicFramePr>
          <p:cNvPr id="41986" name="Object 2"/>
          <p:cNvGraphicFramePr>
            <a:graphicFrameLocks noChangeAspect="1"/>
          </p:cNvGraphicFramePr>
          <p:nvPr>
            <p:extLst>
              <p:ext uri="{D42A27DB-BD31-4B8C-83A1-F6EECF244321}">
                <p14:modId xmlns:p14="http://schemas.microsoft.com/office/powerpoint/2010/main" val="3463111303"/>
              </p:ext>
            </p:extLst>
          </p:nvPr>
        </p:nvGraphicFramePr>
        <p:xfrm>
          <a:off x="2679700" y="1917700"/>
          <a:ext cx="3784600" cy="520700"/>
        </p:xfrm>
        <a:graphic>
          <a:graphicData uri="http://schemas.openxmlformats.org/presentationml/2006/ole">
            <mc:AlternateContent xmlns:mc="http://schemas.openxmlformats.org/markup-compatibility/2006">
              <mc:Choice xmlns:v="urn:schemas-microsoft-com:vml" Requires="v">
                <p:oleObj spid="_x0000_s42001" name="Equation" r:id="rId3" imgW="3784320" imgH="520560" progId="Equation.DSMT4">
                  <p:embed/>
                </p:oleObj>
              </mc:Choice>
              <mc:Fallback>
                <p:oleObj name="Equation" r:id="rId3" imgW="3784320" imgH="520560" progId="Equation.DSMT4">
                  <p:embed/>
                  <p:pic>
                    <p:nvPicPr>
                      <p:cNvPr id="0" name="Picture 2"/>
                      <p:cNvPicPr>
                        <a:picLocks noChangeAspect="1" noChangeArrowheads="1"/>
                      </p:cNvPicPr>
                      <p:nvPr/>
                    </p:nvPicPr>
                    <p:blipFill>
                      <a:blip r:embed="rId4"/>
                      <a:srcRect/>
                      <a:stretch>
                        <a:fillRect/>
                      </a:stretch>
                    </p:blipFill>
                    <p:spPr bwMode="auto">
                      <a:xfrm>
                        <a:off x="2679700" y="1917700"/>
                        <a:ext cx="3784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Verifying Euler’s Theorem </a:t>
            </a:r>
            <a:endParaRPr lang="en-US" dirty="0"/>
          </a:p>
        </p:txBody>
      </p:sp>
      <p:sp>
        <p:nvSpPr>
          <p:cNvPr id="3" name="Content Placeholder 2"/>
          <p:cNvSpPr>
            <a:spLocks noGrp="1"/>
          </p:cNvSpPr>
          <p:nvPr>
            <p:ph idx="1"/>
          </p:nvPr>
        </p:nvSpPr>
        <p:spPr/>
        <p:txBody>
          <a:bodyPr/>
          <a:lstStyle/>
          <a:p>
            <a:r>
              <a:rPr lang="en-US" dirty="0" smtClean="0"/>
              <a:t>Verify Euler’s Theorem with the prime numbers </a:t>
            </a:r>
            <a:r>
              <a:rPr lang="en-US" i="1" dirty="0" smtClean="0">
                <a:solidFill>
                  <a:srgbClr val="0000FF"/>
                </a:solidFill>
              </a:rPr>
              <a:t>p </a:t>
            </a:r>
            <a:r>
              <a:rPr lang="en-US" dirty="0" smtClean="0">
                <a:solidFill>
                  <a:srgbClr val="0000FF"/>
                </a:solidFill>
              </a:rPr>
              <a:t>= 3 </a:t>
            </a:r>
            <a:r>
              <a:rPr lang="en-US" dirty="0" smtClean="0"/>
              <a:t>and</a:t>
            </a:r>
            <a:r>
              <a:rPr lang="en-US" i="1" dirty="0" smtClean="0"/>
              <a:t> </a:t>
            </a:r>
            <a:r>
              <a:rPr lang="en-US" i="1" dirty="0" smtClean="0">
                <a:solidFill>
                  <a:srgbClr val="0000FF"/>
                </a:solidFill>
              </a:rPr>
              <a:t>q </a:t>
            </a:r>
            <a:r>
              <a:rPr lang="en-US" dirty="0" smtClean="0">
                <a:solidFill>
                  <a:srgbClr val="0000FF"/>
                </a:solidFill>
              </a:rPr>
              <a:t>= 5</a:t>
            </a:r>
            <a:r>
              <a:rPr lang="en-US" dirty="0" smtClean="0"/>
              <a:t>. Let</a:t>
            </a:r>
            <a:r>
              <a:rPr lang="en-US" i="1" dirty="0" smtClean="0"/>
              <a:t> </a:t>
            </a:r>
            <a:r>
              <a:rPr lang="en-US" i="1" dirty="0" smtClean="0">
                <a:solidFill>
                  <a:srgbClr val="0000FF"/>
                </a:solidFill>
              </a:rPr>
              <a:t>x </a:t>
            </a:r>
            <a:r>
              <a:rPr lang="en-US" dirty="0" smtClean="0">
                <a:solidFill>
                  <a:srgbClr val="0000FF"/>
                </a:solidFill>
              </a:rPr>
              <a:t>= 2 </a:t>
            </a:r>
            <a:r>
              <a:rPr lang="en-US" dirty="0" smtClean="0"/>
              <a:t>and</a:t>
            </a:r>
            <a:r>
              <a:rPr lang="en-US" i="1" dirty="0" smtClean="0"/>
              <a:t> </a:t>
            </a:r>
            <a:r>
              <a:rPr lang="en-US" i="1" dirty="0" smtClean="0">
                <a:solidFill>
                  <a:srgbClr val="0000FF"/>
                </a:solidFill>
              </a:rPr>
              <a:t>a </a:t>
            </a:r>
            <a:r>
              <a:rPr lang="en-US" dirty="0" smtClean="0">
                <a:solidFill>
                  <a:srgbClr val="0000FF"/>
                </a:solidFill>
              </a:rPr>
              <a:t>= 1</a:t>
            </a:r>
            <a:r>
              <a:rPr lang="en-US" dirty="0" smtClean="0"/>
              <a:t>.</a:t>
            </a:r>
            <a:r>
              <a:rPr lang="en-US" i="1" dirty="0" smtClean="0"/>
              <a:t> </a:t>
            </a:r>
          </a:p>
          <a:p>
            <a:r>
              <a:rPr lang="en-US" b="1" dirty="0" smtClean="0"/>
              <a:t>Solution </a:t>
            </a:r>
          </a:p>
          <a:p>
            <a:r>
              <a:rPr lang="en-US" dirty="0" smtClean="0"/>
              <a:t>We are told to use the prime numbers 3 and 5. Therefore, </a:t>
            </a:r>
            <a:r>
              <a:rPr lang="en-US" i="1" dirty="0" smtClean="0"/>
              <a:t>n </a:t>
            </a:r>
            <a:r>
              <a:rPr lang="en-US" dirty="0" smtClean="0"/>
              <a:t>= 3 </a:t>
            </a:r>
            <a:r>
              <a:rPr lang="en-US" dirty="0" smtClean="0">
                <a:sym typeface="Symbol"/>
              </a:rPr>
              <a:t></a:t>
            </a:r>
            <a:r>
              <a:rPr lang="en-US" dirty="0" smtClean="0"/>
              <a:t> 5  = 15. We can substitute these values into the formula as follows.</a:t>
            </a:r>
            <a:r>
              <a:rPr lang="en-US" i="1"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Verifying Euler’s Theorem (cont.)</a:t>
            </a:r>
            <a:endParaRPr lang="en-US" dirty="0"/>
          </a:p>
        </p:txBody>
      </p:sp>
      <p:sp>
        <p:nvSpPr>
          <p:cNvPr id="3" name="Content Placeholder 2"/>
          <p:cNvSpPr>
            <a:spLocks noGrp="1"/>
          </p:cNvSpPr>
          <p:nvPr>
            <p:ph idx="1"/>
          </p:nvPr>
        </p:nvSpPr>
        <p:spPr/>
        <p:txBody>
          <a:bodyPr anchor="b"/>
          <a:lstStyle/>
          <a:p>
            <a:r>
              <a:rPr lang="en-US" dirty="0" smtClean="0"/>
              <a:t>Just as with Fermat’s Little Theorem in the previous section, there is nothing special about the numbers we chose, other than the fact that 3 and 5 are both prime. </a:t>
            </a:r>
            <a:endParaRPr lang="en-US" dirty="0"/>
          </a:p>
        </p:txBody>
      </p:sp>
      <p:graphicFrame>
        <p:nvGraphicFramePr>
          <p:cNvPr id="43011" name="Object 3"/>
          <p:cNvGraphicFramePr>
            <a:graphicFrameLocks noChangeAspect="1"/>
          </p:cNvGraphicFramePr>
          <p:nvPr/>
        </p:nvGraphicFramePr>
        <p:xfrm>
          <a:off x="2457450" y="1524000"/>
          <a:ext cx="4229100" cy="368300"/>
        </p:xfrm>
        <a:graphic>
          <a:graphicData uri="http://schemas.openxmlformats.org/presentationml/2006/ole">
            <mc:AlternateContent xmlns:mc="http://schemas.openxmlformats.org/markup-compatibility/2006">
              <mc:Choice xmlns:v="urn:schemas-microsoft-com:vml" Requires="v">
                <p:oleObj spid="_x0000_s43086" name="Equation" r:id="rId3" imgW="4228920" imgH="368280" progId="Equation.DSMT4">
                  <p:embed/>
                </p:oleObj>
              </mc:Choice>
              <mc:Fallback>
                <p:oleObj name="Equation" r:id="rId3" imgW="422892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7450" y="1524000"/>
                        <a:ext cx="422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4470400" y="2119952"/>
          <a:ext cx="1092200" cy="368300"/>
        </p:xfrm>
        <a:graphic>
          <a:graphicData uri="http://schemas.openxmlformats.org/presentationml/2006/ole">
            <mc:AlternateContent xmlns:mc="http://schemas.openxmlformats.org/markup-compatibility/2006">
              <mc:Choice xmlns:v="urn:schemas-microsoft-com:vml" Requires="v">
                <p:oleObj spid="_x0000_s43087" name="Equation" r:id="rId5" imgW="1091880" imgH="368280" progId="Equation.DSMT4">
                  <p:embed/>
                </p:oleObj>
              </mc:Choice>
              <mc:Fallback>
                <p:oleObj name="Equation" r:id="rId5" imgW="109188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70400" y="2119952"/>
                        <a:ext cx="1092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4470400" y="2743200"/>
          <a:ext cx="1320800" cy="292100"/>
        </p:xfrm>
        <a:graphic>
          <a:graphicData uri="http://schemas.openxmlformats.org/presentationml/2006/ole">
            <mc:AlternateContent xmlns:mc="http://schemas.openxmlformats.org/markup-compatibility/2006">
              <mc:Choice xmlns:v="urn:schemas-microsoft-com:vml" Requires="v">
                <p:oleObj spid="_x0000_s43088" name="Equation" r:id="rId7" imgW="1320480" imgH="291960" progId="Equation.DSMT4">
                  <p:embed/>
                </p:oleObj>
              </mc:Choice>
              <mc:Fallback>
                <p:oleObj name="Equation" r:id="rId7" imgW="13204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0400" y="2743200"/>
                        <a:ext cx="132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4470400" y="3282950"/>
          <a:ext cx="838200" cy="292100"/>
        </p:xfrm>
        <a:graphic>
          <a:graphicData uri="http://schemas.openxmlformats.org/presentationml/2006/ole">
            <mc:AlternateContent xmlns:mc="http://schemas.openxmlformats.org/markup-compatibility/2006">
              <mc:Choice xmlns:v="urn:schemas-microsoft-com:vml" Requires="v">
                <p:oleObj spid="_x0000_s43089" name="Equation" r:id="rId9" imgW="838080" imgH="291960" progId="Equation.DSMT4">
                  <p:embed/>
                </p:oleObj>
              </mc:Choice>
              <mc:Fallback>
                <p:oleObj name="Equation" r:id="rId9" imgW="8380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70400" y="328295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4470400" y="3771900"/>
          <a:ext cx="1803400" cy="495300"/>
        </p:xfrm>
        <a:graphic>
          <a:graphicData uri="http://schemas.openxmlformats.org/presentationml/2006/ole">
            <mc:AlternateContent xmlns:mc="http://schemas.openxmlformats.org/markup-compatibility/2006">
              <mc:Choice xmlns:v="urn:schemas-microsoft-com:vml" Requires="v">
                <p:oleObj spid="_x0000_s43090" name="Equation" r:id="rId11" imgW="1803240" imgH="495000" progId="Equation.DSMT4">
                  <p:embed/>
                </p:oleObj>
              </mc:Choice>
              <mc:Fallback>
                <p:oleObj name="Equation" r:id="rId11" imgW="1803240" imgH="495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70400" y="3771900"/>
                        <a:ext cx="1803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Verify Euler’s Theorem with the prime numbers </a:t>
            </a:r>
            <a:r>
              <a:rPr lang="en-US" i="1" dirty="0" smtClean="0">
                <a:solidFill>
                  <a:srgbClr val="000000"/>
                </a:solidFill>
              </a:rPr>
              <a:t>p </a:t>
            </a:r>
            <a:r>
              <a:rPr lang="en-US" dirty="0" smtClean="0">
                <a:solidFill>
                  <a:srgbClr val="000000"/>
                </a:solidFill>
              </a:rPr>
              <a:t>= 2 and</a:t>
            </a:r>
            <a:r>
              <a:rPr lang="en-US" i="1" dirty="0" smtClean="0">
                <a:solidFill>
                  <a:srgbClr val="000000"/>
                </a:solidFill>
              </a:rPr>
              <a:t> q </a:t>
            </a:r>
            <a:r>
              <a:rPr lang="en-US" dirty="0" smtClean="0">
                <a:solidFill>
                  <a:srgbClr val="000000"/>
                </a:solidFill>
              </a:rPr>
              <a:t>= 3. Let</a:t>
            </a:r>
            <a:r>
              <a:rPr lang="en-US" i="1" dirty="0" smtClean="0">
                <a:solidFill>
                  <a:srgbClr val="000000"/>
                </a:solidFill>
              </a:rPr>
              <a:t> x </a:t>
            </a:r>
            <a:r>
              <a:rPr lang="en-US" dirty="0" smtClean="0">
                <a:solidFill>
                  <a:srgbClr val="000000"/>
                </a:solidFill>
              </a:rPr>
              <a:t>= 2 and</a:t>
            </a:r>
            <a:r>
              <a:rPr lang="en-US" i="1" dirty="0" smtClean="0">
                <a:solidFill>
                  <a:srgbClr val="000000"/>
                </a:solidFill>
              </a:rPr>
              <a:t> a </a:t>
            </a:r>
            <a:r>
              <a:rPr lang="en-US" dirty="0" smtClean="0">
                <a:solidFill>
                  <a:srgbClr val="000000"/>
                </a:solidFill>
              </a:rPr>
              <a:t>= 1.</a:t>
            </a:r>
            <a:r>
              <a:rPr lang="en-US" i="1" dirty="0" smtClean="0">
                <a:solidFill>
                  <a:srgbClr val="000000"/>
                </a:solidFill>
              </a:rPr>
              <a:t> </a:t>
            </a:r>
            <a:endParaRPr lang="en-US" dirty="0">
              <a:solidFill>
                <a:srgbClr val="000000"/>
              </a:solidFill>
            </a:endParaRPr>
          </a:p>
        </p:txBody>
      </p:sp>
      <p:graphicFrame>
        <p:nvGraphicFramePr>
          <p:cNvPr id="44034" name="Object 2"/>
          <p:cNvGraphicFramePr>
            <a:graphicFrameLocks noChangeAspect="1"/>
          </p:cNvGraphicFramePr>
          <p:nvPr/>
        </p:nvGraphicFramePr>
        <p:xfrm>
          <a:off x="457200" y="3771900"/>
          <a:ext cx="4953000" cy="2171700"/>
        </p:xfrm>
        <a:graphic>
          <a:graphicData uri="http://schemas.openxmlformats.org/presentationml/2006/ole">
            <mc:AlternateContent xmlns:mc="http://schemas.openxmlformats.org/markup-compatibility/2006">
              <mc:Choice xmlns:v="urn:schemas-microsoft-com:vml" Requires="v">
                <p:oleObj spid="_x0000_s44049" name="Equation" r:id="rId3" imgW="4952880" imgH="2171520" progId="Equation.DSMT4">
                  <p:embed/>
                </p:oleObj>
              </mc:Choice>
              <mc:Fallback>
                <p:oleObj name="Equation" r:id="rId3" imgW="4952880" imgH="21715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771900"/>
                        <a:ext cx="49530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1042</TotalTime>
  <Words>906</Words>
  <Application>Microsoft Office PowerPoint</Application>
  <PresentationFormat>On-screen Show (4:3)</PresentationFormat>
  <Paragraphs>94</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Calibri</vt:lpstr>
      <vt:lpstr>Courier New</vt:lpstr>
      <vt:lpstr>Arial</vt:lpstr>
      <vt:lpstr>Symbol</vt:lpstr>
      <vt:lpstr>Office Theme</vt:lpstr>
      <vt:lpstr>Equation</vt:lpstr>
      <vt:lpstr>Section 14.4</vt:lpstr>
      <vt:lpstr> Objectives </vt:lpstr>
      <vt:lpstr>Fermat’s Little Theorem and  Public-Key Encryption</vt:lpstr>
      <vt:lpstr>Lawson’s Explanation of Public-Key Encryption</vt:lpstr>
      <vt:lpstr>Lawson’s Explanation of Public-Key Encryption</vt:lpstr>
      <vt:lpstr>Euler’s Theorem </vt:lpstr>
      <vt:lpstr>Example 1: Verifying Euler’s Theorem </vt:lpstr>
      <vt:lpstr>Example 1: Verifying Euler’s Theorem (cont.)</vt:lpstr>
      <vt:lpstr>Skill Check #1 </vt:lpstr>
      <vt:lpstr>Table 1: Fermat’s Little Theorem  vs. Euler’s Theorem </vt:lpstr>
      <vt:lpstr>Euler’s Theorem (Rearranged Version) </vt:lpstr>
      <vt:lpstr>Table 2: Summary of the Variables Used in Public-Key Encryption </vt:lpstr>
      <vt:lpstr>Example 2: Public-Key Encryption </vt:lpstr>
      <vt:lpstr>Skill Check #2 </vt:lpstr>
      <vt:lpstr>Example 3: Decoding Using Private Key Decryption </vt:lpstr>
      <vt:lpstr>Example 3: Decoding Using Private Key Decryption (cont.) </vt:lpstr>
      <vt:lpstr>Example 3: Decoding Using Private Key Decryption (cont.) </vt:lpstr>
      <vt:lpstr>Example 3: Decoding Using Private Key Decryption (cont.) </vt:lpstr>
      <vt:lpstr>Example 4: Encoding and Decoding Using Technology </vt:lpstr>
      <vt:lpstr>Example 4: Encoding and Decoding Using Technology (cont.)</vt:lpstr>
      <vt:lpstr>Example 4: Encoding and Decoding Using Technology (cont.)</vt:lpstr>
      <vt:lpstr>Example 4: Encoding and Decoding Using Technology (cont.)</vt:lpstr>
      <vt:lpstr>Example 4: Encoding and Decoding Using Technology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168</cp:revision>
  <dcterms:created xsi:type="dcterms:W3CDTF">2013-04-26T14:43:13Z</dcterms:created>
  <dcterms:modified xsi:type="dcterms:W3CDTF">2017-08-03T18:44:05Z</dcterms:modified>
</cp:coreProperties>
</file>