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5"/>
  </p:notesMasterIdLst>
  <p:handoutMasterIdLst>
    <p:handoutMasterId r:id="rId26"/>
  </p:handoutMasterIdLst>
  <p:sldIdLst>
    <p:sldId id="256" r:id="rId2"/>
    <p:sldId id="258" r:id="rId3"/>
    <p:sldId id="279"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embeddedFontLst>
    <p:embeddedFont>
      <p:font typeface="Calibri" panose="020F0502020204030204" pitchFamily="34" charset="0"/>
      <p:regular r:id="rId27"/>
      <p:bold r:id="rId28"/>
      <p:italic r:id="rId29"/>
      <p:boldItalic r:id="rId30"/>
    </p:embeddedFont>
    <p:embeddedFont>
      <p:font typeface="Cambria Math" panose="02040503050406030204" pitchFamily="18" charset="0"/>
      <p:regular r:id="rId31"/>
    </p:embeddedFont>
    <p:embeddedFont>
      <p:font typeface="Euclid Math Two" panose="02050601010101010101" pitchFamily="18" charset="2"/>
      <p:regular r:id="rId32"/>
      <p:bold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66"/>
    <a:srgbClr val="0000FF"/>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116" d="100"/>
          <a:sy n="116" d="100"/>
        </p:scale>
        <p:origin x="162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6.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2.fntdata"/><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font" Target="fonts/font4.fntdata"/><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8/31/2018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8/31/2018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dirty="0"/>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Set Notation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Determining Equal and Equivalent Sets </a:t>
            </a:r>
          </a:p>
        </p:txBody>
      </p:sp>
      <p:sp>
        <p:nvSpPr>
          <p:cNvPr id="3" name="Content Placeholder 2"/>
          <p:cNvSpPr>
            <a:spLocks noGrp="1"/>
          </p:cNvSpPr>
          <p:nvPr>
            <p:ph idx="1"/>
          </p:nvPr>
        </p:nvSpPr>
        <p:spPr/>
        <p:txBody>
          <a:bodyPr/>
          <a:lstStyle/>
          <a:p>
            <a:r>
              <a:rPr lang="en-US" dirty="0"/>
              <a:t>Determine if the given pairs of sets are equal, equivalent, or neither. </a:t>
            </a:r>
          </a:p>
          <a:p>
            <a:pPr>
              <a:tabLst>
                <a:tab pos="461963" algn="l"/>
              </a:tabLst>
            </a:pPr>
            <a:r>
              <a:rPr lang="en-US" b="1" dirty="0"/>
              <a:t>a.	</a:t>
            </a:r>
            <a:r>
              <a:rPr lang="en-US" i="1" dirty="0">
                <a:solidFill>
                  <a:srgbClr val="0000FF"/>
                </a:solidFill>
              </a:rPr>
              <a:t>A</a:t>
            </a:r>
            <a:r>
              <a:rPr lang="en-US" dirty="0">
                <a:solidFill>
                  <a:srgbClr val="0000FF"/>
                </a:solidFill>
              </a:rPr>
              <a:t> = {Public Health, International Studies, Mechanical 	Engineering, Music Education, Political Science}</a:t>
            </a:r>
            <a:r>
              <a:rPr lang="en-US" dirty="0"/>
              <a:t> </a:t>
            </a:r>
          </a:p>
          <a:p>
            <a:pPr>
              <a:tabLst>
                <a:tab pos="461963" algn="l"/>
              </a:tabLst>
            </a:pPr>
            <a:r>
              <a:rPr lang="fi-FI" i="1" dirty="0"/>
              <a:t>	</a:t>
            </a:r>
            <a:r>
              <a:rPr lang="fi-FI" i="1" dirty="0">
                <a:solidFill>
                  <a:srgbClr val="0000FF"/>
                </a:solidFill>
              </a:rPr>
              <a:t>B</a:t>
            </a:r>
            <a:r>
              <a:rPr lang="fi-FI" dirty="0">
                <a:solidFill>
                  <a:srgbClr val="0000FF"/>
                </a:solidFill>
              </a:rPr>
              <a:t> = {Tim, Gloria, Alan, Warren, Karen} </a:t>
            </a:r>
          </a:p>
          <a:p>
            <a:pPr>
              <a:tabLst>
                <a:tab pos="461963" algn="l"/>
              </a:tabLst>
            </a:pPr>
            <a:r>
              <a:rPr lang="en-US" b="1" dirty="0"/>
              <a:t>b.	</a:t>
            </a:r>
            <a:r>
              <a:rPr lang="en-US" i="1" dirty="0">
                <a:solidFill>
                  <a:srgbClr val="0000FF"/>
                </a:solidFill>
              </a:rPr>
              <a:t>X</a:t>
            </a:r>
            <a:r>
              <a:rPr lang="en-US" dirty="0">
                <a:solidFill>
                  <a:srgbClr val="0000FF"/>
                </a:solidFill>
              </a:rPr>
              <a:t> = {2, 4, 6, 8, 10, 12, 14, 16, 18, 20} </a:t>
            </a:r>
          </a:p>
          <a:p>
            <a:pPr>
              <a:tabLst>
                <a:tab pos="461963" algn="l"/>
              </a:tabLst>
            </a:pPr>
            <a:r>
              <a:rPr lang="es-ES" i="1" dirty="0">
                <a:solidFill>
                  <a:srgbClr val="0000FF"/>
                </a:solidFill>
              </a:rPr>
              <a:t>	Y</a:t>
            </a:r>
            <a:r>
              <a:rPr lang="es-ES" dirty="0">
                <a:solidFill>
                  <a:srgbClr val="0000FF"/>
                </a:solidFill>
              </a:rPr>
              <a:t> = {20, 18, 16, 14, 12, 10, 8, 6, 4, 2} </a:t>
            </a:r>
            <a:endParaRPr lang="en-US" dirty="0">
              <a:solidFill>
                <a:srgbClr val="0000F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Determining Equal and Equivalent Sets (cont.)</a:t>
            </a:r>
          </a:p>
        </p:txBody>
      </p:sp>
      <p:sp>
        <p:nvSpPr>
          <p:cNvPr id="3" name="Content Placeholder 2"/>
          <p:cNvSpPr>
            <a:spLocks noGrp="1"/>
          </p:cNvSpPr>
          <p:nvPr>
            <p:ph idx="1"/>
          </p:nvPr>
        </p:nvSpPr>
        <p:spPr/>
        <p:txBody>
          <a:bodyPr/>
          <a:lstStyle/>
          <a:p>
            <a:r>
              <a:rPr lang="en-US" b="1" dirty="0"/>
              <a:t>Solution </a:t>
            </a:r>
          </a:p>
          <a:p>
            <a:pPr>
              <a:tabLst>
                <a:tab pos="461963" algn="l"/>
              </a:tabLst>
            </a:pPr>
            <a:r>
              <a:rPr lang="en-US" b="1" dirty="0"/>
              <a:t>a.	</a:t>
            </a:r>
            <a:r>
              <a:rPr lang="en-US" dirty="0"/>
              <a:t>|</a:t>
            </a:r>
            <a:r>
              <a:rPr lang="en-US" i="1" dirty="0"/>
              <a:t>A</a:t>
            </a:r>
            <a:r>
              <a:rPr lang="en-US" dirty="0"/>
              <a:t>| = 5 and |</a:t>
            </a:r>
            <a:r>
              <a:rPr lang="en-US" i="1" dirty="0"/>
              <a:t>B</a:t>
            </a:r>
            <a:r>
              <a:rPr lang="en-US" dirty="0"/>
              <a:t>| = 5, therefore, the sets are 	equivalent to one another, and we can write </a:t>
            </a:r>
            <a:r>
              <a:rPr lang="en-US" i="1" dirty="0"/>
              <a:t>A </a:t>
            </a:r>
            <a:r>
              <a:rPr lang="en-US" i="1" dirty="0">
                <a:sym typeface="Symbol"/>
              </a:rPr>
              <a:t></a:t>
            </a:r>
            <a:r>
              <a:rPr lang="en-US" i="1" dirty="0"/>
              <a:t> B</a:t>
            </a:r>
            <a:r>
              <a:rPr lang="en-US" dirty="0"/>
              <a:t>. 	However, because they do not contain the same 	elements, they are not equal to one another. </a:t>
            </a:r>
          </a:p>
          <a:p>
            <a:pPr>
              <a:tabLst>
                <a:tab pos="461963" algn="l"/>
              </a:tabLst>
            </a:pPr>
            <a:r>
              <a:rPr lang="en-US" b="1" dirty="0"/>
              <a:t>b.	</a:t>
            </a:r>
            <a:r>
              <a:rPr lang="en-US" dirty="0"/>
              <a:t>|</a:t>
            </a:r>
            <a:r>
              <a:rPr lang="en-US" i="1" dirty="0"/>
              <a:t>X</a:t>
            </a:r>
            <a:r>
              <a:rPr lang="en-US" dirty="0"/>
              <a:t>| = 10 and |</a:t>
            </a:r>
            <a:r>
              <a:rPr lang="en-US" i="1" dirty="0"/>
              <a:t>Y</a:t>
            </a:r>
            <a:r>
              <a:rPr lang="en-US" dirty="0"/>
              <a:t> | = 10. Even though the order of 	the elements is different, both contain the even 	numbers from 2 to 20. Therefore, the sets are equal, 	and we can write </a:t>
            </a:r>
            <a:r>
              <a:rPr lang="en-US" i="1" dirty="0"/>
              <a:t>X</a:t>
            </a:r>
            <a:r>
              <a:rPr lang="en-US" dirty="0"/>
              <a:t> = </a:t>
            </a:r>
            <a:r>
              <a:rPr lang="en-US" i="1" dirty="0"/>
              <a:t>Y</a:t>
            </a:r>
            <a:r>
              <a:rPr lang="en-US" dirty="0"/>
              <a:t>. When two sets are equal, 	they are by definition also equivalent.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Set-Builder Notation </a:t>
            </a:r>
          </a:p>
        </p:txBody>
      </p:sp>
      <p:sp>
        <p:nvSpPr>
          <p:cNvPr id="4" name="Content Placeholder 3"/>
          <p:cNvSpPr txBox="1">
            <a:spLocks/>
          </p:cNvSpPr>
          <p:nvPr/>
        </p:nvSpPr>
        <p:spPr>
          <a:xfrm>
            <a:off x="457200" y="1280160"/>
            <a:ext cx="8229600" cy="1471172"/>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a:solidFill>
                  <a:srgbClr val="000000"/>
                </a:solidFill>
              </a:rPr>
              <a:t>Set-Builder Notation</a:t>
            </a:r>
          </a:p>
          <a:p>
            <a:pPr marL="12700" lvl="0" indent="-12700" eaLnBrk="0" hangingPunct="0">
              <a:spcBef>
                <a:spcPct val="20000"/>
              </a:spcBef>
              <a:tabLst>
                <a:tab pos="457200" algn="l"/>
              </a:tabLst>
            </a:pPr>
            <a:r>
              <a:rPr lang="en-US" sz="2800" b="1" dirty="0">
                <a:solidFill>
                  <a:srgbClr val="C00000"/>
                </a:solidFill>
              </a:rPr>
              <a:t>Set-builder notation </a:t>
            </a:r>
            <a:r>
              <a:rPr lang="en-US" sz="2800" dirty="0">
                <a:solidFill>
                  <a:srgbClr val="000000"/>
                </a:solidFill>
              </a:rPr>
              <a:t>is used to describe a set when the members all share certain properties.  </a:t>
            </a:r>
            <a:endParaRPr kumimoji="0" lang="en-US" sz="2800" i="0" u="none" strike="noStrike" kern="1200" cap="none" spc="0" normalizeH="0" baseline="0" noProof="0" dirty="0">
              <a:ln>
                <a:noFill/>
              </a:ln>
              <a:solidFill>
                <a:srgbClr val="000000"/>
              </a:solidFill>
              <a:effectLst/>
              <a:uLnTx/>
              <a:uFillTx/>
              <a:latin typeface="+mn-lt"/>
              <a:ea typeface="+mn-ea"/>
              <a:cs typeface="+mn-cs"/>
            </a:endParaRPr>
          </a:p>
        </p:txBody>
      </p:sp>
      <p:sp>
        <p:nvSpPr>
          <p:cNvPr id="6" name="Rectangle 5"/>
          <p:cNvSpPr/>
          <p:nvPr/>
        </p:nvSpPr>
        <p:spPr>
          <a:xfrm>
            <a:off x="457200" y="3105834"/>
            <a:ext cx="8229600" cy="1815882"/>
          </a:xfrm>
          <a:prstGeom prst="rect">
            <a:avLst/>
          </a:prstGeom>
        </p:spPr>
        <p:txBody>
          <a:bodyPr wrap="square">
            <a:spAutoFit/>
          </a:bodyPr>
          <a:lstStyle/>
          <a:p>
            <a:endParaRPr lang="en-US" sz="2800" dirty="0">
              <a:solidFill>
                <a:srgbClr val="366092"/>
              </a:solidFill>
            </a:endParaRPr>
          </a:p>
          <a:p>
            <a:r>
              <a:rPr lang="en-US" sz="2800" dirty="0">
                <a:solidFill>
                  <a:srgbClr val="366092"/>
                </a:solidFill>
              </a:rPr>
              <a:t>Set-builder notation is extremely helpful when representing an infinite set of numbers like the natural numbers.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Using Set-Builder Notation to Represent a Set </a:t>
            </a:r>
          </a:p>
        </p:txBody>
      </p:sp>
      <p:sp>
        <p:nvSpPr>
          <p:cNvPr id="3" name="Content Placeholder 2"/>
          <p:cNvSpPr>
            <a:spLocks noGrp="1"/>
          </p:cNvSpPr>
          <p:nvPr>
            <p:ph idx="1"/>
          </p:nvPr>
        </p:nvSpPr>
        <p:spPr/>
        <p:txBody>
          <a:bodyPr/>
          <a:lstStyle/>
          <a:p>
            <a:r>
              <a:rPr lang="en-US" dirty="0"/>
              <a:t>Use set‑builder notation to represent </a:t>
            </a:r>
            <a:r>
              <a:rPr lang="en-US" i="1" dirty="0"/>
              <a:t>Y</a:t>
            </a:r>
            <a:r>
              <a:rPr lang="en-US" dirty="0"/>
              <a:t>, the set of all even integers. </a:t>
            </a:r>
          </a:p>
          <a:p>
            <a:r>
              <a:rPr lang="en-US" b="1" dirty="0"/>
              <a:t>Solution </a:t>
            </a:r>
          </a:p>
          <a:p>
            <a:r>
              <a:rPr lang="en-US" i="1" dirty="0">
                <a:solidFill>
                  <a:srgbClr val="000066"/>
                </a:solidFill>
              </a:rPr>
              <a:t>Y</a:t>
            </a:r>
            <a:r>
              <a:rPr lang="en-US" dirty="0">
                <a:solidFill>
                  <a:srgbClr val="000066"/>
                </a:solidFill>
              </a:rPr>
              <a:t> = {</a:t>
            </a:r>
            <a:r>
              <a:rPr lang="en-US" i="1" dirty="0">
                <a:solidFill>
                  <a:srgbClr val="000066"/>
                </a:solidFill>
              </a:rPr>
              <a:t>x</a:t>
            </a:r>
            <a:r>
              <a:rPr lang="en-US" dirty="0">
                <a:solidFill>
                  <a:srgbClr val="000066"/>
                </a:solidFill>
              </a:rPr>
              <a:t> | </a:t>
            </a:r>
            <a:r>
              <a:rPr lang="en-US" i="1" dirty="0">
                <a:solidFill>
                  <a:srgbClr val="000066"/>
                </a:solidFill>
              </a:rPr>
              <a:t>x</a:t>
            </a:r>
            <a:r>
              <a:rPr lang="en-US" dirty="0">
                <a:solidFill>
                  <a:srgbClr val="000066"/>
                </a:solidFill>
              </a:rPr>
              <a:t> is an even integer} </a:t>
            </a:r>
          </a:p>
          <a:p>
            <a:r>
              <a:rPr lang="en-US" dirty="0"/>
              <a:t>Note that there are many correct ways to write the solution. Alternative solutions include </a:t>
            </a:r>
            <a:r>
              <a:rPr lang="en-US" i="1" dirty="0">
                <a:solidFill>
                  <a:srgbClr val="000066"/>
                </a:solidFill>
              </a:rPr>
              <a:t>Y</a:t>
            </a:r>
            <a:r>
              <a:rPr lang="en-US" dirty="0">
                <a:solidFill>
                  <a:srgbClr val="000066"/>
                </a:solidFill>
              </a:rPr>
              <a:t> = {</a:t>
            </a:r>
            <a:r>
              <a:rPr lang="en-US" i="1" dirty="0">
                <a:solidFill>
                  <a:srgbClr val="000066"/>
                </a:solidFill>
              </a:rPr>
              <a:t>x</a:t>
            </a:r>
            <a:r>
              <a:rPr lang="en-US" dirty="0">
                <a:solidFill>
                  <a:srgbClr val="000066"/>
                </a:solidFill>
              </a:rPr>
              <a:t> | </a:t>
            </a:r>
            <a:r>
              <a:rPr lang="en-US" i="1" dirty="0">
                <a:solidFill>
                  <a:srgbClr val="000066"/>
                </a:solidFill>
              </a:rPr>
              <a:t>x</a:t>
            </a:r>
            <a:r>
              <a:rPr lang="en-US" dirty="0">
                <a:solidFill>
                  <a:srgbClr val="000066"/>
                </a:solidFill>
              </a:rPr>
              <a:t> ∈ </a:t>
            </a:r>
            <a:r>
              <a:rPr lang="en-US" dirty="0">
                <a:solidFill>
                  <a:srgbClr val="000066"/>
                </a:solidFill>
                <a:latin typeface="Cambria Math" panose="02040503050406030204" pitchFamily="18" charset="0"/>
                <a:ea typeface="Cambria Math" panose="02040503050406030204" pitchFamily="18" charset="0"/>
                <a:sym typeface="Euclid Math Two"/>
              </a:rPr>
              <a:t>ℤ</a:t>
            </a:r>
            <a:r>
              <a:rPr lang="en-US" dirty="0">
                <a:solidFill>
                  <a:srgbClr val="000066"/>
                </a:solidFill>
              </a:rPr>
              <a:t> and </a:t>
            </a:r>
            <a:r>
              <a:rPr lang="en-US" i="1" dirty="0">
                <a:solidFill>
                  <a:srgbClr val="000066"/>
                </a:solidFill>
              </a:rPr>
              <a:t>x</a:t>
            </a:r>
            <a:r>
              <a:rPr lang="en-US" dirty="0">
                <a:solidFill>
                  <a:srgbClr val="000066"/>
                </a:solidFill>
              </a:rPr>
              <a:t> is even}</a:t>
            </a:r>
            <a:r>
              <a:rPr lang="en-US" dirty="0"/>
              <a:t> and </a:t>
            </a:r>
            <a:r>
              <a:rPr lang="en-US" i="1" dirty="0">
                <a:solidFill>
                  <a:srgbClr val="000066"/>
                </a:solidFill>
              </a:rPr>
              <a:t>Y</a:t>
            </a:r>
            <a:r>
              <a:rPr lang="en-US" dirty="0">
                <a:solidFill>
                  <a:srgbClr val="000066"/>
                </a:solidFill>
              </a:rPr>
              <a:t> = {2</a:t>
            </a:r>
            <a:r>
              <a:rPr lang="en-US" i="1" dirty="0">
                <a:solidFill>
                  <a:srgbClr val="000066"/>
                </a:solidFill>
              </a:rPr>
              <a:t>x</a:t>
            </a:r>
            <a:r>
              <a:rPr lang="en-US" dirty="0">
                <a:solidFill>
                  <a:srgbClr val="000066"/>
                </a:solidFill>
              </a:rPr>
              <a:t> | </a:t>
            </a:r>
            <a:r>
              <a:rPr lang="en-US" i="1" dirty="0">
                <a:solidFill>
                  <a:srgbClr val="000066"/>
                </a:solidFill>
              </a:rPr>
              <a:t>x</a:t>
            </a:r>
            <a:r>
              <a:rPr lang="en-US" dirty="0">
                <a:solidFill>
                  <a:srgbClr val="000066"/>
                </a:solidFill>
              </a:rPr>
              <a:t> is an integer}</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#1 </a:t>
            </a:r>
          </a:p>
        </p:txBody>
      </p:sp>
      <p:sp>
        <p:nvSpPr>
          <p:cNvPr id="4" name="Content Placeholder 3"/>
          <p:cNvSpPr txBox="1">
            <a:spLocks/>
          </p:cNvSpPr>
          <p:nvPr/>
        </p:nvSpPr>
        <p:spPr>
          <a:xfrm>
            <a:off x="457200" y="1280160"/>
            <a:ext cx="8229600" cy="1384995"/>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Skill Check #1 </a:t>
            </a:r>
          </a:p>
          <a:p>
            <a:r>
              <a:rPr lang="en-US" sz="2800" dirty="0">
                <a:solidFill>
                  <a:srgbClr val="000000"/>
                </a:solidFill>
              </a:rPr>
              <a:t>Represent the set </a:t>
            </a:r>
            <a:r>
              <a:rPr lang="en-US" sz="2800" i="1" dirty="0">
                <a:solidFill>
                  <a:srgbClr val="000000"/>
                </a:solidFill>
              </a:rPr>
              <a:t>J</a:t>
            </a:r>
            <a:r>
              <a:rPr lang="en-US" sz="2800" dirty="0">
                <a:solidFill>
                  <a:srgbClr val="000000"/>
                </a:solidFill>
              </a:rPr>
              <a:t> of all natural numbers less than 10, using both the roster method and set-builder notation.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
        <p:nvSpPr>
          <p:cNvPr id="5" name="Rectangle 4"/>
          <p:cNvSpPr/>
          <p:nvPr/>
        </p:nvSpPr>
        <p:spPr>
          <a:xfrm>
            <a:off x="457200" y="4913293"/>
            <a:ext cx="8229600" cy="954107"/>
          </a:xfrm>
          <a:prstGeom prst="rect">
            <a:avLst/>
          </a:prstGeom>
        </p:spPr>
        <p:txBody>
          <a:bodyPr wrap="square">
            <a:spAutoFit/>
          </a:bodyPr>
          <a:lstStyle/>
          <a:p>
            <a:pPr marL="1314450" indent="-1314450"/>
            <a:r>
              <a:rPr lang="en-US" sz="2800" dirty="0">
                <a:solidFill>
                  <a:srgbClr val="000000"/>
                </a:solidFill>
              </a:rPr>
              <a:t>Answer:</a:t>
            </a:r>
            <a:r>
              <a:rPr lang="en-US" sz="2800" b="1" dirty="0"/>
              <a:t>	</a:t>
            </a:r>
            <a:r>
              <a:rPr lang="en-US" sz="2800" dirty="0">
                <a:solidFill>
                  <a:srgbClr val="FF0000"/>
                </a:solidFill>
              </a:rPr>
              <a:t>Roster notation: </a:t>
            </a:r>
            <a:r>
              <a:rPr lang="en-US" sz="2800" i="1" dirty="0">
                <a:solidFill>
                  <a:srgbClr val="FF0000"/>
                </a:solidFill>
              </a:rPr>
              <a:t>J</a:t>
            </a:r>
            <a:r>
              <a:rPr lang="en-US" sz="2800" dirty="0">
                <a:solidFill>
                  <a:srgbClr val="FF0000"/>
                </a:solidFill>
              </a:rPr>
              <a:t> = {1, 2, 3, 4, 5, 6, 7, 8, 9}; Set‑builder notation: </a:t>
            </a:r>
            <a:r>
              <a:rPr lang="en-US" sz="2800" i="1" dirty="0">
                <a:solidFill>
                  <a:srgbClr val="FF0000"/>
                </a:solidFill>
              </a:rPr>
              <a:t>J</a:t>
            </a:r>
            <a:r>
              <a:rPr lang="en-US" sz="2800" dirty="0">
                <a:solidFill>
                  <a:srgbClr val="FF0000"/>
                </a:solidFill>
              </a:rPr>
              <a:t> = {</a:t>
            </a:r>
            <a:r>
              <a:rPr lang="en-US" sz="2800" i="1" dirty="0">
                <a:solidFill>
                  <a:srgbClr val="FF0000"/>
                </a:solidFill>
              </a:rPr>
              <a:t>x</a:t>
            </a:r>
            <a:r>
              <a:rPr lang="en-US" sz="2800" dirty="0">
                <a:solidFill>
                  <a:srgbClr val="FF0000"/>
                </a:solidFill>
              </a:rPr>
              <a:t> | </a:t>
            </a:r>
            <a:r>
              <a:rPr lang="en-US" sz="2800" i="1" dirty="0">
                <a:solidFill>
                  <a:srgbClr val="FF0000"/>
                </a:solidFill>
              </a:rPr>
              <a:t>x</a:t>
            </a:r>
            <a:r>
              <a:rPr lang="en-US" sz="2800" dirty="0">
                <a:solidFill>
                  <a:srgbClr val="FF0000"/>
                </a:solidFill>
              </a:rPr>
              <a:t> ∈ </a:t>
            </a:r>
            <a:r>
              <a:rPr lang="en-US" sz="2800" dirty="0">
                <a:solidFill>
                  <a:srgbClr val="FF0000"/>
                </a:solidFill>
                <a:latin typeface="Cambria Math" panose="02040503050406030204" pitchFamily="18" charset="0"/>
                <a:ea typeface="Cambria Math" panose="02040503050406030204" pitchFamily="18" charset="0"/>
                <a:sym typeface="Euclid Math Two"/>
              </a:rPr>
              <a:t>ℕ</a:t>
            </a:r>
            <a:r>
              <a:rPr lang="en-US" sz="2800" dirty="0">
                <a:solidFill>
                  <a:srgbClr val="FF0000"/>
                </a:solidFill>
              </a:rPr>
              <a:t>, </a:t>
            </a:r>
            <a:r>
              <a:rPr lang="en-US" sz="2800" i="1" dirty="0">
                <a:solidFill>
                  <a:srgbClr val="FF0000"/>
                </a:solidFill>
              </a:rPr>
              <a:t>x</a:t>
            </a:r>
            <a:r>
              <a:rPr lang="en-US" sz="2800" dirty="0">
                <a:solidFill>
                  <a:srgbClr val="FF0000"/>
                </a:solidFill>
              </a:rPr>
              <a:t> &lt; 10}</a:t>
            </a:r>
            <a:endParaRPr lang="en-US" sz="2800" i="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Empty Set </a:t>
            </a:r>
          </a:p>
        </p:txBody>
      </p:sp>
      <p:sp>
        <p:nvSpPr>
          <p:cNvPr id="4" name="Content Placeholder 3"/>
          <p:cNvSpPr txBox="1">
            <a:spLocks/>
          </p:cNvSpPr>
          <p:nvPr/>
        </p:nvSpPr>
        <p:spPr>
          <a:xfrm>
            <a:off x="457200" y="1280160"/>
            <a:ext cx="8229600" cy="1384995"/>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Empty Set</a:t>
            </a:r>
          </a:p>
          <a:p>
            <a:r>
              <a:rPr lang="en-US" sz="2800" dirty="0">
                <a:solidFill>
                  <a:srgbClr val="000000"/>
                </a:solidFill>
              </a:rPr>
              <a:t>The </a:t>
            </a:r>
            <a:r>
              <a:rPr lang="en-US" sz="2800" b="1" dirty="0">
                <a:solidFill>
                  <a:srgbClr val="C00000"/>
                </a:solidFill>
              </a:rPr>
              <a:t>empty set</a:t>
            </a:r>
            <a:r>
              <a:rPr lang="en-US" sz="2800" dirty="0">
                <a:solidFill>
                  <a:srgbClr val="000000"/>
                </a:solidFill>
              </a:rPr>
              <a:t>, or </a:t>
            </a:r>
            <a:r>
              <a:rPr lang="en-US" sz="2800" b="1" dirty="0">
                <a:solidFill>
                  <a:srgbClr val="C00000"/>
                </a:solidFill>
              </a:rPr>
              <a:t>null set</a:t>
            </a:r>
            <a:r>
              <a:rPr lang="en-US" sz="2800" dirty="0">
                <a:solidFill>
                  <a:srgbClr val="000000"/>
                </a:solidFill>
              </a:rPr>
              <a:t>, is the set that contains no elements. If set </a:t>
            </a:r>
            <a:r>
              <a:rPr lang="en-US" sz="2800" i="1" dirty="0">
                <a:solidFill>
                  <a:srgbClr val="000000"/>
                </a:solidFill>
              </a:rPr>
              <a:t>A</a:t>
            </a:r>
            <a:r>
              <a:rPr lang="en-US" sz="2800" dirty="0">
                <a:solidFill>
                  <a:srgbClr val="000000"/>
                </a:solidFill>
              </a:rPr>
              <a:t> is empty, we write </a:t>
            </a:r>
            <a:r>
              <a:rPr lang="en-US" sz="2800" i="1" dirty="0">
                <a:solidFill>
                  <a:srgbClr val="000000"/>
                </a:solidFill>
              </a:rPr>
              <a:t>A</a:t>
            </a:r>
            <a:r>
              <a:rPr lang="en-US" sz="2800" dirty="0">
                <a:solidFill>
                  <a:srgbClr val="000000"/>
                </a:solidFill>
              </a:rPr>
              <a:t> = </a:t>
            </a:r>
            <a:r>
              <a:rPr lang="en-US" sz="2800" dirty="0">
                <a:solidFill>
                  <a:srgbClr val="000000"/>
                </a:solidFill>
                <a:sym typeface="Symbol" panose="05050102010706020507" pitchFamily="18" charset="2"/>
              </a:rPr>
              <a:t></a:t>
            </a:r>
            <a:r>
              <a:rPr lang="en-US" sz="2800" dirty="0">
                <a:solidFill>
                  <a:srgbClr val="000000"/>
                </a:solidFill>
              </a:rPr>
              <a:t>.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Determining Empty Sets </a:t>
            </a:r>
          </a:p>
        </p:txBody>
      </p:sp>
      <p:sp>
        <p:nvSpPr>
          <p:cNvPr id="3" name="Content Placeholder 2"/>
          <p:cNvSpPr>
            <a:spLocks noGrp="1"/>
          </p:cNvSpPr>
          <p:nvPr>
            <p:ph idx="1"/>
          </p:nvPr>
        </p:nvSpPr>
        <p:spPr/>
        <p:txBody>
          <a:bodyPr>
            <a:normAutofit lnSpcReduction="10000"/>
          </a:bodyPr>
          <a:lstStyle/>
          <a:p>
            <a:pPr>
              <a:tabLst>
                <a:tab pos="461963" algn="l"/>
              </a:tabLst>
            </a:pPr>
            <a:r>
              <a:rPr lang="en-US" dirty="0"/>
              <a:t>Determine if the following sets are empty sets. </a:t>
            </a:r>
          </a:p>
          <a:p>
            <a:pPr>
              <a:tabLst>
                <a:tab pos="461963" algn="l"/>
              </a:tabLst>
            </a:pPr>
            <a:r>
              <a:rPr lang="en-US" b="1" dirty="0"/>
              <a:t>a.	</a:t>
            </a:r>
            <a:r>
              <a:rPr lang="en-US" dirty="0"/>
              <a:t>The set </a:t>
            </a:r>
            <a:r>
              <a:rPr lang="en-US" i="1" dirty="0"/>
              <a:t>A</a:t>
            </a:r>
            <a:r>
              <a:rPr lang="en-US" dirty="0"/>
              <a:t> of negative numbers less than 100. </a:t>
            </a:r>
          </a:p>
          <a:p>
            <a:pPr>
              <a:tabLst>
                <a:tab pos="461963" algn="l"/>
              </a:tabLst>
            </a:pPr>
            <a:r>
              <a:rPr lang="en-US" b="1" dirty="0"/>
              <a:t>b.	</a:t>
            </a:r>
            <a:r>
              <a:rPr lang="en-US" dirty="0"/>
              <a:t>The set </a:t>
            </a:r>
            <a:r>
              <a:rPr lang="en-US" i="1" dirty="0"/>
              <a:t>B</a:t>
            </a:r>
            <a:r>
              <a:rPr lang="en-US" dirty="0"/>
              <a:t> of any state that contains the letter q in its 	name. </a:t>
            </a:r>
          </a:p>
          <a:p>
            <a:pPr>
              <a:tabLst>
                <a:tab pos="461963" algn="l"/>
              </a:tabLst>
            </a:pPr>
            <a:r>
              <a:rPr lang="en-US" b="1" dirty="0"/>
              <a:t>Solution </a:t>
            </a:r>
          </a:p>
          <a:p>
            <a:pPr>
              <a:tabLst>
                <a:tab pos="461963" algn="l"/>
              </a:tabLst>
            </a:pPr>
            <a:r>
              <a:rPr lang="en-US" b="1" dirty="0"/>
              <a:t>a.	</a:t>
            </a:r>
            <a:r>
              <a:rPr lang="en-US" dirty="0"/>
              <a:t>Since it is the case that all negative numbers are less 	than 100, </a:t>
            </a:r>
            <a:r>
              <a:rPr lang="en-US" dirty="0">
                <a:solidFill>
                  <a:srgbClr val="FF0000"/>
                </a:solidFill>
              </a:rPr>
              <a:t>the set </a:t>
            </a:r>
            <a:r>
              <a:rPr lang="en-US" i="1" dirty="0">
                <a:solidFill>
                  <a:srgbClr val="FF0000"/>
                </a:solidFill>
              </a:rPr>
              <a:t>A</a:t>
            </a:r>
            <a:r>
              <a:rPr lang="en-US" dirty="0">
                <a:solidFill>
                  <a:srgbClr val="FF0000"/>
                </a:solidFill>
              </a:rPr>
              <a:t> is not empty</a:t>
            </a:r>
            <a:r>
              <a:rPr lang="en-US" dirty="0"/>
              <a:t>. In fact, it is a set 	with infinitely many elements. </a:t>
            </a:r>
          </a:p>
          <a:p>
            <a:pPr>
              <a:tabLst>
                <a:tab pos="461963" algn="l"/>
              </a:tabLst>
            </a:pPr>
            <a:r>
              <a:rPr lang="en-US" b="1" dirty="0"/>
              <a:t>b.	</a:t>
            </a:r>
            <a:r>
              <a:rPr lang="en-US" dirty="0"/>
              <a:t>Since there are not any states whose names contain 	the letter q, this set is empty. That is, </a:t>
            </a:r>
            <a:r>
              <a:rPr lang="en-US" i="1" dirty="0">
                <a:solidFill>
                  <a:srgbClr val="FF0000"/>
                </a:solidFill>
              </a:rPr>
              <a:t>B</a:t>
            </a:r>
            <a:r>
              <a:rPr lang="en-US" dirty="0">
                <a:solidFill>
                  <a:srgbClr val="FF0000"/>
                </a:solidFill>
              </a:rPr>
              <a:t> = </a:t>
            </a:r>
            <a:r>
              <a:rPr lang="en-US" dirty="0">
                <a:solidFill>
                  <a:srgbClr val="FF0000"/>
                </a:solidFill>
                <a:sym typeface="Symbol" panose="05050102010706020507" pitchFamily="18" charset="2"/>
              </a:rPr>
              <a:t></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#2 </a:t>
            </a:r>
          </a:p>
        </p:txBody>
      </p:sp>
      <p:sp>
        <p:nvSpPr>
          <p:cNvPr id="4" name="Content Placeholder 3"/>
          <p:cNvSpPr txBox="1">
            <a:spLocks/>
          </p:cNvSpPr>
          <p:nvPr/>
        </p:nvSpPr>
        <p:spPr>
          <a:xfrm>
            <a:off x="457200" y="1280160"/>
            <a:ext cx="8229600" cy="954107"/>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Skill Check #2 </a:t>
            </a:r>
          </a:p>
          <a:p>
            <a:r>
              <a:rPr lang="en-US" sz="2800" dirty="0">
                <a:solidFill>
                  <a:srgbClr val="000000"/>
                </a:solidFill>
              </a:rPr>
              <a:t>Give an example of an empty set.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
        <p:nvSpPr>
          <p:cNvPr id="5" name="Rectangle 4"/>
          <p:cNvSpPr/>
          <p:nvPr/>
        </p:nvSpPr>
        <p:spPr>
          <a:xfrm>
            <a:off x="457200" y="4191000"/>
            <a:ext cx="8229600" cy="1815882"/>
          </a:xfrm>
          <a:prstGeom prst="rect">
            <a:avLst/>
          </a:prstGeom>
        </p:spPr>
        <p:txBody>
          <a:bodyPr wrap="square">
            <a:spAutoFit/>
          </a:bodyPr>
          <a:lstStyle/>
          <a:p>
            <a:pPr marL="1314450" indent="-1314450"/>
            <a:r>
              <a:rPr lang="en-US" sz="2800" dirty="0">
                <a:solidFill>
                  <a:srgbClr val="000000"/>
                </a:solidFill>
              </a:rPr>
              <a:t>Answer:</a:t>
            </a:r>
            <a:r>
              <a:rPr lang="en-US" sz="2800" b="1" dirty="0"/>
              <a:t>	</a:t>
            </a:r>
            <a:r>
              <a:rPr lang="en-US" sz="2800" dirty="0">
                <a:solidFill>
                  <a:srgbClr val="FF0000"/>
                </a:solidFill>
              </a:rPr>
              <a:t>Answers will vary. Examples may include </a:t>
            </a:r>
            <a:r>
              <a:rPr lang="en-US" sz="2800" i="1" dirty="0">
                <a:solidFill>
                  <a:srgbClr val="FF0000"/>
                </a:solidFill>
              </a:rPr>
              <a:t>A </a:t>
            </a:r>
            <a:r>
              <a:rPr lang="en-US" sz="2800" dirty="0">
                <a:solidFill>
                  <a:srgbClr val="FF0000"/>
                </a:solidFill>
              </a:rPr>
              <a:t>= {</a:t>
            </a:r>
            <a:r>
              <a:rPr lang="en-US" sz="2800" i="1" dirty="0">
                <a:solidFill>
                  <a:srgbClr val="FF0000"/>
                </a:solidFill>
              </a:rPr>
              <a:t>x </a:t>
            </a:r>
            <a:r>
              <a:rPr lang="en-US" sz="2800" dirty="0">
                <a:solidFill>
                  <a:srgbClr val="FF0000"/>
                </a:solidFill>
              </a:rPr>
              <a:t>| </a:t>
            </a:r>
            <a:r>
              <a:rPr lang="en-US" sz="2800" i="1" dirty="0">
                <a:solidFill>
                  <a:srgbClr val="FF0000"/>
                </a:solidFill>
              </a:rPr>
              <a:t>x </a:t>
            </a:r>
            <a:r>
              <a:rPr lang="en-US" sz="2800" dirty="0">
                <a:solidFill>
                  <a:srgbClr val="FF0000"/>
                </a:solidFill>
              </a:rPr>
              <a:t>∈ </a:t>
            </a:r>
            <a:r>
              <a:rPr lang="en-US" sz="2800" dirty="0">
                <a:solidFill>
                  <a:srgbClr val="FF0000"/>
                </a:solidFill>
                <a:latin typeface="Cambria Math" panose="02040503050406030204" pitchFamily="18" charset="0"/>
                <a:ea typeface="Cambria Math" panose="02040503050406030204" pitchFamily="18" charset="0"/>
                <a:sym typeface="Euclid Math Two"/>
              </a:rPr>
              <a:t>ℕ</a:t>
            </a:r>
            <a:r>
              <a:rPr lang="en-US" sz="2800" dirty="0">
                <a:solidFill>
                  <a:srgbClr val="FF0000"/>
                </a:solidFill>
              </a:rPr>
              <a:t>, </a:t>
            </a:r>
            <a:r>
              <a:rPr lang="en-US" sz="2800" i="1" dirty="0">
                <a:solidFill>
                  <a:srgbClr val="FF0000"/>
                </a:solidFill>
              </a:rPr>
              <a:t>x</a:t>
            </a:r>
            <a:r>
              <a:rPr lang="en-US" sz="2800" dirty="0">
                <a:solidFill>
                  <a:srgbClr val="FF0000"/>
                </a:solidFill>
              </a:rPr>
              <a:t> &lt; 0}; </a:t>
            </a:r>
            <a:r>
              <a:rPr lang="en-US" sz="2800" i="1" dirty="0">
                <a:solidFill>
                  <a:srgbClr val="FF0000"/>
                </a:solidFill>
              </a:rPr>
              <a:t>B</a:t>
            </a:r>
            <a:r>
              <a:rPr lang="en-US" sz="2800" dirty="0">
                <a:solidFill>
                  <a:srgbClr val="FF0000"/>
                </a:solidFill>
              </a:rPr>
              <a:t> = {</a:t>
            </a:r>
            <a:r>
              <a:rPr lang="en-US" sz="2800" i="1" dirty="0">
                <a:solidFill>
                  <a:srgbClr val="FF0000"/>
                </a:solidFill>
              </a:rPr>
              <a:t>x </a:t>
            </a:r>
            <a:r>
              <a:rPr lang="en-US" sz="2800" dirty="0">
                <a:solidFill>
                  <a:srgbClr val="FF0000"/>
                </a:solidFill>
              </a:rPr>
              <a:t>| </a:t>
            </a:r>
            <a:r>
              <a:rPr lang="en-US" sz="2800" i="1" dirty="0">
                <a:solidFill>
                  <a:srgbClr val="FF0000"/>
                </a:solidFill>
              </a:rPr>
              <a:t>x</a:t>
            </a:r>
            <a:r>
              <a:rPr lang="en-US" sz="2800" dirty="0">
                <a:solidFill>
                  <a:srgbClr val="FF0000"/>
                </a:solidFill>
              </a:rPr>
              <a:t> is a US President before Barack Obama and </a:t>
            </a:r>
            <a:r>
              <a:rPr lang="en-US" sz="2800" i="1" dirty="0">
                <a:solidFill>
                  <a:srgbClr val="FF0000"/>
                </a:solidFill>
              </a:rPr>
              <a:t>x</a:t>
            </a:r>
            <a:r>
              <a:rPr lang="en-US" sz="2800" dirty="0">
                <a:solidFill>
                  <a:srgbClr val="FF0000"/>
                </a:solidFill>
              </a:rPr>
              <a:t> is a woman}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Universal Set </a:t>
            </a:r>
          </a:p>
        </p:txBody>
      </p:sp>
      <p:sp>
        <p:nvSpPr>
          <p:cNvPr id="4" name="Content Placeholder 3"/>
          <p:cNvSpPr txBox="1">
            <a:spLocks/>
          </p:cNvSpPr>
          <p:nvPr/>
        </p:nvSpPr>
        <p:spPr>
          <a:xfrm>
            <a:off x="457200" y="1280160"/>
            <a:ext cx="8229600" cy="1815882"/>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Universal Set </a:t>
            </a:r>
          </a:p>
          <a:p>
            <a:r>
              <a:rPr lang="en-US" sz="2800" dirty="0">
                <a:solidFill>
                  <a:srgbClr val="000000"/>
                </a:solidFill>
              </a:rPr>
              <a:t>The set of all elements being considered for any particular situation is called the </a:t>
            </a:r>
            <a:r>
              <a:rPr lang="en-US" sz="2800" b="1" dirty="0">
                <a:solidFill>
                  <a:srgbClr val="C00000"/>
                </a:solidFill>
              </a:rPr>
              <a:t>universal set</a:t>
            </a:r>
            <a:r>
              <a:rPr lang="en-US" sz="2800" dirty="0">
                <a:solidFill>
                  <a:srgbClr val="000000"/>
                </a:solidFill>
              </a:rPr>
              <a:t> and is denoted by </a:t>
            </a:r>
            <a:r>
              <a:rPr lang="en-US" sz="2800" i="1" dirty="0">
                <a:solidFill>
                  <a:srgbClr val="000000"/>
                </a:solidFill>
              </a:rPr>
              <a:t>U</a:t>
            </a:r>
            <a:r>
              <a:rPr lang="en-US" sz="2800" dirty="0">
                <a:solidFill>
                  <a:srgbClr val="000000"/>
                </a:solidFill>
              </a:rPr>
              <a:t>.</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Complement </a:t>
            </a:r>
          </a:p>
        </p:txBody>
      </p:sp>
      <p:sp>
        <p:nvSpPr>
          <p:cNvPr id="4" name="Content Placeholder 3"/>
          <p:cNvSpPr txBox="1">
            <a:spLocks/>
          </p:cNvSpPr>
          <p:nvPr/>
        </p:nvSpPr>
        <p:spPr>
          <a:xfrm>
            <a:off x="457200" y="1280160"/>
            <a:ext cx="8229600" cy="1815882"/>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Complement </a:t>
            </a:r>
          </a:p>
          <a:p>
            <a:r>
              <a:rPr lang="en-US" sz="2800" dirty="0">
                <a:solidFill>
                  <a:srgbClr val="000000"/>
                </a:solidFill>
              </a:rPr>
              <a:t>The </a:t>
            </a:r>
            <a:r>
              <a:rPr lang="en-US" sz="2800" b="1" dirty="0">
                <a:solidFill>
                  <a:srgbClr val="C00000"/>
                </a:solidFill>
              </a:rPr>
              <a:t>complement</a:t>
            </a:r>
            <a:r>
              <a:rPr lang="en-US" sz="2800" dirty="0">
                <a:solidFill>
                  <a:srgbClr val="000000"/>
                </a:solidFill>
              </a:rPr>
              <a:t> of </a:t>
            </a:r>
            <a:r>
              <a:rPr lang="en-US" sz="2800" i="1" dirty="0">
                <a:solidFill>
                  <a:srgbClr val="000000"/>
                </a:solidFill>
              </a:rPr>
              <a:t>A</a:t>
            </a:r>
            <a:r>
              <a:rPr lang="en-US" sz="2800" dirty="0">
                <a:solidFill>
                  <a:srgbClr val="000000"/>
                </a:solidFill>
              </a:rPr>
              <a:t> consists of all the elements in the given universal set that are not contained in </a:t>
            </a:r>
            <a:r>
              <a:rPr lang="en-US" sz="2800" i="1" dirty="0">
                <a:solidFill>
                  <a:srgbClr val="000000"/>
                </a:solidFill>
              </a:rPr>
              <a:t>A</a:t>
            </a:r>
            <a:r>
              <a:rPr lang="en-US" sz="2800" dirty="0">
                <a:solidFill>
                  <a:srgbClr val="000000"/>
                </a:solidFill>
              </a:rPr>
              <a:t>. The complement of </a:t>
            </a:r>
            <a:r>
              <a:rPr lang="en-US" sz="2800" i="1" dirty="0">
                <a:solidFill>
                  <a:srgbClr val="000000"/>
                </a:solidFill>
              </a:rPr>
              <a:t>A</a:t>
            </a:r>
            <a:r>
              <a:rPr lang="en-US" sz="2800" dirty="0">
                <a:solidFill>
                  <a:srgbClr val="000000"/>
                </a:solidFill>
              </a:rPr>
              <a:t> is denoted </a:t>
            </a:r>
            <a:r>
              <a:rPr lang="en-US" sz="2800" i="1" dirty="0">
                <a:solidFill>
                  <a:srgbClr val="000000"/>
                </a:solidFill>
              </a:rPr>
              <a:t>A</a:t>
            </a:r>
            <a:r>
              <a:rPr lang="en-US" sz="2800" dirty="0">
                <a:solidFill>
                  <a:srgbClr val="000000"/>
                </a:solidFill>
              </a:rPr>
              <a:t>′.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5123" name="Rectangle 3"/>
          <p:cNvSpPr>
            <a:spLocks noGrp="1"/>
          </p:cNvSpPr>
          <p:nvPr>
            <p:ph idx="1"/>
          </p:nvPr>
        </p:nvSpPr>
        <p:spPr>
          <a:xfrm>
            <a:off x="457200" y="1280160"/>
            <a:ext cx="8229600" cy="523220"/>
          </a:xfrm>
          <a:prstGeom prst="rect">
            <a:avLst/>
          </a:prstGeom>
          <a:noFill/>
        </p:spPr>
        <p:txBody>
          <a:bodyPr>
            <a:spAutoFit/>
          </a:bodyPr>
          <a:lstStyle/>
          <a:p>
            <a:pPr marL="457200" indent="-457200" defTabSz="406400">
              <a:buFont typeface="Courier New" pitchFamily="49" charset="0"/>
              <a:buChar char="o"/>
            </a:pPr>
            <a:r>
              <a:rPr lang="en-US" i="0" dirty="0">
                <a:solidFill>
                  <a:schemeClr val="tx1"/>
                </a:solidFill>
              </a:rPr>
              <a:t>Develop an understanding of set operations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Determining the Complement of a Set </a:t>
            </a:r>
          </a:p>
        </p:txBody>
      </p:sp>
      <p:sp>
        <p:nvSpPr>
          <p:cNvPr id="3" name="Content Placeholder 2"/>
          <p:cNvSpPr>
            <a:spLocks noGrp="1"/>
          </p:cNvSpPr>
          <p:nvPr>
            <p:ph idx="1"/>
          </p:nvPr>
        </p:nvSpPr>
        <p:spPr/>
        <p:txBody>
          <a:bodyPr>
            <a:noAutofit/>
          </a:bodyPr>
          <a:lstStyle/>
          <a:p>
            <a:r>
              <a:rPr lang="en-US" dirty="0"/>
              <a:t>Twitter is a type of online social media where registered users can post “tweets” that are up to 140 characters long. In the world of Twitter, you can keep up with what other users post by “following” them and in turn, other users can “follow” you and your tweets. </a:t>
            </a:r>
          </a:p>
          <a:p>
            <a:r>
              <a:rPr lang="en-US" dirty="0"/>
              <a:t>Let </a:t>
            </a:r>
          </a:p>
          <a:p>
            <a:pPr>
              <a:tabLst>
                <a:tab pos="461963" algn="l"/>
              </a:tabLst>
            </a:pPr>
            <a:r>
              <a:rPr lang="en-US" i="1" dirty="0"/>
              <a:t>	</a:t>
            </a:r>
            <a:r>
              <a:rPr lang="en-US" i="1" dirty="0">
                <a:solidFill>
                  <a:srgbClr val="0000FF"/>
                </a:solidFill>
              </a:rPr>
              <a:t>U</a:t>
            </a:r>
            <a:r>
              <a:rPr lang="en-US" dirty="0">
                <a:solidFill>
                  <a:srgbClr val="0000FF"/>
                </a:solidFill>
              </a:rPr>
              <a:t> = {</a:t>
            </a:r>
            <a:r>
              <a:rPr lang="en-US" i="1" dirty="0">
                <a:solidFill>
                  <a:srgbClr val="0000FF"/>
                </a:solidFill>
              </a:rPr>
              <a:t>x</a:t>
            </a:r>
            <a:r>
              <a:rPr lang="en-US" dirty="0">
                <a:solidFill>
                  <a:srgbClr val="0000FF"/>
                </a:solidFill>
              </a:rPr>
              <a:t> | </a:t>
            </a:r>
            <a:r>
              <a:rPr lang="en-US" i="1" dirty="0">
                <a:solidFill>
                  <a:srgbClr val="0000FF"/>
                </a:solidFill>
              </a:rPr>
              <a:t>x</a:t>
            </a:r>
            <a:r>
              <a:rPr lang="en-US" dirty="0">
                <a:solidFill>
                  <a:srgbClr val="0000FF"/>
                </a:solidFill>
              </a:rPr>
              <a:t> is a registered user on Twitter} </a:t>
            </a:r>
          </a:p>
          <a:p>
            <a:pPr>
              <a:tabLst>
                <a:tab pos="461963" algn="l"/>
              </a:tabLst>
            </a:pPr>
            <a:r>
              <a:rPr lang="en-US" i="1" dirty="0">
                <a:solidFill>
                  <a:srgbClr val="0000FF"/>
                </a:solidFill>
              </a:rPr>
              <a:t>	A</a:t>
            </a:r>
            <a:r>
              <a:rPr lang="en-US" dirty="0">
                <a:solidFill>
                  <a:srgbClr val="0000FF"/>
                </a:solidFill>
              </a:rPr>
              <a:t> = {</a:t>
            </a:r>
            <a:r>
              <a:rPr lang="en-US" i="1" dirty="0">
                <a:solidFill>
                  <a:srgbClr val="0000FF"/>
                </a:solidFill>
              </a:rPr>
              <a:t>x</a:t>
            </a:r>
            <a:r>
              <a:rPr lang="en-US" dirty="0">
                <a:solidFill>
                  <a:srgbClr val="0000FF"/>
                </a:solidFill>
              </a:rPr>
              <a:t> | </a:t>
            </a:r>
            <a:r>
              <a:rPr lang="en-US" i="1" dirty="0">
                <a:solidFill>
                  <a:srgbClr val="0000FF"/>
                </a:solidFill>
              </a:rPr>
              <a:t>x</a:t>
            </a:r>
            <a:r>
              <a:rPr lang="en-US" dirty="0">
                <a:solidFill>
                  <a:srgbClr val="0000FF"/>
                </a:solidFill>
              </a:rPr>
              <a:t> is a registered user on Twitter and </a:t>
            </a:r>
            <a:r>
              <a:rPr lang="en-US" i="1" dirty="0">
                <a:solidFill>
                  <a:srgbClr val="0000FF"/>
                </a:solidFill>
              </a:rPr>
              <a:t>x</a:t>
            </a:r>
            <a:r>
              <a:rPr lang="en-US" dirty="0">
                <a:solidFill>
                  <a:srgbClr val="0000FF"/>
                </a:solidFill>
              </a:rPr>
              <a:t> 	follows you on Twitter}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Determining the Complement of a Set (cont.)</a:t>
            </a:r>
          </a:p>
        </p:txBody>
      </p:sp>
      <p:sp>
        <p:nvSpPr>
          <p:cNvPr id="3" name="Content Placeholder 2"/>
          <p:cNvSpPr>
            <a:spLocks noGrp="1"/>
          </p:cNvSpPr>
          <p:nvPr>
            <p:ph idx="1"/>
          </p:nvPr>
        </p:nvSpPr>
        <p:spPr/>
        <p:txBody>
          <a:bodyPr>
            <a:noAutofit/>
          </a:bodyPr>
          <a:lstStyle/>
          <a:p>
            <a:pPr>
              <a:tabLst>
                <a:tab pos="461963" algn="l"/>
              </a:tabLst>
            </a:pPr>
            <a:r>
              <a:rPr lang="en-US" i="1" dirty="0"/>
              <a:t>	</a:t>
            </a:r>
            <a:r>
              <a:rPr lang="en-US" i="1" dirty="0">
                <a:solidFill>
                  <a:srgbClr val="0000FF"/>
                </a:solidFill>
              </a:rPr>
              <a:t>B</a:t>
            </a:r>
            <a:r>
              <a:rPr lang="en-US" dirty="0">
                <a:solidFill>
                  <a:srgbClr val="0000FF"/>
                </a:solidFill>
              </a:rPr>
              <a:t> = {</a:t>
            </a:r>
            <a:r>
              <a:rPr lang="en-US" i="1" dirty="0">
                <a:solidFill>
                  <a:srgbClr val="0000FF"/>
                </a:solidFill>
              </a:rPr>
              <a:t>x</a:t>
            </a:r>
            <a:r>
              <a:rPr lang="en-US" dirty="0">
                <a:solidFill>
                  <a:srgbClr val="0000FF"/>
                </a:solidFill>
              </a:rPr>
              <a:t> | </a:t>
            </a:r>
            <a:r>
              <a:rPr lang="en-US" i="1" dirty="0">
                <a:solidFill>
                  <a:srgbClr val="0000FF"/>
                </a:solidFill>
              </a:rPr>
              <a:t>x</a:t>
            </a:r>
            <a:r>
              <a:rPr lang="en-US" dirty="0">
                <a:solidFill>
                  <a:srgbClr val="0000FF"/>
                </a:solidFill>
              </a:rPr>
              <a:t> is a registered user on Twitter and you 	do not follow </a:t>
            </a:r>
            <a:r>
              <a:rPr lang="en-US" i="1" dirty="0">
                <a:solidFill>
                  <a:srgbClr val="0000FF"/>
                </a:solidFill>
              </a:rPr>
              <a:t>x</a:t>
            </a:r>
            <a:r>
              <a:rPr lang="en-US" dirty="0">
                <a:solidFill>
                  <a:srgbClr val="0000FF"/>
                </a:solidFill>
              </a:rPr>
              <a:t> on Twitter} </a:t>
            </a:r>
          </a:p>
          <a:p>
            <a:r>
              <a:rPr lang="en-US" dirty="0"/>
              <a:t>Determine the complements of </a:t>
            </a:r>
            <a:r>
              <a:rPr lang="en-US" i="1" dirty="0"/>
              <a:t>A</a:t>
            </a:r>
            <a:r>
              <a:rPr lang="en-US" dirty="0"/>
              <a:t> and </a:t>
            </a:r>
            <a:r>
              <a:rPr lang="en-US" i="1" dirty="0"/>
              <a:t>B</a:t>
            </a:r>
            <a:r>
              <a:rPr lang="en-US" dirty="0"/>
              <a:t>. </a:t>
            </a:r>
          </a:p>
          <a:p>
            <a:r>
              <a:rPr lang="en-US" b="1" dirty="0"/>
              <a:t>Solution </a:t>
            </a:r>
          </a:p>
          <a:p>
            <a:r>
              <a:rPr lang="en-US" dirty="0"/>
              <a:t>Since </a:t>
            </a:r>
            <a:r>
              <a:rPr lang="en-US" i="1" dirty="0"/>
              <a:t>A</a:t>
            </a:r>
            <a:r>
              <a:rPr lang="en-US" dirty="0"/>
              <a:t> is the set of all Twitter users who follow you on Twitter, the complement of </a:t>
            </a:r>
            <a:r>
              <a:rPr lang="en-US" i="1" dirty="0"/>
              <a:t>A</a:t>
            </a:r>
            <a:r>
              <a:rPr lang="en-US" dirty="0"/>
              <a:t> is the set of all registered Twitter users who do not follow you on Twitter. We write the complement of </a:t>
            </a:r>
            <a:r>
              <a:rPr lang="en-US" i="1" dirty="0"/>
              <a:t>A</a:t>
            </a:r>
            <a:r>
              <a:rPr lang="en-US" dirty="0"/>
              <a:t> in the following manner. </a:t>
            </a:r>
          </a:p>
          <a:p>
            <a:r>
              <a:rPr lang="en-US" i="1" dirty="0">
                <a:solidFill>
                  <a:srgbClr val="000066"/>
                </a:solidFill>
              </a:rPr>
              <a:t>A</a:t>
            </a:r>
            <a:r>
              <a:rPr lang="en-US" dirty="0">
                <a:solidFill>
                  <a:srgbClr val="000066"/>
                </a:solidFill>
              </a:rPr>
              <a:t>′ = {</a:t>
            </a:r>
            <a:r>
              <a:rPr lang="en-US" i="1" dirty="0">
                <a:solidFill>
                  <a:srgbClr val="000066"/>
                </a:solidFill>
              </a:rPr>
              <a:t>x</a:t>
            </a:r>
            <a:r>
              <a:rPr lang="en-US" dirty="0">
                <a:solidFill>
                  <a:srgbClr val="000066"/>
                </a:solidFill>
              </a:rPr>
              <a:t> | </a:t>
            </a:r>
            <a:r>
              <a:rPr lang="en-US" i="1" dirty="0">
                <a:solidFill>
                  <a:srgbClr val="000066"/>
                </a:solidFill>
              </a:rPr>
              <a:t>x</a:t>
            </a:r>
            <a:r>
              <a:rPr lang="en-US" dirty="0">
                <a:solidFill>
                  <a:srgbClr val="000066"/>
                </a:solidFill>
              </a:rPr>
              <a:t> is a registered user on Twitter and </a:t>
            </a:r>
            <a:r>
              <a:rPr lang="en-US" i="1" dirty="0">
                <a:solidFill>
                  <a:srgbClr val="000066"/>
                </a:solidFill>
              </a:rPr>
              <a:t>x</a:t>
            </a:r>
            <a:r>
              <a:rPr lang="en-US" dirty="0">
                <a:solidFill>
                  <a:srgbClr val="000066"/>
                </a:solidFill>
              </a:rPr>
              <a:t> does not follow you on Twitter}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Determining the Complement of a Set (cont.)</a:t>
            </a:r>
          </a:p>
        </p:txBody>
      </p:sp>
      <p:sp>
        <p:nvSpPr>
          <p:cNvPr id="3" name="Content Placeholder 2"/>
          <p:cNvSpPr>
            <a:spLocks noGrp="1"/>
          </p:cNvSpPr>
          <p:nvPr>
            <p:ph idx="1"/>
          </p:nvPr>
        </p:nvSpPr>
        <p:spPr/>
        <p:txBody>
          <a:bodyPr>
            <a:noAutofit/>
          </a:bodyPr>
          <a:lstStyle/>
          <a:p>
            <a:r>
              <a:rPr lang="en-US" dirty="0"/>
              <a:t>Since Twitter currently has more than half a billion users, it is likely that </a:t>
            </a:r>
            <a:r>
              <a:rPr lang="en-US" i="1" dirty="0"/>
              <a:t>A</a:t>
            </a:r>
            <a:r>
              <a:rPr lang="en-US" dirty="0"/>
              <a:t>′ is much larger than </a:t>
            </a:r>
            <a:r>
              <a:rPr lang="en-US" i="1" dirty="0"/>
              <a:t>A</a:t>
            </a:r>
            <a:r>
              <a:rPr lang="en-US" dirty="0"/>
              <a:t>. </a:t>
            </a:r>
          </a:p>
          <a:p>
            <a:r>
              <a:rPr lang="en-US" i="1" dirty="0"/>
              <a:t>B</a:t>
            </a:r>
            <a:r>
              <a:rPr lang="en-US" dirty="0"/>
              <a:t> is the set of all registered users who you do not follow on Twitter; so, the complement of </a:t>
            </a:r>
            <a:r>
              <a:rPr lang="en-US" i="1" dirty="0"/>
              <a:t>B</a:t>
            </a:r>
            <a:r>
              <a:rPr lang="en-US" dirty="0"/>
              <a:t> is the set of registered users who you do follow on Twitter. We can write the complement of </a:t>
            </a:r>
            <a:r>
              <a:rPr lang="en-US" i="1" dirty="0"/>
              <a:t>B</a:t>
            </a:r>
            <a:r>
              <a:rPr lang="en-US" dirty="0"/>
              <a:t> as </a:t>
            </a:r>
          </a:p>
          <a:p>
            <a:pPr>
              <a:tabLst>
                <a:tab pos="461963" algn="l"/>
              </a:tabLst>
            </a:pPr>
            <a:r>
              <a:rPr lang="en-US" i="1" dirty="0"/>
              <a:t>	</a:t>
            </a:r>
            <a:r>
              <a:rPr lang="en-US" i="1" dirty="0">
                <a:solidFill>
                  <a:srgbClr val="000066"/>
                </a:solidFill>
              </a:rPr>
              <a:t>B</a:t>
            </a:r>
            <a:r>
              <a:rPr lang="en-US" dirty="0">
                <a:solidFill>
                  <a:srgbClr val="000066"/>
                </a:solidFill>
              </a:rPr>
              <a:t>′ = {</a:t>
            </a:r>
            <a:r>
              <a:rPr lang="en-US" i="1" dirty="0">
                <a:solidFill>
                  <a:srgbClr val="000066"/>
                </a:solidFill>
              </a:rPr>
              <a:t>x</a:t>
            </a:r>
            <a:r>
              <a:rPr lang="en-US" dirty="0">
                <a:solidFill>
                  <a:srgbClr val="000066"/>
                </a:solidFill>
              </a:rPr>
              <a:t> | </a:t>
            </a:r>
            <a:r>
              <a:rPr lang="en-US" i="1" dirty="0">
                <a:solidFill>
                  <a:srgbClr val="000066"/>
                </a:solidFill>
              </a:rPr>
              <a:t>x</a:t>
            </a:r>
            <a:r>
              <a:rPr lang="en-US" dirty="0">
                <a:solidFill>
                  <a:srgbClr val="000066"/>
                </a:solidFill>
              </a:rPr>
              <a:t> is a registered user on Twitter and you 	follow </a:t>
            </a:r>
            <a:r>
              <a:rPr lang="en-US" i="1" dirty="0">
                <a:solidFill>
                  <a:srgbClr val="000066"/>
                </a:solidFill>
              </a:rPr>
              <a:t>x</a:t>
            </a:r>
            <a:r>
              <a:rPr lang="en-US" dirty="0">
                <a:solidFill>
                  <a:srgbClr val="000066"/>
                </a:solidFill>
              </a:rPr>
              <a:t> on Twitter}</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#3 </a:t>
            </a:r>
          </a:p>
        </p:txBody>
      </p:sp>
      <p:sp>
        <p:nvSpPr>
          <p:cNvPr id="4" name="Content Placeholder 3"/>
          <p:cNvSpPr txBox="1">
            <a:spLocks/>
          </p:cNvSpPr>
          <p:nvPr/>
        </p:nvSpPr>
        <p:spPr>
          <a:xfrm>
            <a:off x="457200" y="1280160"/>
            <a:ext cx="8229600" cy="1815882"/>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Skill Check #3 </a:t>
            </a:r>
          </a:p>
          <a:p>
            <a:r>
              <a:rPr lang="en-US" sz="2800" dirty="0">
                <a:solidFill>
                  <a:srgbClr val="000000"/>
                </a:solidFill>
              </a:rPr>
              <a:t>Let </a:t>
            </a:r>
            <a:r>
              <a:rPr lang="en-US" sz="2800" i="1" dirty="0">
                <a:solidFill>
                  <a:srgbClr val="000000"/>
                </a:solidFill>
              </a:rPr>
              <a:t>U</a:t>
            </a:r>
            <a:r>
              <a:rPr lang="en-US" sz="2800" dirty="0">
                <a:solidFill>
                  <a:srgbClr val="000000"/>
                </a:solidFill>
              </a:rPr>
              <a:t> = {</a:t>
            </a:r>
            <a:r>
              <a:rPr lang="en-US" sz="2800" i="1" dirty="0">
                <a:solidFill>
                  <a:srgbClr val="000000"/>
                </a:solidFill>
              </a:rPr>
              <a:t>x</a:t>
            </a:r>
            <a:r>
              <a:rPr lang="en-US" sz="2800" dirty="0">
                <a:solidFill>
                  <a:srgbClr val="000000"/>
                </a:solidFill>
              </a:rPr>
              <a:t> | </a:t>
            </a:r>
            <a:r>
              <a:rPr lang="en-US" sz="2800" i="1" dirty="0">
                <a:solidFill>
                  <a:srgbClr val="000000"/>
                </a:solidFill>
              </a:rPr>
              <a:t>x</a:t>
            </a:r>
            <a:r>
              <a:rPr lang="en-US" sz="2800" dirty="0">
                <a:solidFill>
                  <a:srgbClr val="000000"/>
                </a:solidFill>
              </a:rPr>
              <a:t> is a book published in the US in 2014} and </a:t>
            </a:r>
            <a:r>
              <a:rPr lang="en-US" sz="2800" i="1" dirty="0">
                <a:solidFill>
                  <a:srgbClr val="000000"/>
                </a:solidFill>
              </a:rPr>
              <a:t>A</a:t>
            </a:r>
            <a:r>
              <a:rPr lang="en-US" sz="2800" dirty="0">
                <a:solidFill>
                  <a:srgbClr val="000000"/>
                </a:solidFill>
              </a:rPr>
              <a:t> = {</a:t>
            </a:r>
            <a:r>
              <a:rPr lang="en-US" sz="2800" i="1" dirty="0">
                <a:solidFill>
                  <a:srgbClr val="000000"/>
                </a:solidFill>
              </a:rPr>
              <a:t>x</a:t>
            </a:r>
            <a:r>
              <a:rPr lang="en-US" sz="2800" dirty="0">
                <a:solidFill>
                  <a:srgbClr val="000000"/>
                </a:solidFill>
              </a:rPr>
              <a:t> | </a:t>
            </a:r>
            <a:r>
              <a:rPr lang="en-US" sz="2800" i="1" dirty="0">
                <a:solidFill>
                  <a:srgbClr val="000000"/>
                </a:solidFill>
              </a:rPr>
              <a:t>x</a:t>
            </a:r>
            <a:r>
              <a:rPr lang="en-US" sz="2800" dirty="0">
                <a:solidFill>
                  <a:srgbClr val="000000"/>
                </a:solidFill>
              </a:rPr>
              <a:t> ∈ </a:t>
            </a:r>
            <a:r>
              <a:rPr lang="en-US" sz="2800" i="1" dirty="0">
                <a:solidFill>
                  <a:srgbClr val="000000"/>
                </a:solidFill>
              </a:rPr>
              <a:t>U</a:t>
            </a:r>
            <a:r>
              <a:rPr lang="en-US" sz="2800" dirty="0">
                <a:solidFill>
                  <a:srgbClr val="000000"/>
                </a:solidFill>
              </a:rPr>
              <a:t> and you read </a:t>
            </a:r>
            <a:r>
              <a:rPr lang="en-US" sz="2800" i="1" dirty="0">
                <a:solidFill>
                  <a:srgbClr val="000000"/>
                </a:solidFill>
              </a:rPr>
              <a:t>x</a:t>
            </a:r>
            <a:r>
              <a:rPr lang="en-US" sz="2800" dirty="0">
                <a:solidFill>
                  <a:srgbClr val="000000"/>
                </a:solidFill>
              </a:rPr>
              <a:t> as an</a:t>
            </a:r>
            <a:r>
              <a:rPr lang="en-US" sz="2800" i="1" dirty="0">
                <a:solidFill>
                  <a:srgbClr val="000000"/>
                </a:solidFill>
              </a:rPr>
              <a:t> </a:t>
            </a:r>
            <a:r>
              <a:rPr lang="en-US" sz="2800" dirty="0">
                <a:solidFill>
                  <a:srgbClr val="000000"/>
                </a:solidFill>
              </a:rPr>
              <a:t>e-book}. Find </a:t>
            </a:r>
            <a:r>
              <a:rPr lang="en-US" sz="2800" i="1" dirty="0">
                <a:solidFill>
                  <a:srgbClr val="000000"/>
                </a:solidFill>
              </a:rPr>
              <a:t>A</a:t>
            </a:r>
            <a:r>
              <a:rPr lang="en-US" sz="2800" dirty="0">
                <a:solidFill>
                  <a:srgbClr val="000000"/>
                </a:solidFill>
              </a:rPr>
              <a:t>′. Is it possible for you to have read a book in </a:t>
            </a:r>
            <a:r>
              <a:rPr lang="en-US" sz="2800" i="1" dirty="0">
                <a:solidFill>
                  <a:srgbClr val="000000"/>
                </a:solidFill>
              </a:rPr>
              <a:t>A</a:t>
            </a:r>
            <a:r>
              <a:rPr lang="en-US" sz="2800" dirty="0">
                <a:solidFill>
                  <a:srgbClr val="000000"/>
                </a:solidFill>
              </a:rPr>
              <a:t>′?</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
        <p:nvSpPr>
          <p:cNvPr id="5" name="Rectangle 4"/>
          <p:cNvSpPr/>
          <p:nvPr/>
        </p:nvSpPr>
        <p:spPr>
          <a:xfrm>
            <a:off x="457200" y="4989493"/>
            <a:ext cx="8229600" cy="954107"/>
          </a:xfrm>
          <a:prstGeom prst="rect">
            <a:avLst/>
          </a:prstGeom>
        </p:spPr>
        <p:txBody>
          <a:bodyPr wrap="square">
            <a:spAutoFit/>
          </a:bodyPr>
          <a:lstStyle/>
          <a:p>
            <a:pPr marL="1314450" indent="-1314450"/>
            <a:r>
              <a:rPr lang="en-US" sz="2800" dirty="0">
                <a:solidFill>
                  <a:srgbClr val="000000"/>
                </a:solidFill>
              </a:rPr>
              <a:t>Answer:</a:t>
            </a:r>
            <a:r>
              <a:rPr lang="en-US" sz="2800" b="1" dirty="0"/>
              <a:t>	</a:t>
            </a:r>
            <a:r>
              <a:rPr lang="en-US" sz="2800" i="1" dirty="0">
                <a:solidFill>
                  <a:srgbClr val="FF0000"/>
                </a:solidFill>
              </a:rPr>
              <a:t>A</a:t>
            </a:r>
            <a:r>
              <a:rPr lang="en-US" sz="2800" dirty="0">
                <a:solidFill>
                  <a:srgbClr val="FF0000"/>
                </a:solidFill>
              </a:rPr>
              <a:t>′ = {</a:t>
            </a:r>
            <a:r>
              <a:rPr lang="en-US" sz="2800" i="1" dirty="0">
                <a:solidFill>
                  <a:srgbClr val="FF0000"/>
                </a:solidFill>
              </a:rPr>
              <a:t>x</a:t>
            </a:r>
            <a:r>
              <a:rPr lang="en-US" sz="2800" dirty="0">
                <a:solidFill>
                  <a:srgbClr val="FF0000"/>
                </a:solidFill>
              </a:rPr>
              <a:t> | </a:t>
            </a:r>
            <a:r>
              <a:rPr lang="en-US" sz="2800" i="1" dirty="0">
                <a:solidFill>
                  <a:srgbClr val="FF0000"/>
                </a:solidFill>
              </a:rPr>
              <a:t>x</a:t>
            </a:r>
            <a:r>
              <a:rPr lang="en-US" sz="2800" dirty="0">
                <a:solidFill>
                  <a:srgbClr val="FF0000"/>
                </a:solidFill>
              </a:rPr>
              <a:t> ∈ </a:t>
            </a:r>
            <a:r>
              <a:rPr lang="en-US" sz="2800" i="1" dirty="0">
                <a:solidFill>
                  <a:srgbClr val="FF0000"/>
                </a:solidFill>
              </a:rPr>
              <a:t>U</a:t>
            </a:r>
            <a:r>
              <a:rPr lang="en-US" sz="2800" dirty="0">
                <a:solidFill>
                  <a:srgbClr val="FF0000"/>
                </a:solidFill>
              </a:rPr>
              <a:t>, and you did not read </a:t>
            </a:r>
            <a:r>
              <a:rPr lang="en-US" sz="2800" i="1" dirty="0">
                <a:solidFill>
                  <a:srgbClr val="FF0000"/>
                </a:solidFill>
              </a:rPr>
              <a:t>x</a:t>
            </a:r>
            <a:r>
              <a:rPr lang="en-US" sz="2800" dirty="0">
                <a:solidFill>
                  <a:srgbClr val="FF0000"/>
                </a:solidFill>
              </a:rPr>
              <a:t> as an </a:t>
            </a:r>
            <a:br>
              <a:rPr lang="en-US" sz="2800" dirty="0">
                <a:solidFill>
                  <a:srgbClr val="FF0000"/>
                </a:solidFill>
              </a:rPr>
            </a:br>
            <a:r>
              <a:rPr lang="en-US" sz="2800" dirty="0">
                <a:solidFill>
                  <a:srgbClr val="FF0000"/>
                </a:solidFill>
              </a:rPr>
              <a:t>e-book}; Yes, but not as an e-book.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 Notation</a:t>
            </a:r>
          </a:p>
        </p:txBody>
      </p:sp>
      <p:sp>
        <p:nvSpPr>
          <p:cNvPr id="3" name="Content Placeholder 2"/>
          <p:cNvSpPr>
            <a:spLocks noGrp="1"/>
          </p:cNvSpPr>
          <p:nvPr>
            <p:ph idx="1"/>
          </p:nvPr>
        </p:nvSpPr>
        <p:spPr/>
        <p:txBody>
          <a:bodyPr/>
          <a:lstStyle/>
          <a:p>
            <a:r>
              <a:rPr lang="en-US" dirty="0"/>
              <a:t>From the ways in which you select clothes in your closet to how you organize the apps on your smartphone, the use of sets allows us to have a systematic way to analyze groups of items and information.</a:t>
            </a:r>
          </a:p>
          <a:p>
            <a:r>
              <a:rPr lang="en-US" dirty="0"/>
              <a:t>No matter what the set consists of, the mathematical concept of sets is the building block for many areas of mathematics.</a:t>
            </a:r>
          </a:p>
        </p:txBody>
      </p:sp>
    </p:spTree>
    <p:extLst>
      <p:ext uri="{BB962C8B-B14F-4D97-AF65-F5344CB8AC3E}">
        <p14:creationId xmlns:p14="http://schemas.microsoft.com/office/powerpoint/2010/main" val="3970222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a:t>
            </a:r>
          </a:p>
        </p:txBody>
      </p:sp>
      <p:sp>
        <p:nvSpPr>
          <p:cNvPr id="3" name="Content Placeholder 2"/>
          <p:cNvSpPr>
            <a:spLocks noGrp="1"/>
          </p:cNvSpPr>
          <p:nvPr>
            <p:ph idx="1"/>
          </p:nvPr>
        </p:nvSpPr>
        <p:spPr/>
        <p:txBody>
          <a:bodyPr/>
          <a:lstStyle/>
          <a:p>
            <a:r>
              <a:rPr lang="en-US" dirty="0"/>
              <a:t>A set is a collection of objects made up of specified elements, or members. </a:t>
            </a:r>
          </a:p>
        </p:txBody>
      </p:sp>
      <p:sp>
        <p:nvSpPr>
          <p:cNvPr id="4" name="Content Placeholder 3"/>
          <p:cNvSpPr txBox="1">
            <a:spLocks/>
          </p:cNvSpPr>
          <p:nvPr/>
        </p:nvSpPr>
        <p:spPr>
          <a:xfrm>
            <a:off x="457200" y="1280160"/>
            <a:ext cx="8229600" cy="1471172"/>
          </a:xfrm>
          <a:prstGeom prst="rect">
            <a:avLst/>
          </a:prstGeom>
          <a:solidFill>
            <a:srgbClr val="FFFFCC"/>
          </a:solidFill>
          <a:ln w="28575">
            <a:solidFill>
              <a:srgbClr val="000000"/>
            </a:solidFill>
          </a:ln>
        </p:spPr>
        <p:txBody>
          <a:bodyPr>
            <a:spAutoFit/>
          </a:bodyPr>
          <a:lstStyle/>
          <a:p>
            <a:pPr marL="12700" marR="0" lvl="0" indent="-12700" algn="ctr" defTabSz="914400" rtl="0" eaLnBrk="0" fontAlgn="auto" latinLnBrk="0" hangingPunct="0">
              <a:lnSpc>
                <a:spcPct val="100000"/>
              </a:lnSpc>
              <a:spcBef>
                <a:spcPct val="20000"/>
              </a:spcBef>
              <a:spcAft>
                <a:spcPts val="0"/>
              </a:spcAft>
              <a:buClrTx/>
              <a:buSzTx/>
              <a:buFontTx/>
              <a:buNone/>
              <a:tabLst>
                <a:tab pos="457200" algn="l"/>
              </a:tabLst>
              <a:defRPr/>
            </a:pP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Set</a:t>
            </a:r>
            <a:endParaRPr kumimoji="0" lang="en-US" sz="2800" b="0" i="1" u="none" strike="noStrike" kern="1200" cap="none" spc="0" normalizeH="0" baseline="0" noProof="0" dirty="0">
              <a:ln>
                <a:noFill/>
              </a:ln>
              <a:solidFill>
                <a:srgbClr val="000000"/>
              </a:solidFill>
              <a:effectLst/>
              <a:uLnTx/>
              <a:uFillTx/>
              <a:latin typeface="Calibri" pitchFamily="34" charset="0"/>
              <a:ea typeface="+mn-ea"/>
              <a:cs typeface="+mn-cs"/>
            </a:endParaRPr>
          </a:p>
          <a:p>
            <a:pPr marL="12700" lvl="0" indent="-12700" eaLnBrk="0" hangingPunct="0">
              <a:spcBef>
                <a:spcPct val="20000"/>
              </a:spcBef>
              <a:tabLst>
                <a:tab pos="457200" algn="l"/>
              </a:tabLst>
            </a:pPr>
            <a:r>
              <a:rPr lang="en-US" sz="2800" dirty="0">
                <a:solidFill>
                  <a:srgbClr val="000000"/>
                </a:solidFill>
              </a:rPr>
              <a:t>A </a:t>
            </a:r>
            <a:r>
              <a:rPr lang="en-US" sz="2800" b="1" dirty="0">
                <a:solidFill>
                  <a:srgbClr val="C00000"/>
                </a:solidFill>
              </a:rPr>
              <a:t>set</a:t>
            </a:r>
            <a:r>
              <a:rPr lang="en-US" sz="2800" dirty="0">
                <a:solidFill>
                  <a:srgbClr val="000000"/>
                </a:solidFill>
              </a:rPr>
              <a:t> is a collection of objects made up of specified elements, or members.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Roster Method </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r>
              <a:rPr lang="en-US" dirty="0"/>
              <a:t>The common way to write a set using the roster method is for the elements of the set to be surrounded by braces and separated with commas. For example:</a:t>
            </a:r>
          </a:p>
          <a:p>
            <a:pPr algn="ctr"/>
            <a:r>
              <a:rPr lang="en-US" dirty="0"/>
              <a:t>A = {1, 2, </a:t>
            </a:r>
            <a:r>
              <a:rPr lang="en-US" i="1" dirty="0"/>
              <a:t>x</a:t>
            </a:r>
            <a:r>
              <a:rPr lang="en-US" dirty="0"/>
              <a:t>, </a:t>
            </a:r>
            <a:r>
              <a:rPr lang="en-US" i="1" dirty="0"/>
              <a:t>y</a:t>
            </a:r>
            <a:r>
              <a:rPr lang="en-US" dirty="0"/>
              <a:t>, </a:t>
            </a:r>
            <a:r>
              <a:rPr lang="en-US" i="1" dirty="0"/>
              <a:t>z</a:t>
            </a:r>
            <a:r>
              <a:rPr lang="en-US" dirty="0"/>
              <a:t>}</a:t>
            </a:r>
          </a:p>
          <a:p>
            <a:endParaRPr lang="en-US" dirty="0"/>
          </a:p>
        </p:txBody>
      </p:sp>
      <p:sp>
        <p:nvSpPr>
          <p:cNvPr id="4" name="Content Placeholder 3"/>
          <p:cNvSpPr txBox="1">
            <a:spLocks/>
          </p:cNvSpPr>
          <p:nvPr/>
        </p:nvSpPr>
        <p:spPr>
          <a:xfrm>
            <a:off x="457200" y="1280160"/>
            <a:ext cx="8229600" cy="1471172"/>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pPr>
            <a:r>
              <a:rPr lang="en-US" sz="2800" b="1" dirty="0">
                <a:solidFill>
                  <a:srgbClr val="000000"/>
                </a:solidFill>
              </a:rPr>
              <a:t>Roster Method </a:t>
            </a:r>
          </a:p>
          <a:p>
            <a:pPr marL="12700" lvl="0" indent="-12700" eaLnBrk="0" hangingPunct="0">
              <a:spcBef>
                <a:spcPct val="20000"/>
              </a:spcBef>
              <a:tabLst>
                <a:tab pos="457200" algn="l"/>
              </a:tabLst>
            </a:pPr>
            <a:r>
              <a:rPr lang="en-US" sz="2800" b="1" dirty="0">
                <a:solidFill>
                  <a:srgbClr val="C00000"/>
                </a:solidFill>
              </a:rPr>
              <a:t>Roster notation </a:t>
            </a:r>
            <a:r>
              <a:rPr lang="en-US" sz="2800" dirty="0">
                <a:solidFill>
                  <a:srgbClr val="000000"/>
                </a:solidFill>
              </a:rPr>
              <a:t>is a way to describe a set by listing all of the elements in the set.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Equal Sets </a:t>
            </a:r>
          </a:p>
        </p:txBody>
      </p:sp>
      <p:sp>
        <p:nvSpPr>
          <p:cNvPr id="3" name="Content Placeholder 2"/>
          <p:cNvSpPr>
            <a:spLocks noGrp="1"/>
          </p:cNvSpPr>
          <p:nvPr>
            <p:ph idx="1"/>
          </p:nvPr>
        </p:nvSpPr>
        <p:spPr/>
        <p:txBody>
          <a:bodyPr/>
          <a:lstStyle/>
          <a:p>
            <a:r>
              <a:rPr lang="en-US" dirty="0"/>
              <a:t>A set is a collection of objects made up of specified elements, or members. </a:t>
            </a:r>
          </a:p>
        </p:txBody>
      </p:sp>
      <p:sp>
        <p:nvSpPr>
          <p:cNvPr id="4" name="Content Placeholder 3"/>
          <p:cNvSpPr txBox="1">
            <a:spLocks/>
          </p:cNvSpPr>
          <p:nvPr/>
        </p:nvSpPr>
        <p:spPr>
          <a:xfrm>
            <a:off x="457200" y="1280160"/>
            <a:ext cx="8229600" cy="1902059"/>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pPr>
            <a:r>
              <a:rPr lang="en-US" sz="2800" b="1" dirty="0">
                <a:solidFill>
                  <a:srgbClr val="000000"/>
                </a:solidFill>
              </a:rPr>
              <a:t>Equal Sets </a:t>
            </a:r>
          </a:p>
          <a:p>
            <a:pPr marL="12700" lvl="0" indent="-12700" eaLnBrk="0" hangingPunct="0">
              <a:spcBef>
                <a:spcPct val="20000"/>
              </a:spcBef>
              <a:tabLst>
                <a:tab pos="457200" algn="l"/>
              </a:tabLst>
            </a:pPr>
            <a:r>
              <a:rPr lang="en-US" sz="2800" dirty="0">
                <a:solidFill>
                  <a:srgbClr val="000000"/>
                </a:solidFill>
              </a:rPr>
              <a:t>Two sets are said to be </a:t>
            </a:r>
            <a:r>
              <a:rPr lang="en-US" sz="2800" b="1" dirty="0">
                <a:solidFill>
                  <a:srgbClr val="C00000"/>
                </a:solidFill>
              </a:rPr>
              <a:t>equal</a:t>
            </a:r>
            <a:r>
              <a:rPr lang="en-US" sz="2800" dirty="0">
                <a:solidFill>
                  <a:srgbClr val="000000"/>
                </a:solidFill>
              </a:rPr>
              <a:t> if they contain exactly the same elements. If sets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equal, we write </a:t>
            </a:r>
            <a:r>
              <a:rPr lang="en-US" sz="2800" i="1" dirty="0">
                <a:solidFill>
                  <a:srgbClr val="000000"/>
                </a:solidFill>
              </a:rPr>
              <a:t>A </a:t>
            </a:r>
            <a:r>
              <a:rPr lang="en-US" sz="2800" dirty="0">
                <a:solidFill>
                  <a:srgbClr val="000000"/>
                </a:solidFill>
              </a:rPr>
              <a:t>= </a:t>
            </a:r>
            <a:r>
              <a:rPr lang="en-US" sz="2800" i="1" dirty="0">
                <a:solidFill>
                  <a:srgbClr val="000000"/>
                </a:solidFill>
              </a:rPr>
              <a:t>B</a:t>
            </a:r>
            <a:r>
              <a:rPr lang="en-US" sz="2800" dirty="0">
                <a:solidFill>
                  <a:srgbClr val="000000"/>
                </a:solidFill>
              </a:rPr>
              <a:t>.</a:t>
            </a:r>
            <a:r>
              <a:rPr lang="en-US" sz="2800" i="1" dirty="0">
                <a:solidFill>
                  <a:srgbClr val="000000"/>
                </a:solidFill>
              </a:rPr>
              <a:t> </a:t>
            </a:r>
            <a:endParaRPr kumimoji="0" lang="en-US" sz="280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Cardinal Number </a:t>
            </a:r>
          </a:p>
        </p:txBody>
      </p:sp>
      <p:sp>
        <p:nvSpPr>
          <p:cNvPr id="3" name="Content Placeholder 2"/>
          <p:cNvSpPr>
            <a:spLocks noGrp="1"/>
          </p:cNvSpPr>
          <p:nvPr>
            <p:ph idx="1"/>
          </p:nvPr>
        </p:nvSpPr>
        <p:spPr/>
        <p:txBody>
          <a:bodyPr/>
          <a:lstStyle/>
          <a:p>
            <a:r>
              <a:rPr lang="en-US" dirty="0"/>
              <a:t>A set is a collection of objects made up of specified elements, or members. </a:t>
            </a:r>
          </a:p>
        </p:txBody>
      </p:sp>
      <p:sp>
        <p:nvSpPr>
          <p:cNvPr id="4" name="Content Placeholder 3"/>
          <p:cNvSpPr txBox="1">
            <a:spLocks/>
          </p:cNvSpPr>
          <p:nvPr/>
        </p:nvSpPr>
        <p:spPr>
          <a:xfrm>
            <a:off x="457200" y="1280160"/>
            <a:ext cx="8229600" cy="1902059"/>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pPr>
            <a:r>
              <a:rPr lang="en-US" sz="2800" b="1" dirty="0">
                <a:solidFill>
                  <a:srgbClr val="000000"/>
                </a:solidFill>
              </a:rPr>
              <a:t>Cardinal Number </a:t>
            </a:r>
          </a:p>
          <a:p>
            <a:pPr marL="12700" lvl="0" indent="-12700" eaLnBrk="0" hangingPunct="0">
              <a:spcBef>
                <a:spcPct val="20000"/>
              </a:spcBef>
              <a:tabLst>
                <a:tab pos="457200" algn="l"/>
              </a:tabLst>
            </a:pPr>
            <a:r>
              <a:rPr lang="en-US" sz="2800" dirty="0">
                <a:solidFill>
                  <a:srgbClr val="000000"/>
                </a:solidFill>
              </a:rPr>
              <a:t>The number of elements contained in a finite set is called the </a:t>
            </a:r>
            <a:r>
              <a:rPr lang="en-US" sz="2800" b="1" dirty="0">
                <a:solidFill>
                  <a:srgbClr val="C00000"/>
                </a:solidFill>
              </a:rPr>
              <a:t>cardinal number</a:t>
            </a:r>
            <a:r>
              <a:rPr lang="en-US" sz="2800" dirty="0">
                <a:solidFill>
                  <a:srgbClr val="000000"/>
                </a:solidFill>
              </a:rPr>
              <a:t>, or </a:t>
            </a:r>
            <a:r>
              <a:rPr lang="en-US" sz="2800" b="1" dirty="0">
                <a:solidFill>
                  <a:srgbClr val="C00000"/>
                </a:solidFill>
              </a:rPr>
              <a:t>cardinality</a:t>
            </a:r>
            <a:r>
              <a:rPr lang="en-US" sz="2800" dirty="0">
                <a:solidFill>
                  <a:srgbClr val="000000"/>
                </a:solidFill>
              </a:rPr>
              <a:t>. The cardinal number is denoted by | |. </a:t>
            </a:r>
            <a:endParaRPr kumimoji="0" lang="en-US" sz="280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Roster Method to Represent a Set </a:t>
            </a:r>
          </a:p>
        </p:txBody>
      </p:sp>
      <p:sp>
        <p:nvSpPr>
          <p:cNvPr id="3" name="Content Placeholder 2"/>
          <p:cNvSpPr>
            <a:spLocks noGrp="1"/>
          </p:cNvSpPr>
          <p:nvPr>
            <p:ph idx="1"/>
          </p:nvPr>
        </p:nvSpPr>
        <p:spPr/>
        <p:txBody>
          <a:bodyPr/>
          <a:lstStyle/>
          <a:p>
            <a:r>
              <a:rPr lang="en-US" dirty="0"/>
              <a:t>Use the roster method to represent </a:t>
            </a:r>
            <a:r>
              <a:rPr lang="en-US" i="1" dirty="0"/>
              <a:t>S</a:t>
            </a:r>
            <a:r>
              <a:rPr lang="en-US" dirty="0"/>
              <a:t>, the set of states in the United States that begin with</a:t>
            </a:r>
            <a:r>
              <a:rPr lang="en-US" i="1" dirty="0"/>
              <a:t> </a:t>
            </a:r>
            <a:r>
              <a:rPr lang="en-US" dirty="0"/>
              <a:t>the</a:t>
            </a:r>
            <a:r>
              <a:rPr lang="en-US" i="1" dirty="0"/>
              <a:t> </a:t>
            </a:r>
            <a:r>
              <a:rPr lang="en-US" dirty="0"/>
              <a:t>letter M. Then, find |</a:t>
            </a:r>
            <a:r>
              <a:rPr lang="en-US" i="1" dirty="0"/>
              <a:t>S</a:t>
            </a:r>
            <a:r>
              <a:rPr lang="en-US" dirty="0"/>
              <a:t>|.</a:t>
            </a:r>
          </a:p>
          <a:p>
            <a:r>
              <a:rPr lang="en-US" b="1" dirty="0"/>
              <a:t>Solution </a:t>
            </a:r>
          </a:p>
          <a:p>
            <a:r>
              <a:rPr lang="en-US" dirty="0"/>
              <a:t>There are eight states in the United States that begin with the letter M. Therefore, </a:t>
            </a:r>
          </a:p>
          <a:p>
            <a:r>
              <a:rPr lang="en-US" i="1" dirty="0">
                <a:solidFill>
                  <a:srgbClr val="000066"/>
                </a:solidFill>
              </a:rPr>
              <a:t>S</a:t>
            </a:r>
            <a:r>
              <a:rPr lang="en-US" dirty="0">
                <a:solidFill>
                  <a:srgbClr val="000066"/>
                </a:solidFill>
              </a:rPr>
              <a:t> = {Maine, Maryland, Massachusetts, Michigan, Minnesota, Mississippi, Missouri, Montana} </a:t>
            </a:r>
          </a:p>
          <a:p>
            <a:r>
              <a:rPr lang="en-US" dirty="0"/>
              <a:t>Because </a:t>
            </a:r>
            <a:r>
              <a:rPr lang="en-US" i="1" dirty="0"/>
              <a:t>S</a:t>
            </a:r>
            <a:r>
              <a:rPr lang="en-US" dirty="0"/>
              <a:t> contains eight elements, </a:t>
            </a:r>
            <a:r>
              <a:rPr lang="en-US" dirty="0">
                <a:solidFill>
                  <a:srgbClr val="FF0000"/>
                </a:solidFill>
              </a:rPr>
              <a:t>|</a:t>
            </a:r>
            <a:r>
              <a:rPr lang="en-US" i="1" dirty="0">
                <a:solidFill>
                  <a:srgbClr val="FF0000"/>
                </a:solidFill>
              </a:rPr>
              <a:t>S</a:t>
            </a:r>
            <a:r>
              <a:rPr lang="en-US" dirty="0">
                <a:solidFill>
                  <a:srgbClr val="FF0000"/>
                </a:solidFill>
              </a:rPr>
              <a:t>| = 8</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Equivalent Sets </a:t>
            </a:r>
          </a:p>
        </p:txBody>
      </p:sp>
      <p:sp>
        <p:nvSpPr>
          <p:cNvPr id="3" name="Content Placeholder 2"/>
          <p:cNvSpPr>
            <a:spLocks noGrp="1"/>
          </p:cNvSpPr>
          <p:nvPr>
            <p:ph idx="1"/>
          </p:nvPr>
        </p:nvSpPr>
        <p:spPr/>
        <p:txBody>
          <a:bodyPr/>
          <a:lstStyle/>
          <a:p>
            <a:r>
              <a:rPr lang="en-US" dirty="0"/>
              <a:t>A set is a collection of objects made</a:t>
            </a:r>
          </a:p>
          <a:p>
            <a:endParaRPr lang="en-US" dirty="0"/>
          </a:p>
        </p:txBody>
      </p:sp>
      <p:sp>
        <p:nvSpPr>
          <p:cNvPr id="4" name="Content Placeholder 3"/>
          <p:cNvSpPr txBox="1">
            <a:spLocks/>
          </p:cNvSpPr>
          <p:nvPr/>
        </p:nvSpPr>
        <p:spPr>
          <a:xfrm>
            <a:off x="457200" y="1280160"/>
            <a:ext cx="8229600" cy="1902059"/>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a:solidFill>
                  <a:srgbClr val="000000"/>
                </a:solidFill>
              </a:rPr>
              <a:t>Equivalent Sets</a:t>
            </a:r>
          </a:p>
          <a:p>
            <a:pPr marL="12700" lvl="0" indent="-12700" eaLnBrk="0" hangingPunct="0">
              <a:spcBef>
                <a:spcPct val="20000"/>
              </a:spcBef>
              <a:tabLst>
                <a:tab pos="457200" algn="l"/>
              </a:tabLst>
            </a:pPr>
            <a:r>
              <a:rPr lang="en-US" sz="2800" dirty="0">
                <a:solidFill>
                  <a:srgbClr val="000000"/>
                </a:solidFill>
              </a:rPr>
              <a:t>Sets are </a:t>
            </a:r>
            <a:r>
              <a:rPr lang="en-US" sz="2800" b="1" dirty="0">
                <a:solidFill>
                  <a:srgbClr val="C00000"/>
                </a:solidFill>
              </a:rPr>
              <a:t>equivalent</a:t>
            </a:r>
            <a:r>
              <a:rPr lang="en-US" sz="2800" dirty="0">
                <a:solidFill>
                  <a:srgbClr val="000000"/>
                </a:solidFill>
              </a:rPr>
              <a:t> if they have the same cardinal number; that is, the same number of elements. If sets </a:t>
            </a:r>
            <a:r>
              <a:rPr lang="en-US" sz="2800" i="1" dirty="0">
                <a:solidFill>
                  <a:srgbClr val="000000"/>
                </a:solidFill>
              </a:rPr>
              <a:t>C</a:t>
            </a:r>
            <a:r>
              <a:rPr lang="en-US" sz="2800" dirty="0">
                <a:solidFill>
                  <a:srgbClr val="000000"/>
                </a:solidFill>
              </a:rPr>
              <a:t> and </a:t>
            </a:r>
            <a:r>
              <a:rPr lang="en-US" sz="2800" i="1" dirty="0">
                <a:solidFill>
                  <a:srgbClr val="000000"/>
                </a:solidFill>
              </a:rPr>
              <a:t>D</a:t>
            </a:r>
            <a:r>
              <a:rPr lang="en-US" sz="2800" dirty="0">
                <a:solidFill>
                  <a:srgbClr val="000000"/>
                </a:solidFill>
              </a:rPr>
              <a:t> are equivalent, we write </a:t>
            </a:r>
            <a:r>
              <a:rPr lang="en-US" sz="2800" i="1" dirty="0">
                <a:solidFill>
                  <a:srgbClr val="000000"/>
                </a:solidFill>
              </a:rPr>
              <a:t>C</a:t>
            </a:r>
            <a:r>
              <a:rPr lang="en-US" sz="2800" dirty="0">
                <a:solidFill>
                  <a:srgbClr val="000000"/>
                </a:solidFill>
              </a:rPr>
              <a:t> </a:t>
            </a:r>
            <a:r>
              <a:rPr lang="en-US" sz="2800" dirty="0">
                <a:solidFill>
                  <a:srgbClr val="000000"/>
                </a:solidFill>
                <a:sym typeface="Symbol"/>
              </a:rPr>
              <a:t></a:t>
            </a:r>
            <a:r>
              <a:rPr lang="en-US" sz="2800" dirty="0">
                <a:solidFill>
                  <a:srgbClr val="000000"/>
                </a:solidFill>
              </a:rPr>
              <a:t> </a:t>
            </a:r>
            <a:r>
              <a:rPr lang="en-US" sz="2800" i="1" dirty="0">
                <a:solidFill>
                  <a:srgbClr val="000000"/>
                </a:solidFill>
              </a:rPr>
              <a:t>D</a:t>
            </a:r>
            <a:r>
              <a:rPr lang="en-US" sz="2800" dirty="0">
                <a:solidFill>
                  <a:srgbClr val="000000"/>
                </a:solidFill>
              </a:rPr>
              <a:t>.</a:t>
            </a:r>
            <a:endParaRPr kumimoji="0" lang="en-US" sz="280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1230</TotalTime>
  <Words>931</Words>
  <Application>Microsoft Office PowerPoint</Application>
  <PresentationFormat>On-screen Show (4:3)</PresentationFormat>
  <Paragraphs>101</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Calibri</vt:lpstr>
      <vt:lpstr>Cambria Math</vt:lpstr>
      <vt:lpstr>Euclid Math Two</vt:lpstr>
      <vt:lpstr>Arial</vt:lpstr>
      <vt:lpstr>Symbol</vt:lpstr>
      <vt:lpstr>Courier New</vt:lpstr>
      <vt:lpstr>Office Theme</vt:lpstr>
      <vt:lpstr>Section 2.1</vt:lpstr>
      <vt:lpstr>Objectives</vt:lpstr>
      <vt:lpstr>Set Notation</vt:lpstr>
      <vt:lpstr>Set</vt:lpstr>
      <vt:lpstr>Roster Method </vt:lpstr>
      <vt:lpstr>Equal Sets </vt:lpstr>
      <vt:lpstr>Cardinal Number </vt:lpstr>
      <vt:lpstr>Example 1: Using the Roster Method to Represent a Set </vt:lpstr>
      <vt:lpstr>Equivalent Sets </vt:lpstr>
      <vt:lpstr>Example 2: Determining Equal and Equivalent Sets </vt:lpstr>
      <vt:lpstr>Example 2: Determining Equal and Equivalent Sets (cont.)</vt:lpstr>
      <vt:lpstr>Set-Builder Notation </vt:lpstr>
      <vt:lpstr>Example 3: Using Set-Builder Notation to Represent a Set </vt:lpstr>
      <vt:lpstr>Skill Check #1 </vt:lpstr>
      <vt:lpstr>Empty Set </vt:lpstr>
      <vt:lpstr>Example 4: Determining Empty Sets </vt:lpstr>
      <vt:lpstr>Skill Check #2 </vt:lpstr>
      <vt:lpstr>Universal Set </vt:lpstr>
      <vt:lpstr>Complement </vt:lpstr>
      <vt:lpstr>Example 5: Determining the Complement of a Set </vt:lpstr>
      <vt:lpstr>Example 5: Determining the Complement of a Set (cont.)</vt:lpstr>
      <vt:lpstr>Example 5: Determining the Complement of a Set (cont.)</vt:lpstr>
      <vt:lpstr>Skill Check #3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nagesh</cp:lastModifiedBy>
  <cp:revision>181</cp:revision>
  <dcterms:created xsi:type="dcterms:W3CDTF">2013-04-26T14:43:13Z</dcterms:created>
  <dcterms:modified xsi:type="dcterms:W3CDTF">2018-08-31T07:49:40Z</dcterms:modified>
</cp:coreProperties>
</file>