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2"/>
  </p:notesMasterIdLst>
  <p:handoutMasterIdLst>
    <p:handoutMasterId r:id="rId33"/>
  </p:handoutMasterIdLst>
  <p:sldIdLst>
    <p:sldId id="256" r:id="rId2"/>
    <p:sldId id="258" r:id="rId3"/>
    <p:sldId id="295" r:id="rId4"/>
    <p:sldId id="267" r:id="rId5"/>
    <p:sldId id="268" r:id="rId6"/>
    <p:sldId id="294" r:id="rId7"/>
    <p:sldId id="269" r:id="rId8"/>
    <p:sldId id="270" r:id="rId9"/>
    <p:sldId id="271" r:id="rId10"/>
    <p:sldId id="272" r:id="rId11"/>
    <p:sldId id="273" r:id="rId12"/>
    <p:sldId id="293" r:id="rId13"/>
    <p:sldId id="274" r:id="rId14"/>
    <p:sldId id="275" r:id="rId15"/>
    <p:sldId id="276" r:id="rId16"/>
    <p:sldId id="277" r:id="rId17"/>
    <p:sldId id="278" r:id="rId18"/>
    <p:sldId id="279" r:id="rId19"/>
    <p:sldId id="280" r:id="rId20"/>
    <p:sldId id="292" r:id="rId21"/>
    <p:sldId id="281" r:id="rId22"/>
    <p:sldId id="283" r:id="rId23"/>
    <p:sldId id="284" r:id="rId24"/>
    <p:sldId id="282" r:id="rId25"/>
    <p:sldId id="285" r:id="rId26"/>
    <p:sldId id="286" r:id="rId27"/>
    <p:sldId id="287" r:id="rId28"/>
    <p:sldId id="288" r:id="rId29"/>
    <p:sldId id="289" r:id="rId30"/>
    <p:sldId id="290" r:id="rId31"/>
  </p:sldIdLst>
  <p:sldSz cx="9144000" cy="6858000" type="screen4x3"/>
  <p:notesSz cx="6858000" cy="9144000"/>
  <p:embeddedFontLst>
    <p:embeddedFont>
      <p:font typeface="Calibri" panose="020F0502020204030204" pitchFamily="34" charset="0"/>
      <p:regular r:id="rId34"/>
      <p:bold r:id="rId35"/>
      <p:italic r:id="rId36"/>
      <p:boldItalic r:id="rId3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FF"/>
    <a:srgbClr val="00007F"/>
    <a:srgbClr val="FF00FF"/>
    <a:srgbClr val="00808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395" autoAdjust="0"/>
    <p:restoredTop sz="94709" autoAdjust="0"/>
  </p:normalViewPr>
  <p:slideViewPr>
    <p:cSldViewPr>
      <p:cViewPr varScale="1">
        <p:scale>
          <a:sx n="71" d="100"/>
          <a:sy n="71" d="100"/>
        </p:scale>
        <p:origin x="1446"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font" Target="fonts/font1.fntdata"/><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font" Target="fonts/font4.fntdata"/><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3.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2.fntdata"/><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8/4/2017</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8/4/2017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dirty="0"/>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9"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4.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8.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2.2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smtClean="0"/>
              <a:t>Subsets and Venn Diagrams </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Interpreting Venn Diagrams (cont.) </a:t>
            </a:r>
            <a:endParaRPr lang="en-US" dirty="0"/>
          </a:p>
        </p:txBody>
      </p:sp>
      <p:sp>
        <p:nvSpPr>
          <p:cNvPr id="3" name="Content Placeholder 2"/>
          <p:cNvSpPr>
            <a:spLocks noGrp="1"/>
          </p:cNvSpPr>
          <p:nvPr>
            <p:ph idx="1"/>
          </p:nvPr>
        </p:nvSpPr>
        <p:spPr/>
        <p:txBody>
          <a:bodyPr>
            <a:noAutofit/>
          </a:bodyPr>
          <a:lstStyle/>
          <a:p>
            <a:r>
              <a:rPr lang="en-US" dirty="0" smtClean="0"/>
              <a:t>Let </a:t>
            </a:r>
          </a:p>
          <a:p>
            <a:r>
              <a:rPr lang="en-US" i="1" dirty="0" smtClean="0">
                <a:solidFill>
                  <a:srgbClr val="0000FF"/>
                </a:solidFill>
              </a:rPr>
              <a:t>U</a:t>
            </a:r>
            <a:r>
              <a:rPr lang="en-US" dirty="0" smtClean="0">
                <a:solidFill>
                  <a:srgbClr val="0000FF"/>
                </a:solidFill>
              </a:rPr>
              <a:t> = {</a:t>
            </a:r>
            <a:r>
              <a:rPr lang="en-US" i="1" dirty="0" smtClean="0">
                <a:solidFill>
                  <a:srgbClr val="0000FF"/>
                </a:solidFill>
              </a:rPr>
              <a:t>x</a:t>
            </a:r>
            <a:r>
              <a:rPr lang="en-US" dirty="0" smtClean="0">
                <a:solidFill>
                  <a:srgbClr val="0000FF"/>
                </a:solidFill>
              </a:rPr>
              <a:t>| </a:t>
            </a:r>
            <a:r>
              <a:rPr lang="en-US" i="1" dirty="0" smtClean="0">
                <a:solidFill>
                  <a:srgbClr val="0000FF"/>
                </a:solidFill>
              </a:rPr>
              <a:t>x</a:t>
            </a:r>
            <a:r>
              <a:rPr lang="en-US" dirty="0" smtClean="0">
                <a:solidFill>
                  <a:srgbClr val="0000FF"/>
                </a:solidFill>
              </a:rPr>
              <a:t> ∈ all public and private electric charging stations in the United States} </a:t>
            </a:r>
          </a:p>
          <a:p>
            <a:r>
              <a:rPr lang="en-US" i="1" dirty="0" smtClean="0">
                <a:solidFill>
                  <a:srgbClr val="0000FF"/>
                </a:solidFill>
              </a:rPr>
              <a:t>C</a:t>
            </a:r>
            <a:r>
              <a:rPr lang="en-US" dirty="0" smtClean="0">
                <a:solidFill>
                  <a:srgbClr val="0000FF"/>
                </a:solidFill>
              </a:rPr>
              <a:t> = {</a:t>
            </a:r>
            <a:r>
              <a:rPr lang="en-US" i="1" dirty="0" smtClean="0">
                <a:solidFill>
                  <a:srgbClr val="0000FF"/>
                </a:solidFill>
              </a:rPr>
              <a:t>x</a:t>
            </a:r>
            <a:r>
              <a:rPr lang="en-US" dirty="0" smtClean="0">
                <a:solidFill>
                  <a:srgbClr val="0000FF"/>
                </a:solidFill>
              </a:rPr>
              <a:t> | </a:t>
            </a:r>
            <a:r>
              <a:rPr lang="en-US" i="1" dirty="0" smtClean="0">
                <a:solidFill>
                  <a:srgbClr val="0000FF"/>
                </a:solidFill>
              </a:rPr>
              <a:t>x</a:t>
            </a:r>
            <a:r>
              <a:rPr lang="en-US" dirty="0" smtClean="0">
                <a:solidFill>
                  <a:srgbClr val="0000FF"/>
                </a:solidFill>
              </a:rPr>
              <a:t> ∈ </a:t>
            </a:r>
            <a:r>
              <a:rPr lang="en-US" i="1" dirty="0" smtClean="0">
                <a:solidFill>
                  <a:srgbClr val="0000FF"/>
                </a:solidFill>
              </a:rPr>
              <a:t>U</a:t>
            </a:r>
            <a:r>
              <a:rPr lang="en-US" dirty="0" smtClean="0">
                <a:solidFill>
                  <a:srgbClr val="0000FF"/>
                </a:solidFill>
              </a:rPr>
              <a:t>, </a:t>
            </a:r>
            <a:r>
              <a:rPr lang="en-US" i="1" dirty="0" smtClean="0">
                <a:solidFill>
                  <a:srgbClr val="0000FF"/>
                </a:solidFill>
              </a:rPr>
              <a:t>x</a:t>
            </a:r>
            <a:r>
              <a:rPr lang="en-US" dirty="0" smtClean="0">
                <a:solidFill>
                  <a:srgbClr val="0000FF"/>
                </a:solidFill>
              </a:rPr>
              <a:t> ∈ all public and private electric charging stations in California} </a:t>
            </a:r>
          </a:p>
          <a:p>
            <a:r>
              <a:rPr lang="en-US" i="1" dirty="0" smtClean="0">
                <a:solidFill>
                  <a:srgbClr val="0000FF"/>
                </a:solidFill>
              </a:rPr>
              <a:t>F</a:t>
            </a:r>
            <a:r>
              <a:rPr lang="en-US" dirty="0" smtClean="0">
                <a:solidFill>
                  <a:srgbClr val="0000FF"/>
                </a:solidFill>
              </a:rPr>
              <a:t> = {</a:t>
            </a:r>
            <a:r>
              <a:rPr lang="en-US" i="1" dirty="0" smtClean="0">
                <a:solidFill>
                  <a:srgbClr val="0000FF"/>
                </a:solidFill>
              </a:rPr>
              <a:t>x</a:t>
            </a:r>
            <a:r>
              <a:rPr lang="en-US" dirty="0" smtClean="0">
                <a:solidFill>
                  <a:srgbClr val="0000FF"/>
                </a:solidFill>
              </a:rPr>
              <a:t> | </a:t>
            </a:r>
            <a:r>
              <a:rPr lang="en-US" i="1" dirty="0" smtClean="0">
                <a:solidFill>
                  <a:srgbClr val="0000FF"/>
                </a:solidFill>
              </a:rPr>
              <a:t>x</a:t>
            </a:r>
            <a:r>
              <a:rPr lang="en-US" dirty="0" smtClean="0">
                <a:solidFill>
                  <a:srgbClr val="0000FF"/>
                </a:solidFill>
              </a:rPr>
              <a:t> ∈ </a:t>
            </a:r>
            <a:r>
              <a:rPr lang="en-US" i="1" dirty="0" smtClean="0">
                <a:solidFill>
                  <a:srgbClr val="0000FF"/>
                </a:solidFill>
              </a:rPr>
              <a:t>U</a:t>
            </a:r>
            <a:r>
              <a:rPr lang="en-US" dirty="0" smtClean="0">
                <a:solidFill>
                  <a:srgbClr val="0000FF"/>
                </a:solidFill>
              </a:rPr>
              <a:t>, </a:t>
            </a:r>
            <a:r>
              <a:rPr lang="en-US" i="1" dirty="0" smtClean="0">
                <a:solidFill>
                  <a:srgbClr val="0000FF"/>
                </a:solidFill>
              </a:rPr>
              <a:t>x</a:t>
            </a:r>
            <a:r>
              <a:rPr lang="en-US" dirty="0" smtClean="0">
                <a:solidFill>
                  <a:srgbClr val="0000FF"/>
                </a:solidFill>
              </a:rPr>
              <a:t> ∈ all public and private electric charging stations in Florida} </a:t>
            </a:r>
          </a:p>
          <a:p>
            <a:r>
              <a:rPr lang="en-US" i="1" dirty="0" smtClean="0">
                <a:solidFill>
                  <a:srgbClr val="0000FF"/>
                </a:solidFill>
              </a:rPr>
              <a:t>O</a:t>
            </a:r>
            <a:r>
              <a:rPr lang="en-US" dirty="0" smtClean="0">
                <a:solidFill>
                  <a:srgbClr val="0000FF"/>
                </a:solidFill>
              </a:rPr>
              <a:t> = {</a:t>
            </a:r>
            <a:r>
              <a:rPr lang="en-US" i="1" dirty="0" smtClean="0">
                <a:solidFill>
                  <a:srgbClr val="0000FF"/>
                </a:solidFill>
              </a:rPr>
              <a:t>x</a:t>
            </a:r>
            <a:r>
              <a:rPr lang="en-US" dirty="0" smtClean="0">
                <a:solidFill>
                  <a:srgbClr val="0000FF"/>
                </a:solidFill>
              </a:rPr>
              <a:t> | </a:t>
            </a:r>
            <a:r>
              <a:rPr lang="en-US" i="1" dirty="0" smtClean="0">
                <a:solidFill>
                  <a:srgbClr val="0000FF"/>
                </a:solidFill>
              </a:rPr>
              <a:t>x</a:t>
            </a:r>
            <a:r>
              <a:rPr lang="en-US" dirty="0" smtClean="0">
                <a:solidFill>
                  <a:srgbClr val="0000FF"/>
                </a:solidFill>
              </a:rPr>
              <a:t> ∈ </a:t>
            </a:r>
            <a:r>
              <a:rPr lang="en-US" i="1" dirty="0" smtClean="0">
                <a:solidFill>
                  <a:srgbClr val="0000FF"/>
                </a:solidFill>
              </a:rPr>
              <a:t>U</a:t>
            </a:r>
            <a:r>
              <a:rPr lang="en-US" dirty="0" smtClean="0">
                <a:solidFill>
                  <a:srgbClr val="0000FF"/>
                </a:solidFill>
              </a:rPr>
              <a:t>, </a:t>
            </a:r>
            <a:r>
              <a:rPr lang="en-US" i="1" dirty="0" smtClean="0">
                <a:solidFill>
                  <a:srgbClr val="0000FF"/>
                </a:solidFill>
              </a:rPr>
              <a:t>x</a:t>
            </a:r>
            <a:r>
              <a:rPr lang="en-US" dirty="0" smtClean="0">
                <a:solidFill>
                  <a:srgbClr val="0000FF"/>
                </a:solidFill>
              </a:rPr>
              <a:t> ∈ all public and private electric charging stations in Oregon}</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Interpreting Venn Diagrams (cont.) </a:t>
            </a:r>
            <a:endParaRPr lang="en-US" dirty="0"/>
          </a:p>
        </p:txBody>
      </p:sp>
      <p:sp>
        <p:nvSpPr>
          <p:cNvPr id="3" name="Content Placeholder 2"/>
          <p:cNvSpPr>
            <a:spLocks noGrp="1"/>
          </p:cNvSpPr>
          <p:nvPr>
            <p:ph idx="1"/>
          </p:nvPr>
        </p:nvSpPr>
        <p:spPr/>
        <p:txBody>
          <a:bodyPr>
            <a:noAutofit/>
          </a:bodyPr>
          <a:lstStyle/>
          <a:p>
            <a:r>
              <a:rPr lang="en-US" i="1" dirty="0" smtClean="0">
                <a:solidFill>
                  <a:srgbClr val="0000FF"/>
                </a:solidFill>
              </a:rPr>
              <a:t>T</a:t>
            </a:r>
            <a:r>
              <a:rPr lang="en-US" dirty="0" smtClean="0">
                <a:solidFill>
                  <a:srgbClr val="0000FF"/>
                </a:solidFill>
              </a:rPr>
              <a:t> = {</a:t>
            </a:r>
            <a:r>
              <a:rPr lang="en-US" i="1" dirty="0" smtClean="0">
                <a:solidFill>
                  <a:srgbClr val="0000FF"/>
                </a:solidFill>
              </a:rPr>
              <a:t>x</a:t>
            </a:r>
            <a:r>
              <a:rPr lang="en-US" dirty="0" smtClean="0">
                <a:solidFill>
                  <a:srgbClr val="0000FF"/>
                </a:solidFill>
              </a:rPr>
              <a:t> | </a:t>
            </a:r>
            <a:r>
              <a:rPr lang="en-US" i="1" dirty="0" smtClean="0">
                <a:solidFill>
                  <a:srgbClr val="0000FF"/>
                </a:solidFill>
              </a:rPr>
              <a:t>x</a:t>
            </a:r>
            <a:r>
              <a:rPr lang="en-US" dirty="0" smtClean="0">
                <a:solidFill>
                  <a:srgbClr val="0000FF"/>
                </a:solidFill>
              </a:rPr>
              <a:t> ∈ </a:t>
            </a:r>
            <a:r>
              <a:rPr lang="en-US" i="1" dirty="0" smtClean="0">
                <a:solidFill>
                  <a:srgbClr val="0000FF"/>
                </a:solidFill>
              </a:rPr>
              <a:t>U</a:t>
            </a:r>
            <a:r>
              <a:rPr lang="en-US" dirty="0" smtClean="0">
                <a:solidFill>
                  <a:srgbClr val="0000FF"/>
                </a:solidFill>
              </a:rPr>
              <a:t>, </a:t>
            </a:r>
            <a:r>
              <a:rPr lang="en-US" i="1" dirty="0" smtClean="0">
                <a:solidFill>
                  <a:srgbClr val="0000FF"/>
                </a:solidFill>
              </a:rPr>
              <a:t>x</a:t>
            </a:r>
            <a:r>
              <a:rPr lang="en-US" dirty="0" smtClean="0">
                <a:solidFill>
                  <a:srgbClr val="0000FF"/>
                </a:solidFill>
              </a:rPr>
              <a:t> ∈ all public and private electric charging stations in Texas} </a:t>
            </a:r>
          </a:p>
          <a:p>
            <a:r>
              <a:rPr lang="en-US" i="1" dirty="0" smtClean="0">
                <a:solidFill>
                  <a:srgbClr val="0000FF"/>
                </a:solidFill>
              </a:rPr>
              <a:t>W</a:t>
            </a:r>
            <a:r>
              <a:rPr lang="en-US" dirty="0" smtClean="0">
                <a:solidFill>
                  <a:srgbClr val="0000FF"/>
                </a:solidFill>
              </a:rPr>
              <a:t> = {</a:t>
            </a:r>
            <a:r>
              <a:rPr lang="en-US" i="1" dirty="0" smtClean="0">
                <a:solidFill>
                  <a:srgbClr val="0000FF"/>
                </a:solidFill>
              </a:rPr>
              <a:t>x</a:t>
            </a:r>
            <a:r>
              <a:rPr lang="en-US" dirty="0" smtClean="0">
                <a:solidFill>
                  <a:srgbClr val="0000FF"/>
                </a:solidFill>
              </a:rPr>
              <a:t> | </a:t>
            </a:r>
            <a:r>
              <a:rPr lang="en-US" i="1" dirty="0" smtClean="0">
                <a:solidFill>
                  <a:srgbClr val="0000FF"/>
                </a:solidFill>
              </a:rPr>
              <a:t>x</a:t>
            </a:r>
            <a:r>
              <a:rPr lang="en-US" dirty="0" smtClean="0">
                <a:solidFill>
                  <a:srgbClr val="0000FF"/>
                </a:solidFill>
              </a:rPr>
              <a:t> ∈ </a:t>
            </a:r>
            <a:r>
              <a:rPr lang="en-US" i="1" dirty="0" smtClean="0">
                <a:solidFill>
                  <a:srgbClr val="0000FF"/>
                </a:solidFill>
              </a:rPr>
              <a:t>U</a:t>
            </a:r>
            <a:r>
              <a:rPr lang="en-US" dirty="0" smtClean="0">
                <a:solidFill>
                  <a:srgbClr val="0000FF"/>
                </a:solidFill>
              </a:rPr>
              <a:t>, </a:t>
            </a:r>
            <a:r>
              <a:rPr lang="en-US" i="1" dirty="0" smtClean="0">
                <a:solidFill>
                  <a:srgbClr val="0000FF"/>
                </a:solidFill>
              </a:rPr>
              <a:t>x</a:t>
            </a:r>
            <a:r>
              <a:rPr lang="en-US" dirty="0" smtClean="0">
                <a:solidFill>
                  <a:srgbClr val="0000FF"/>
                </a:solidFill>
              </a:rPr>
              <a:t> ∈ all public and private electric charging stations in Washington} </a:t>
            </a:r>
          </a:p>
          <a:p>
            <a:r>
              <a:rPr lang="en-US" dirty="0" smtClean="0"/>
              <a:t>The following Venn diagram depicts the top five states with the most electric charging stations. The cardinal number for each set is shown inside the appropriate oval.</a:t>
            </a:r>
            <a:r>
              <a:rPr lang="en-US" baseline="30000" dirty="0" smtClean="0"/>
              <a:t>1</a:t>
            </a:r>
            <a:r>
              <a:rPr lang="en-US" dirty="0" smtClean="0"/>
              <a:t> </a:t>
            </a:r>
          </a:p>
          <a:p>
            <a:endParaRPr lang="en-US" sz="1000" dirty="0" smtClean="0"/>
          </a:p>
          <a:p>
            <a:r>
              <a:rPr lang="en-US" sz="2000" b="1" dirty="0" smtClean="0"/>
              <a:t>1</a:t>
            </a:r>
            <a:r>
              <a:rPr lang="en-US" sz="2000" dirty="0" smtClean="0"/>
              <a:t> US Department of Energy: Alternative Fuels Data Center, http://www.afdc.energy.gov</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Interpreting Venn Diagrams (cont.) </a:t>
            </a:r>
            <a:endParaRPr lang="en-US" dirty="0"/>
          </a:p>
        </p:txBody>
      </p:sp>
      <p:sp>
        <p:nvSpPr>
          <p:cNvPr id="3" name="Content Placeholder 2"/>
          <p:cNvSpPr>
            <a:spLocks noGrp="1"/>
          </p:cNvSpPr>
          <p:nvPr>
            <p:ph idx="1"/>
          </p:nvPr>
        </p:nvSpPr>
        <p:spPr/>
        <p:txBody>
          <a:bodyPr>
            <a:noAutofit/>
          </a:bodyPr>
          <a:lstStyle/>
          <a:p>
            <a:endParaRPr lang="en-US" dirty="0" smtClean="0"/>
          </a:p>
        </p:txBody>
      </p:sp>
      <p:pic>
        <p:nvPicPr>
          <p:cNvPr id="4097" name="Picture 1"/>
          <p:cNvPicPr>
            <a:picLocks noChangeAspect="1" noChangeArrowheads="1"/>
          </p:cNvPicPr>
          <p:nvPr/>
        </p:nvPicPr>
        <p:blipFill>
          <a:blip r:embed="rId2"/>
          <a:srcRect/>
          <a:stretch>
            <a:fillRect/>
          </a:stretch>
        </p:blipFill>
        <p:spPr bwMode="auto">
          <a:xfrm>
            <a:off x="2062163" y="2338388"/>
            <a:ext cx="5019675" cy="21812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Interpreting Venn Diagrams (cont.) </a:t>
            </a:r>
            <a:endParaRPr lang="en-US" dirty="0"/>
          </a:p>
        </p:txBody>
      </p:sp>
      <p:sp>
        <p:nvSpPr>
          <p:cNvPr id="3" name="Content Placeholder 2"/>
          <p:cNvSpPr>
            <a:spLocks noGrp="1"/>
          </p:cNvSpPr>
          <p:nvPr>
            <p:ph idx="1"/>
          </p:nvPr>
        </p:nvSpPr>
        <p:spPr/>
        <p:txBody>
          <a:bodyPr>
            <a:noAutofit/>
          </a:bodyPr>
          <a:lstStyle/>
          <a:p>
            <a:r>
              <a:rPr lang="en-US" sz="2700" dirty="0" smtClean="0"/>
              <a:t>Use the Venn diagram to answer the following questions. Assume all questions refer to both public and private stations. </a:t>
            </a:r>
          </a:p>
          <a:p>
            <a:pPr marL="461963" indent="-461963"/>
            <a:r>
              <a:rPr lang="en-US" sz="2700" b="1" dirty="0" smtClean="0"/>
              <a:t>a.	</a:t>
            </a:r>
            <a:r>
              <a:rPr lang="en-US" sz="2700" dirty="0" smtClean="0"/>
              <a:t>Which state has the most electric charging stations? </a:t>
            </a:r>
          </a:p>
          <a:p>
            <a:pPr marL="461963" indent="-461963"/>
            <a:r>
              <a:rPr lang="en-US" sz="2700" b="1" dirty="0" smtClean="0"/>
              <a:t>b.	</a:t>
            </a:r>
            <a:r>
              <a:rPr lang="en-US" sz="2700" dirty="0" smtClean="0"/>
              <a:t>Which state has the second highest number of charging stations? </a:t>
            </a:r>
          </a:p>
          <a:p>
            <a:pPr marL="461963" indent="-461963"/>
            <a:r>
              <a:rPr lang="en-US" sz="2700" b="1" dirty="0" smtClean="0"/>
              <a:t>c.	</a:t>
            </a:r>
            <a:r>
              <a:rPr lang="en-US" sz="2700" dirty="0" smtClean="0"/>
              <a:t>How many electric charging stations do the top five states have all together? </a:t>
            </a:r>
          </a:p>
          <a:p>
            <a:pPr marL="461963" indent="-461963"/>
            <a:r>
              <a:rPr lang="en-US" sz="2700" b="1" dirty="0" smtClean="0"/>
              <a:t>d.	</a:t>
            </a:r>
            <a:r>
              <a:rPr lang="en-US" sz="2700" dirty="0" smtClean="0"/>
              <a:t>How many charging stations are in the United States, but not in one of the top five states in the diagram? </a:t>
            </a:r>
            <a:endParaRPr lang="en-US" sz="27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Interpreting Venn Diagrams (cont.) </a:t>
            </a:r>
            <a:endParaRPr lang="en-US" dirty="0"/>
          </a:p>
        </p:txBody>
      </p:sp>
      <p:sp>
        <p:nvSpPr>
          <p:cNvPr id="3" name="Content Placeholder 2"/>
          <p:cNvSpPr>
            <a:spLocks noGrp="1"/>
          </p:cNvSpPr>
          <p:nvPr>
            <p:ph idx="1"/>
          </p:nvPr>
        </p:nvSpPr>
        <p:spPr/>
        <p:txBody>
          <a:bodyPr>
            <a:noAutofit/>
          </a:bodyPr>
          <a:lstStyle/>
          <a:p>
            <a:pPr marL="461963" indent="-461963"/>
            <a:r>
              <a:rPr lang="en-US" b="1" dirty="0" smtClean="0"/>
              <a:t>Solution </a:t>
            </a:r>
          </a:p>
          <a:p>
            <a:pPr marL="461963" indent="-461963"/>
            <a:r>
              <a:rPr lang="en-US" b="1" dirty="0" smtClean="0"/>
              <a:t>a.	</a:t>
            </a:r>
            <a:r>
              <a:rPr lang="en-US" dirty="0" smtClean="0"/>
              <a:t>Using the Venn diagram, we can see that California has the most charging stations with </a:t>
            </a:r>
            <a:r>
              <a:rPr lang="en-US" dirty="0" smtClean="0">
                <a:solidFill>
                  <a:srgbClr val="FF0000"/>
                </a:solidFill>
              </a:rPr>
              <a:t>5415</a:t>
            </a:r>
            <a:r>
              <a:rPr lang="en-US" dirty="0" smtClean="0"/>
              <a:t> in the state. </a:t>
            </a:r>
          </a:p>
          <a:p>
            <a:pPr marL="461963" indent="-461963"/>
            <a:r>
              <a:rPr lang="en-US" b="1" dirty="0" smtClean="0"/>
              <a:t>b.	</a:t>
            </a:r>
            <a:r>
              <a:rPr lang="en-US" dirty="0" smtClean="0"/>
              <a:t>Don’t be fooled by the size of the circles in the diagram. Remember that the size of a circle is of no consequence in a Venn diagram. Looking at the size of the sets by their numbers, we see that Texas, with </a:t>
            </a:r>
            <a:r>
              <a:rPr lang="en-US" dirty="0" smtClean="0">
                <a:solidFill>
                  <a:srgbClr val="FF0000"/>
                </a:solidFill>
              </a:rPr>
              <a:t>1613</a:t>
            </a:r>
            <a:r>
              <a:rPr lang="en-US" dirty="0" smtClean="0"/>
              <a:t> stations, </a:t>
            </a:r>
            <a:r>
              <a:rPr lang="en-US" dirty="0" smtClean="0">
                <a:solidFill>
                  <a:srgbClr val="FF0000"/>
                </a:solidFill>
              </a:rPr>
              <a:t>has the second highest number of charging stations</a:t>
            </a:r>
            <a:r>
              <a:rPr lang="en-US" dirty="0" smtClean="0"/>
              <a:t>.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Interpreting Venn Diagrams (cont.) </a:t>
            </a:r>
            <a:endParaRPr lang="en-US" dirty="0"/>
          </a:p>
        </p:txBody>
      </p:sp>
      <p:sp>
        <p:nvSpPr>
          <p:cNvPr id="3" name="Content Placeholder 2"/>
          <p:cNvSpPr>
            <a:spLocks noGrp="1"/>
          </p:cNvSpPr>
          <p:nvPr>
            <p:ph idx="1"/>
          </p:nvPr>
        </p:nvSpPr>
        <p:spPr/>
        <p:txBody>
          <a:bodyPr>
            <a:noAutofit/>
          </a:bodyPr>
          <a:lstStyle/>
          <a:p>
            <a:pPr marL="461963" indent="-461963"/>
            <a:r>
              <a:rPr lang="en-US" b="1" dirty="0" smtClean="0"/>
              <a:t>c.	</a:t>
            </a:r>
            <a:r>
              <a:rPr lang="en-US" dirty="0" smtClean="0"/>
              <a:t>In order to determine how many combined charging stations there are in the top five states, we need to add together the size of all five sets. </a:t>
            </a:r>
          </a:p>
          <a:p>
            <a:pPr marL="461963" indent="-461963"/>
            <a:r>
              <a:rPr lang="en-US" dirty="0" smtClean="0"/>
              <a:t>	Total Number  </a:t>
            </a:r>
          </a:p>
          <a:p>
            <a:pPr marL="461963" indent="-461963"/>
            <a:r>
              <a:rPr lang="en-US" dirty="0" smtClean="0"/>
              <a:t>		</a:t>
            </a:r>
            <a:r>
              <a:rPr lang="en-US" dirty="0" smtClean="0">
                <a:solidFill>
                  <a:srgbClr val="00007F"/>
                </a:solidFill>
              </a:rPr>
              <a:t>= 5415 + 1613 + 1339 + 1009 + 923 </a:t>
            </a:r>
            <a:r>
              <a:rPr lang="en-US" dirty="0" smtClean="0">
                <a:solidFill>
                  <a:srgbClr val="FF0000"/>
                </a:solidFill>
              </a:rPr>
              <a:t>= 10,299 </a:t>
            </a:r>
          </a:p>
          <a:p>
            <a:pPr marL="461963" indent="-461963"/>
            <a:r>
              <a:rPr lang="en-US" dirty="0" smtClean="0"/>
              <a:t>	So the top five states have a combined total of </a:t>
            </a:r>
            <a:r>
              <a:rPr lang="en-US" dirty="0" smtClean="0">
                <a:solidFill>
                  <a:srgbClr val="FF0000"/>
                </a:solidFill>
              </a:rPr>
              <a:t>10,299</a:t>
            </a:r>
            <a:r>
              <a:rPr lang="en-US" dirty="0" smtClean="0"/>
              <a:t> electric charging stations. </a:t>
            </a:r>
            <a:endParaRPr lang="en-US" dirty="0"/>
          </a:p>
        </p:txBody>
      </p:sp>
      <p:graphicFrame>
        <p:nvGraphicFramePr>
          <p:cNvPr id="1026" name="Object 2"/>
          <p:cNvGraphicFramePr>
            <a:graphicFrameLocks noChangeAspect="1"/>
          </p:cNvGraphicFramePr>
          <p:nvPr/>
        </p:nvGraphicFramePr>
        <p:xfrm>
          <a:off x="3124200" y="2711450"/>
          <a:ext cx="3238500" cy="469900"/>
        </p:xfrm>
        <a:graphic>
          <a:graphicData uri="http://schemas.openxmlformats.org/presentationml/2006/ole">
            <mc:AlternateContent xmlns:mc="http://schemas.openxmlformats.org/markup-compatibility/2006">
              <mc:Choice xmlns:v="urn:schemas-microsoft-com:vml" Requires="v">
                <p:oleObj spid="_x0000_s1031" name="Equation" r:id="rId3" imgW="3238200" imgH="469800" progId="Equation.DSMT4">
                  <p:embed/>
                </p:oleObj>
              </mc:Choice>
              <mc:Fallback>
                <p:oleObj name="Equation" r:id="rId3" imgW="323820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24200" y="2711450"/>
                        <a:ext cx="3238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Interpreting Venn Diagrams (cont.) </a:t>
            </a:r>
            <a:endParaRPr lang="en-US" dirty="0"/>
          </a:p>
        </p:txBody>
      </p:sp>
      <p:sp>
        <p:nvSpPr>
          <p:cNvPr id="3" name="Content Placeholder 2"/>
          <p:cNvSpPr>
            <a:spLocks noGrp="1"/>
          </p:cNvSpPr>
          <p:nvPr>
            <p:ph idx="1"/>
          </p:nvPr>
        </p:nvSpPr>
        <p:spPr/>
        <p:txBody>
          <a:bodyPr>
            <a:noAutofit/>
          </a:bodyPr>
          <a:lstStyle/>
          <a:p>
            <a:pPr marL="461963" indent="-461963"/>
            <a:r>
              <a:rPr lang="en-US" b="1" dirty="0" smtClean="0"/>
              <a:t>d.	</a:t>
            </a:r>
            <a:r>
              <a:rPr lang="en-US" dirty="0" smtClean="0"/>
              <a:t>In order to find the total number of electric charging stations in the United States that are not in one of the top five states, we need to subtract the answer we found in part </a:t>
            </a:r>
            <a:r>
              <a:rPr lang="en-US" b="1" dirty="0" smtClean="0"/>
              <a:t>c.</a:t>
            </a:r>
            <a:r>
              <a:rPr lang="en-US" dirty="0" smtClean="0"/>
              <a:t> from the total number of charging stations in the universal set. We know the cardinal number of </a:t>
            </a:r>
            <a:r>
              <a:rPr lang="en-US" i="1" dirty="0" smtClean="0"/>
              <a:t>U</a:t>
            </a:r>
            <a:r>
              <a:rPr lang="en-US" dirty="0" smtClean="0"/>
              <a:t> is 19,996. Therefore, we have </a:t>
            </a:r>
            <a:r>
              <a:rPr lang="en-US" dirty="0" smtClean="0">
                <a:solidFill>
                  <a:srgbClr val="00007F"/>
                </a:solidFill>
              </a:rPr>
              <a:t>19,996 </a:t>
            </a:r>
            <a:r>
              <a:rPr lang="en-US" dirty="0" smtClean="0">
                <a:solidFill>
                  <a:srgbClr val="00007F"/>
                </a:solidFill>
                <a:latin typeface="Symbol" pitchFamily="18" charset="2"/>
              </a:rPr>
              <a:t>-</a:t>
            </a:r>
            <a:r>
              <a:rPr lang="en-US" dirty="0" smtClean="0">
                <a:solidFill>
                  <a:srgbClr val="00007F"/>
                </a:solidFill>
              </a:rPr>
              <a:t> 10,299</a:t>
            </a:r>
            <a:r>
              <a:rPr lang="en-US" dirty="0" smtClean="0"/>
              <a:t> </a:t>
            </a:r>
            <a:r>
              <a:rPr lang="en-US" dirty="0" smtClean="0">
                <a:solidFill>
                  <a:srgbClr val="FF0000"/>
                </a:solidFill>
              </a:rPr>
              <a:t>= 9697</a:t>
            </a:r>
            <a:r>
              <a:rPr lang="en-US" dirty="0" smtClean="0"/>
              <a:t> electric charging stations that are in the United States, but not in one of the top five states. </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Subset </a:t>
            </a:r>
            <a:endParaRPr lang="en-US" dirty="0"/>
          </a:p>
        </p:txBody>
      </p:sp>
      <p:sp>
        <p:nvSpPr>
          <p:cNvPr id="4" name="Content Placeholder 3"/>
          <p:cNvSpPr txBox="1">
            <a:spLocks/>
          </p:cNvSpPr>
          <p:nvPr/>
        </p:nvSpPr>
        <p:spPr>
          <a:xfrm>
            <a:off x="457200" y="1280160"/>
            <a:ext cx="8229600" cy="1471172"/>
          </a:xfrm>
          <a:prstGeom prst="rect">
            <a:avLst/>
          </a:prstGeom>
          <a:solidFill>
            <a:srgbClr val="FFFFCC"/>
          </a:solidFill>
          <a:ln w="28575">
            <a:solidFill>
              <a:srgbClr val="000000"/>
            </a:solidFill>
          </a:ln>
        </p:spPr>
        <p:txBody>
          <a:bodyPr wrap="square">
            <a:spAutoFit/>
          </a:bodyPr>
          <a:lstStyle/>
          <a:p>
            <a:pPr marL="12700" lvl="0" indent="-12700" algn="ctr" eaLnBrk="0" hangingPunct="0">
              <a:spcBef>
                <a:spcPct val="20000"/>
              </a:spcBef>
              <a:tabLst>
                <a:tab pos="457200" algn="l"/>
              </a:tabLst>
            </a:pPr>
            <a:r>
              <a:rPr lang="en-US" sz="2800" b="1" dirty="0" smtClean="0">
                <a:solidFill>
                  <a:srgbClr val="000000"/>
                </a:solidFill>
              </a:rPr>
              <a:t>Subset </a:t>
            </a:r>
          </a:p>
          <a:p>
            <a:pPr marL="12700" lvl="0" indent="-12700" eaLnBrk="0" hangingPunct="0">
              <a:spcBef>
                <a:spcPct val="20000"/>
              </a:spcBef>
              <a:tabLst>
                <a:tab pos="457200" algn="l"/>
              </a:tabLst>
            </a:pPr>
            <a:r>
              <a:rPr lang="en-US" sz="2800" dirty="0" smtClean="0">
                <a:solidFill>
                  <a:srgbClr val="000000"/>
                </a:solidFill>
              </a:rPr>
              <a:t>If </a:t>
            </a:r>
            <a:r>
              <a:rPr lang="en-US" sz="2800" i="1" dirty="0" smtClean="0">
                <a:solidFill>
                  <a:srgbClr val="000000"/>
                </a:solidFill>
              </a:rPr>
              <a:t>A</a:t>
            </a:r>
            <a:r>
              <a:rPr lang="en-US" sz="2800" dirty="0" smtClean="0">
                <a:solidFill>
                  <a:srgbClr val="000000"/>
                </a:solidFill>
              </a:rPr>
              <a:t> and </a:t>
            </a:r>
            <a:r>
              <a:rPr lang="en-US" sz="2800" i="1" dirty="0" smtClean="0">
                <a:solidFill>
                  <a:srgbClr val="000000"/>
                </a:solidFill>
              </a:rPr>
              <a:t>B</a:t>
            </a:r>
            <a:r>
              <a:rPr lang="en-US" sz="2800" dirty="0" smtClean="0">
                <a:solidFill>
                  <a:srgbClr val="000000"/>
                </a:solidFill>
              </a:rPr>
              <a:t> are sets, </a:t>
            </a:r>
            <a:r>
              <a:rPr lang="en-US" sz="2800" i="1" dirty="0" smtClean="0">
                <a:solidFill>
                  <a:srgbClr val="000000"/>
                </a:solidFill>
              </a:rPr>
              <a:t>B</a:t>
            </a:r>
            <a:r>
              <a:rPr lang="en-US" sz="2800" dirty="0" smtClean="0">
                <a:solidFill>
                  <a:srgbClr val="000000"/>
                </a:solidFill>
              </a:rPr>
              <a:t> is a </a:t>
            </a:r>
            <a:r>
              <a:rPr lang="en-US" sz="2800" b="1" dirty="0" smtClean="0">
                <a:solidFill>
                  <a:srgbClr val="C00000"/>
                </a:solidFill>
              </a:rPr>
              <a:t>subset</a:t>
            </a:r>
            <a:r>
              <a:rPr lang="en-US" sz="2800" dirty="0" smtClean="0">
                <a:solidFill>
                  <a:srgbClr val="000000"/>
                </a:solidFill>
              </a:rPr>
              <a:t> of </a:t>
            </a:r>
            <a:r>
              <a:rPr lang="en-US" sz="2800" i="1" dirty="0" smtClean="0">
                <a:solidFill>
                  <a:srgbClr val="000000"/>
                </a:solidFill>
              </a:rPr>
              <a:t>A</a:t>
            </a:r>
            <a:r>
              <a:rPr lang="en-US" sz="2800" dirty="0" smtClean="0">
                <a:solidFill>
                  <a:srgbClr val="000000"/>
                </a:solidFill>
              </a:rPr>
              <a:t> if every element of </a:t>
            </a:r>
            <a:r>
              <a:rPr lang="en-US" sz="2800" i="1" dirty="0" smtClean="0">
                <a:solidFill>
                  <a:srgbClr val="000000"/>
                </a:solidFill>
              </a:rPr>
              <a:t>B</a:t>
            </a:r>
            <a:r>
              <a:rPr lang="en-US" sz="2800" dirty="0" smtClean="0">
                <a:solidFill>
                  <a:srgbClr val="000000"/>
                </a:solidFill>
              </a:rPr>
              <a:t> is also an element of </a:t>
            </a:r>
            <a:r>
              <a:rPr lang="en-US" sz="2800" i="1" dirty="0" smtClean="0">
                <a:solidFill>
                  <a:srgbClr val="000000"/>
                </a:solidFill>
              </a:rPr>
              <a:t>A</a:t>
            </a:r>
            <a:r>
              <a:rPr lang="en-US" sz="2800" dirty="0" smtClean="0">
                <a:solidFill>
                  <a:srgbClr val="000000"/>
                </a:solidFill>
              </a:rPr>
              <a:t>. We write </a:t>
            </a:r>
            <a:r>
              <a:rPr lang="en-US" sz="2800" i="1" dirty="0" smtClean="0">
                <a:solidFill>
                  <a:srgbClr val="000000"/>
                </a:solidFill>
              </a:rPr>
              <a:t>B</a:t>
            </a:r>
            <a:r>
              <a:rPr lang="en-US" sz="2800" dirty="0" smtClean="0">
                <a:solidFill>
                  <a:srgbClr val="000000"/>
                </a:solidFill>
              </a:rPr>
              <a:t> ⊆ </a:t>
            </a:r>
            <a:r>
              <a:rPr lang="en-US" sz="2800" i="1" dirty="0" smtClean="0">
                <a:solidFill>
                  <a:srgbClr val="000000"/>
                </a:solidFill>
              </a:rPr>
              <a:t>A</a:t>
            </a:r>
            <a:r>
              <a:rPr lang="en-US" sz="2800" dirty="0" smtClean="0">
                <a:solidFill>
                  <a:srgbClr val="000000"/>
                </a:solidFill>
              </a:rPr>
              <a:t>. </a:t>
            </a:r>
            <a:endParaRPr kumimoji="0" lang="en-US" sz="280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Drawing a Venn Diagram with Subsets </a:t>
            </a:r>
            <a:endParaRPr lang="en-US" dirty="0"/>
          </a:p>
        </p:txBody>
      </p:sp>
      <p:sp>
        <p:nvSpPr>
          <p:cNvPr id="3" name="Content Placeholder 2"/>
          <p:cNvSpPr>
            <a:spLocks noGrp="1"/>
          </p:cNvSpPr>
          <p:nvPr>
            <p:ph idx="1"/>
          </p:nvPr>
        </p:nvSpPr>
        <p:spPr/>
        <p:txBody>
          <a:bodyPr/>
          <a:lstStyle/>
          <a:p>
            <a:r>
              <a:rPr lang="en-US" dirty="0" smtClean="0"/>
              <a:t>Let </a:t>
            </a:r>
          </a:p>
          <a:p>
            <a:pPr marL="461963" indent="-461963">
              <a:tabLst>
                <a:tab pos="1085850" algn="l"/>
              </a:tabLst>
            </a:pPr>
            <a:r>
              <a:rPr lang="en-US" i="1" dirty="0" smtClean="0"/>
              <a:t>	</a:t>
            </a:r>
            <a:r>
              <a:rPr lang="en-US" i="1" dirty="0" smtClean="0">
                <a:solidFill>
                  <a:srgbClr val="0000FF"/>
                </a:solidFill>
              </a:rPr>
              <a:t>U</a:t>
            </a:r>
            <a:r>
              <a:rPr lang="en-US" dirty="0" smtClean="0">
                <a:solidFill>
                  <a:srgbClr val="0000FF"/>
                </a:solidFill>
              </a:rPr>
              <a:t> =	{</a:t>
            </a:r>
            <a:r>
              <a:rPr lang="en-US" i="1" dirty="0" smtClean="0">
                <a:solidFill>
                  <a:srgbClr val="0000FF"/>
                </a:solidFill>
              </a:rPr>
              <a:t>x</a:t>
            </a:r>
            <a:r>
              <a:rPr lang="en-US" dirty="0" smtClean="0">
                <a:solidFill>
                  <a:srgbClr val="0000FF"/>
                </a:solidFill>
              </a:rPr>
              <a:t> | </a:t>
            </a:r>
            <a:r>
              <a:rPr lang="en-US" i="1" dirty="0" smtClean="0">
                <a:solidFill>
                  <a:srgbClr val="0000FF"/>
                </a:solidFill>
              </a:rPr>
              <a:t>x</a:t>
            </a:r>
            <a:r>
              <a:rPr lang="en-US" dirty="0" smtClean="0">
                <a:solidFill>
                  <a:srgbClr val="0000FF"/>
                </a:solidFill>
              </a:rPr>
              <a:t> is a student at State University} </a:t>
            </a:r>
          </a:p>
          <a:p>
            <a:pPr marL="461963" indent="-461963">
              <a:tabLst>
                <a:tab pos="1085850" algn="l"/>
              </a:tabLst>
            </a:pPr>
            <a:r>
              <a:rPr lang="en-US" i="1" dirty="0" smtClean="0">
                <a:solidFill>
                  <a:srgbClr val="0000FF"/>
                </a:solidFill>
              </a:rPr>
              <a:t>	W</a:t>
            </a:r>
            <a:r>
              <a:rPr lang="en-US" dirty="0" smtClean="0">
                <a:solidFill>
                  <a:srgbClr val="0000FF"/>
                </a:solidFill>
              </a:rPr>
              <a:t> =	{</a:t>
            </a:r>
            <a:r>
              <a:rPr lang="en-US" i="1" dirty="0" smtClean="0">
                <a:solidFill>
                  <a:srgbClr val="0000FF"/>
                </a:solidFill>
              </a:rPr>
              <a:t>x</a:t>
            </a:r>
            <a:r>
              <a:rPr lang="en-US" dirty="0" smtClean="0">
                <a:solidFill>
                  <a:srgbClr val="0000FF"/>
                </a:solidFill>
              </a:rPr>
              <a:t> | </a:t>
            </a:r>
            <a:r>
              <a:rPr lang="en-US" i="1" dirty="0" smtClean="0">
                <a:solidFill>
                  <a:srgbClr val="0000FF"/>
                </a:solidFill>
              </a:rPr>
              <a:t>x</a:t>
            </a:r>
            <a:r>
              <a:rPr lang="en-US" dirty="0" smtClean="0">
                <a:solidFill>
                  <a:srgbClr val="0000FF"/>
                </a:solidFill>
              </a:rPr>
              <a:t> is a student at State University majoring in Computer Science with a minor in Business} </a:t>
            </a:r>
          </a:p>
          <a:p>
            <a:pPr marL="461963" indent="-461963">
              <a:tabLst>
                <a:tab pos="1085850" algn="l"/>
              </a:tabLst>
            </a:pPr>
            <a:r>
              <a:rPr lang="en-US" i="1" dirty="0" smtClean="0">
                <a:solidFill>
                  <a:srgbClr val="0000FF"/>
                </a:solidFill>
              </a:rPr>
              <a:t>	Y</a:t>
            </a:r>
            <a:r>
              <a:rPr lang="en-US" dirty="0" smtClean="0">
                <a:solidFill>
                  <a:srgbClr val="0000FF"/>
                </a:solidFill>
              </a:rPr>
              <a:t> = {</a:t>
            </a:r>
            <a:r>
              <a:rPr lang="en-US" i="1" dirty="0" smtClean="0">
                <a:solidFill>
                  <a:srgbClr val="0000FF"/>
                </a:solidFill>
              </a:rPr>
              <a:t>x</a:t>
            </a:r>
            <a:r>
              <a:rPr lang="en-US" dirty="0" smtClean="0">
                <a:solidFill>
                  <a:srgbClr val="0000FF"/>
                </a:solidFill>
              </a:rPr>
              <a:t> | </a:t>
            </a:r>
            <a:r>
              <a:rPr lang="en-US" i="1" dirty="0" smtClean="0">
                <a:solidFill>
                  <a:srgbClr val="0000FF"/>
                </a:solidFill>
              </a:rPr>
              <a:t>x</a:t>
            </a:r>
            <a:r>
              <a:rPr lang="en-US" dirty="0" smtClean="0">
                <a:solidFill>
                  <a:srgbClr val="0000FF"/>
                </a:solidFill>
              </a:rPr>
              <a:t> is a student at State University majoring in Computer Science} </a:t>
            </a:r>
          </a:p>
          <a:p>
            <a:r>
              <a:rPr lang="en-US" dirty="0" smtClean="0"/>
              <a:t>Draw a Venn diagram to represent the sets </a:t>
            </a:r>
            <a:r>
              <a:rPr lang="en-US" i="1" dirty="0" smtClean="0"/>
              <a:t>U</a:t>
            </a:r>
            <a:r>
              <a:rPr lang="en-US" dirty="0" smtClean="0"/>
              <a:t>, </a:t>
            </a:r>
            <a:r>
              <a:rPr lang="en-US" i="1" dirty="0" smtClean="0"/>
              <a:t>W</a:t>
            </a:r>
            <a:r>
              <a:rPr lang="en-US" dirty="0" smtClean="0"/>
              <a:t>, and </a:t>
            </a:r>
            <a:r>
              <a:rPr lang="en-US" i="1" dirty="0" smtClean="0"/>
              <a:t>Y</a:t>
            </a:r>
            <a:r>
              <a:rPr lang="en-US" dirty="0" smtClean="0"/>
              <a:t> at State University. </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Drawing a Venn Diagram with Subsets (cont.)</a:t>
            </a:r>
            <a:endParaRPr lang="en-US" dirty="0"/>
          </a:p>
        </p:txBody>
      </p:sp>
      <p:sp>
        <p:nvSpPr>
          <p:cNvPr id="3" name="Content Placeholder 2"/>
          <p:cNvSpPr>
            <a:spLocks noGrp="1"/>
          </p:cNvSpPr>
          <p:nvPr>
            <p:ph idx="1"/>
          </p:nvPr>
        </p:nvSpPr>
        <p:spPr/>
        <p:txBody>
          <a:bodyPr>
            <a:noAutofit/>
          </a:bodyPr>
          <a:lstStyle/>
          <a:p>
            <a:r>
              <a:rPr lang="en-US" sz="2700" b="1" dirty="0" smtClean="0"/>
              <a:t>Solution </a:t>
            </a:r>
          </a:p>
          <a:p>
            <a:r>
              <a:rPr lang="en-US" sz="2700" dirty="0" smtClean="0"/>
              <a:t>Begin by drawing a rectangle representing the universal set of all students at State University. This rectangle can be any size you like. </a:t>
            </a:r>
          </a:p>
        </p:txBody>
      </p:sp>
      <p:pic>
        <p:nvPicPr>
          <p:cNvPr id="30721" name="Picture 1"/>
          <p:cNvPicPr>
            <a:picLocks noChangeAspect="1" noChangeArrowheads="1"/>
          </p:cNvPicPr>
          <p:nvPr/>
        </p:nvPicPr>
        <p:blipFill>
          <a:blip r:embed="rId2"/>
          <a:srcRect/>
          <a:stretch>
            <a:fillRect/>
          </a:stretch>
        </p:blipFill>
        <p:spPr bwMode="auto">
          <a:xfrm>
            <a:off x="2590800" y="3352800"/>
            <a:ext cx="3905250" cy="215265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sz="3200" dirty="0" smtClean="0">
                <a:solidFill>
                  <a:schemeClr val="accent1"/>
                </a:solidFill>
              </a:rPr>
              <a:t>Objectives</a:t>
            </a:r>
          </a:p>
        </p:txBody>
      </p:sp>
      <p:sp>
        <p:nvSpPr>
          <p:cNvPr id="5123" name="Rectangle 3"/>
          <p:cNvSpPr>
            <a:spLocks noGrp="1"/>
          </p:cNvSpPr>
          <p:nvPr>
            <p:ph idx="1"/>
          </p:nvPr>
        </p:nvSpPr>
        <p:spPr>
          <a:xfrm>
            <a:off x="457200" y="1280160"/>
            <a:ext cx="8229600" cy="523220"/>
          </a:xfrm>
          <a:prstGeom prst="rect">
            <a:avLst/>
          </a:prstGeom>
          <a:noFill/>
        </p:spPr>
        <p:txBody>
          <a:bodyPr>
            <a:spAutoFit/>
          </a:bodyPr>
          <a:lstStyle/>
          <a:p>
            <a:pPr marL="461963" indent="-461963">
              <a:buFont typeface="Courier New" pitchFamily="49" charset="0"/>
              <a:buChar char="o"/>
            </a:pPr>
            <a:r>
              <a:rPr lang="en-US" dirty="0" smtClean="0"/>
              <a:t>Use Venn diagrams to represent sets </a:t>
            </a:r>
            <a:endParaRPr lang="en-US" i="0" dirty="0" smtClean="0">
              <a:solidFill>
                <a:schemeClr val="tx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Drawing a Venn Diagram with Subsets (cont.)</a:t>
            </a:r>
            <a:endParaRPr lang="en-US" dirty="0"/>
          </a:p>
        </p:txBody>
      </p:sp>
      <p:sp>
        <p:nvSpPr>
          <p:cNvPr id="3" name="Content Placeholder 2"/>
          <p:cNvSpPr>
            <a:spLocks noGrp="1"/>
          </p:cNvSpPr>
          <p:nvPr>
            <p:ph idx="1"/>
          </p:nvPr>
        </p:nvSpPr>
        <p:spPr/>
        <p:txBody>
          <a:bodyPr>
            <a:noAutofit/>
          </a:bodyPr>
          <a:lstStyle/>
          <a:p>
            <a:r>
              <a:rPr lang="en-US" sz="2700" dirty="0" smtClean="0"/>
              <a:t>Next, we need to decide how the sets </a:t>
            </a:r>
            <a:r>
              <a:rPr lang="en-US" sz="2700" i="1" dirty="0" smtClean="0"/>
              <a:t>W</a:t>
            </a:r>
            <a:r>
              <a:rPr lang="en-US" sz="2700" dirty="0" smtClean="0"/>
              <a:t> and </a:t>
            </a:r>
            <a:r>
              <a:rPr lang="en-US" sz="2700" i="1" dirty="0" smtClean="0"/>
              <a:t>Y</a:t>
            </a:r>
            <a:r>
              <a:rPr lang="en-US" sz="2700" dirty="0" smtClean="0"/>
              <a:t> are to be drawn. Notice the set </a:t>
            </a:r>
            <a:r>
              <a:rPr lang="en-US" sz="2700" i="1" dirty="0" smtClean="0"/>
              <a:t>Y</a:t>
            </a:r>
            <a:r>
              <a:rPr lang="en-US" sz="2700" dirty="0" smtClean="0"/>
              <a:t> contains all students majoring in computer science and the set </a:t>
            </a:r>
            <a:r>
              <a:rPr lang="en-US" sz="2700" i="1" dirty="0" smtClean="0"/>
              <a:t>W</a:t>
            </a:r>
            <a:r>
              <a:rPr lang="en-US" sz="2700" dirty="0" smtClean="0"/>
              <a:t> is a more specific group of students who not only are majoring in computer science, but also are minoring in business. Therefore </a:t>
            </a:r>
          </a:p>
          <a:p>
            <a:r>
              <a:rPr lang="en-US" sz="2700" i="1" dirty="0" smtClean="0"/>
              <a:t>W</a:t>
            </a:r>
            <a:r>
              <a:rPr lang="en-US" sz="2700" dirty="0" smtClean="0"/>
              <a:t> ⊆ </a:t>
            </a:r>
            <a:r>
              <a:rPr lang="en-US" sz="2700" i="1" dirty="0" smtClean="0"/>
              <a:t>Y</a:t>
            </a:r>
            <a:r>
              <a:rPr lang="en-US" sz="2700" dirty="0" smtClean="0"/>
              <a:t>. So the Venn diagram will look like the following. </a:t>
            </a:r>
            <a:endParaRPr lang="en-US" sz="2700" dirty="0"/>
          </a:p>
        </p:txBody>
      </p:sp>
      <p:pic>
        <p:nvPicPr>
          <p:cNvPr id="29697" name="Picture 1"/>
          <p:cNvPicPr>
            <a:picLocks noChangeAspect="1" noChangeArrowheads="1"/>
          </p:cNvPicPr>
          <p:nvPr/>
        </p:nvPicPr>
        <p:blipFill>
          <a:blip r:embed="rId2"/>
          <a:srcRect/>
          <a:stretch>
            <a:fillRect/>
          </a:stretch>
        </p:blipFill>
        <p:spPr bwMode="auto">
          <a:xfrm>
            <a:off x="2710032" y="4064204"/>
            <a:ext cx="3352800" cy="1870765"/>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69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Drawing a Venn Diagram with Subsets (cont.)</a:t>
            </a:r>
            <a:endParaRPr lang="en-US" dirty="0"/>
          </a:p>
        </p:txBody>
      </p:sp>
      <p:sp>
        <p:nvSpPr>
          <p:cNvPr id="3" name="Content Placeholder 2"/>
          <p:cNvSpPr>
            <a:spLocks noGrp="1"/>
          </p:cNvSpPr>
          <p:nvPr>
            <p:ph idx="1"/>
          </p:nvPr>
        </p:nvSpPr>
        <p:spPr/>
        <p:txBody>
          <a:bodyPr>
            <a:noAutofit/>
          </a:bodyPr>
          <a:lstStyle/>
          <a:p>
            <a:r>
              <a:rPr lang="en-US" dirty="0" smtClean="0"/>
              <a:t>Although, your diagram may look a little different than the one shown here, it should resemble the structure of this one. In other words, the oval representing </a:t>
            </a:r>
            <a:r>
              <a:rPr lang="en-US" i="1" dirty="0" smtClean="0"/>
              <a:t>W</a:t>
            </a:r>
            <a:r>
              <a:rPr lang="en-US" dirty="0" smtClean="0"/>
              <a:t> should be completely contained within the oval representing </a:t>
            </a:r>
            <a:r>
              <a:rPr lang="en-US" i="1" dirty="0" smtClean="0"/>
              <a:t>Y</a:t>
            </a:r>
            <a:r>
              <a:rPr lang="en-US" dirty="0" smtClean="0"/>
              <a:t>.</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#1 </a:t>
            </a:r>
            <a:endParaRPr lang="en-US" dirty="0"/>
          </a:p>
        </p:txBody>
      </p:sp>
      <p:sp>
        <p:nvSpPr>
          <p:cNvPr id="4" name="Content Placeholder 3"/>
          <p:cNvSpPr txBox="1">
            <a:spLocks/>
          </p:cNvSpPr>
          <p:nvPr/>
        </p:nvSpPr>
        <p:spPr>
          <a:xfrm>
            <a:off x="457200" y="1280160"/>
            <a:ext cx="8229600" cy="2591479"/>
          </a:xfrm>
          <a:prstGeom prst="rect">
            <a:avLst/>
          </a:prstGeom>
          <a:solidFill>
            <a:srgbClr val="FFFFCC"/>
          </a:solidFill>
          <a:ln w="28575">
            <a:solidFill>
              <a:srgbClr val="000000"/>
            </a:solidFill>
          </a:ln>
        </p:spPr>
        <p:txBody>
          <a:bodyPr wrap="square">
            <a:spAutoFit/>
          </a:bodyPr>
          <a:lstStyle/>
          <a:p>
            <a:pPr marL="12700" lvl="0" indent="-12700" algn="ctr" eaLnBrk="0" hangingPunct="0">
              <a:spcBef>
                <a:spcPct val="20000"/>
              </a:spcBef>
              <a:tabLst>
                <a:tab pos="457200" algn="l"/>
              </a:tabLst>
            </a:pPr>
            <a:r>
              <a:rPr lang="en-US" sz="2800" b="1" dirty="0" smtClean="0">
                <a:solidFill>
                  <a:srgbClr val="000000"/>
                </a:solidFill>
              </a:rPr>
              <a:t>Skill Check #1 </a:t>
            </a:r>
          </a:p>
          <a:p>
            <a:pPr marL="12700" lvl="0" indent="-12700" eaLnBrk="0" hangingPunct="0">
              <a:spcBef>
                <a:spcPct val="20000"/>
              </a:spcBef>
              <a:tabLst>
                <a:tab pos="457200" algn="l"/>
              </a:tabLst>
            </a:pPr>
            <a:r>
              <a:rPr lang="en-US" sz="2800" dirty="0" smtClean="0">
                <a:solidFill>
                  <a:srgbClr val="000000"/>
                </a:solidFill>
              </a:rPr>
              <a:t>Draw a Venn diagram of the following.</a:t>
            </a:r>
          </a:p>
          <a:p>
            <a:pPr marL="12700" lvl="0" indent="-12700" eaLnBrk="0" hangingPunct="0">
              <a:spcBef>
                <a:spcPct val="20000"/>
              </a:spcBef>
              <a:tabLst>
                <a:tab pos="457200" algn="l"/>
              </a:tabLst>
            </a:pPr>
            <a:r>
              <a:rPr lang="en-US" sz="2800" i="1" dirty="0" smtClean="0">
                <a:solidFill>
                  <a:srgbClr val="000000"/>
                </a:solidFill>
              </a:rPr>
              <a:t>U</a:t>
            </a:r>
            <a:r>
              <a:rPr lang="en-US" sz="2800" dirty="0" smtClean="0">
                <a:solidFill>
                  <a:srgbClr val="000000"/>
                </a:solidFill>
              </a:rPr>
              <a:t> = {</a:t>
            </a:r>
            <a:r>
              <a:rPr lang="en-US" sz="2800" i="1" dirty="0" smtClean="0">
                <a:solidFill>
                  <a:srgbClr val="000000"/>
                </a:solidFill>
              </a:rPr>
              <a:t>x</a:t>
            </a:r>
            <a:r>
              <a:rPr lang="en-US" sz="2800" dirty="0" smtClean="0">
                <a:solidFill>
                  <a:srgbClr val="000000"/>
                </a:solidFill>
              </a:rPr>
              <a:t> | </a:t>
            </a:r>
            <a:r>
              <a:rPr lang="en-US" sz="2800" i="1" dirty="0" smtClean="0">
                <a:solidFill>
                  <a:srgbClr val="000000"/>
                </a:solidFill>
              </a:rPr>
              <a:t>x</a:t>
            </a:r>
            <a:r>
              <a:rPr lang="en-US" sz="2800" dirty="0" smtClean="0">
                <a:solidFill>
                  <a:srgbClr val="000000"/>
                </a:solidFill>
              </a:rPr>
              <a:t> is a computer} </a:t>
            </a:r>
          </a:p>
          <a:p>
            <a:pPr marL="12700" lvl="0" indent="-12700" eaLnBrk="0" hangingPunct="0">
              <a:spcBef>
                <a:spcPct val="20000"/>
              </a:spcBef>
              <a:tabLst>
                <a:tab pos="457200" algn="l"/>
              </a:tabLst>
            </a:pPr>
            <a:r>
              <a:rPr lang="en-US" sz="2800" i="1" dirty="0" smtClean="0">
                <a:solidFill>
                  <a:srgbClr val="000000"/>
                </a:solidFill>
              </a:rPr>
              <a:t>A</a:t>
            </a:r>
            <a:r>
              <a:rPr lang="en-US" sz="2800" dirty="0" smtClean="0">
                <a:solidFill>
                  <a:srgbClr val="000000"/>
                </a:solidFill>
              </a:rPr>
              <a:t> = {</a:t>
            </a:r>
            <a:r>
              <a:rPr lang="en-US" sz="2800" i="1" dirty="0" smtClean="0">
                <a:solidFill>
                  <a:srgbClr val="000000"/>
                </a:solidFill>
              </a:rPr>
              <a:t>x</a:t>
            </a:r>
            <a:r>
              <a:rPr lang="en-US" sz="2800" dirty="0" smtClean="0">
                <a:solidFill>
                  <a:srgbClr val="000000"/>
                </a:solidFill>
              </a:rPr>
              <a:t> | </a:t>
            </a:r>
            <a:r>
              <a:rPr lang="en-US" sz="2800" i="1" dirty="0" smtClean="0">
                <a:solidFill>
                  <a:srgbClr val="000000"/>
                </a:solidFill>
              </a:rPr>
              <a:t>x</a:t>
            </a:r>
            <a:r>
              <a:rPr lang="en-US" sz="2800" dirty="0" smtClean="0">
                <a:solidFill>
                  <a:srgbClr val="000000"/>
                </a:solidFill>
              </a:rPr>
              <a:t> is an iPad} </a:t>
            </a:r>
          </a:p>
          <a:p>
            <a:pPr marL="12700" lvl="0" indent="-12700" eaLnBrk="0" hangingPunct="0">
              <a:spcBef>
                <a:spcPct val="20000"/>
              </a:spcBef>
              <a:tabLst>
                <a:tab pos="457200" algn="l"/>
              </a:tabLst>
            </a:pPr>
            <a:r>
              <a:rPr lang="en-US" sz="2800" i="1" dirty="0" smtClean="0">
                <a:solidFill>
                  <a:srgbClr val="000000"/>
                </a:solidFill>
              </a:rPr>
              <a:t>B</a:t>
            </a:r>
            <a:r>
              <a:rPr lang="en-US" sz="2800" dirty="0" smtClean="0">
                <a:solidFill>
                  <a:srgbClr val="000000"/>
                </a:solidFill>
              </a:rPr>
              <a:t> = {</a:t>
            </a:r>
            <a:r>
              <a:rPr lang="en-US" sz="2800" i="1" dirty="0" smtClean="0">
                <a:solidFill>
                  <a:srgbClr val="000000"/>
                </a:solidFill>
              </a:rPr>
              <a:t>x</a:t>
            </a:r>
            <a:r>
              <a:rPr lang="en-US" sz="2800" dirty="0" smtClean="0">
                <a:solidFill>
                  <a:srgbClr val="000000"/>
                </a:solidFill>
              </a:rPr>
              <a:t> | </a:t>
            </a:r>
            <a:r>
              <a:rPr lang="en-US" sz="2800" i="1" dirty="0" smtClean="0">
                <a:solidFill>
                  <a:srgbClr val="000000"/>
                </a:solidFill>
              </a:rPr>
              <a:t>x</a:t>
            </a:r>
            <a:r>
              <a:rPr lang="en-US" sz="2800" dirty="0" smtClean="0">
                <a:solidFill>
                  <a:srgbClr val="000000"/>
                </a:solidFill>
              </a:rPr>
              <a:t> is a tablet computer} </a:t>
            </a:r>
            <a:endParaRPr kumimoji="0" lang="en-US" sz="2800" u="none" strike="noStrike" kern="1200" cap="none" spc="0" normalizeH="0" baseline="0" noProof="0" dirty="0">
              <a:ln>
                <a:noFill/>
              </a:ln>
              <a:solidFill>
                <a:srgbClr val="000000"/>
              </a:solidFill>
              <a:effectLst/>
              <a:uLnTx/>
              <a:uFillTx/>
              <a:latin typeface="+mn-lt"/>
              <a:ea typeface="+mn-ea"/>
              <a:cs typeface="+mn-cs"/>
            </a:endParaRPr>
          </a:p>
        </p:txBody>
      </p:sp>
      <p:pic>
        <p:nvPicPr>
          <p:cNvPr id="5" name="Picture 2"/>
          <p:cNvPicPr>
            <a:picLocks noChangeAspect="1" noChangeArrowheads="1"/>
          </p:cNvPicPr>
          <p:nvPr/>
        </p:nvPicPr>
        <p:blipFill>
          <a:blip r:embed="rId2"/>
          <a:srcRect/>
          <a:stretch>
            <a:fillRect/>
          </a:stretch>
        </p:blipFill>
        <p:spPr bwMode="auto">
          <a:xfrm>
            <a:off x="1781175" y="4171950"/>
            <a:ext cx="3171825" cy="1771650"/>
          </a:xfrm>
          <a:prstGeom prst="rect">
            <a:avLst/>
          </a:prstGeom>
          <a:noFill/>
          <a:ln w="9525">
            <a:noFill/>
            <a:miter lim="800000"/>
            <a:headEnd/>
            <a:tailEnd/>
          </a:ln>
          <a:effectLst/>
        </p:spPr>
      </p:pic>
      <p:sp>
        <p:nvSpPr>
          <p:cNvPr id="6" name="Rectangle 5"/>
          <p:cNvSpPr/>
          <p:nvPr/>
        </p:nvSpPr>
        <p:spPr>
          <a:xfrm>
            <a:off x="457200" y="4419600"/>
            <a:ext cx="1374030" cy="523220"/>
          </a:xfrm>
          <a:prstGeom prst="rect">
            <a:avLst/>
          </a:prstGeom>
        </p:spPr>
        <p:txBody>
          <a:bodyPr wrap="none">
            <a:spAutoFit/>
          </a:bodyPr>
          <a:lstStyle/>
          <a:p>
            <a:r>
              <a:rPr lang="en-US" sz="2800" dirty="0" smtClean="0">
                <a:solidFill>
                  <a:srgbClr val="000000"/>
                </a:solidFill>
              </a:rPr>
              <a:t>Answer:</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Proper Subset </a:t>
            </a:r>
            <a:endParaRPr lang="en-US" dirty="0"/>
          </a:p>
        </p:txBody>
      </p:sp>
      <p:sp>
        <p:nvSpPr>
          <p:cNvPr id="4" name="Content Placeholder 3"/>
          <p:cNvSpPr txBox="1">
            <a:spLocks/>
          </p:cNvSpPr>
          <p:nvPr/>
        </p:nvSpPr>
        <p:spPr>
          <a:xfrm>
            <a:off x="457200" y="1280160"/>
            <a:ext cx="8229600" cy="1902059"/>
          </a:xfrm>
          <a:prstGeom prst="rect">
            <a:avLst/>
          </a:prstGeom>
          <a:solidFill>
            <a:srgbClr val="FFFFCC"/>
          </a:solidFill>
          <a:ln w="28575">
            <a:solidFill>
              <a:srgbClr val="000000"/>
            </a:solidFill>
          </a:ln>
        </p:spPr>
        <p:txBody>
          <a:bodyPr wrap="square">
            <a:spAutoFit/>
          </a:bodyPr>
          <a:lstStyle/>
          <a:p>
            <a:pPr marL="12700" lvl="0" indent="-12700" algn="ctr" eaLnBrk="0" hangingPunct="0">
              <a:spcBef>
                <a:spcPct val="20000"/>
              </a:spcBef>
              <a:tabLst>
                <a:tab pos="457200" algn="l"/>
              </a:tabLst>
            </a:pPr>
            <a:r>
              <a:rPr lang="en-US" sz="2800" b="1" dirty="0" smtClean="0">
                <a:solidFill>
                  <a:srgbClr val="000000"/>
                </a:solidFill>
              </a:rPr>
              <a:t>Proper Subset </a:t>
            </a:r>
          </a:p>
          <a:p>
            <a:pPr marL="12700" lvl="0" indent="-12700" eaLnBrk="0" hangingPunct="0">
              <a:spcBef>
                <a:spcPct val="20000"/>
              </a:spcBef>
              <a:tabLst>
                <a:tab pos="457200" algn="l"/>
              </a:tabLst>
            </a:pPr>
            <a:r>
              <a:rPr lang="en-US" sz="2800" dirty="0" smtClean="0">
                <a:solidFill>
                  <a:srgbClr val="000000"/>
                </a:solidFill>
              </a:rPr>
              <a:t>When </a:t>
            </a:r>
            <a:r>
              <a:rPr lang="en-US" sz="2800" i="1" dirty="0" smtClean="0">
                <a:solidFill>
                  <a:srgbClr val="000000"/>
                </a:solidFill>
              </a:rPr>
              <a:t>B</a:t>
            </a:r>
            <a:r>
              <a:rPr lang="en-US" sz="2800" dirty="0" smtClean="0">
                <a:solidFill>
                  <a:srgbClr val="000000"/>
                </a:solidFill>
              </a:rPr>
              <a:t> ⊆ </a:t>
            </a:r>
            <a:r>
              <a:rPr lang="en-US" sz="2800" i="1" dirty="0" smtClean="0">
                <a:solidFill>
                  <a:srgbClr val="000000"/>
                </a:solidFill>
              </a:rPr>
              <a:t>A</a:t>
            </a:r>
            <a:r>
              <a:rPr lang="en-US" sz="2800" dirty="0" smtClean="0">
                <a:solidFill>
                  <a:srgbClr val="000000"/>
                </a:solidFill>
              </a:rPr>
              <a:t>, and </a:t>
            </a:r>
            <a:r>
              <a:rPr lang="en-US" sz="2800" i="1" dirty="0" smtClean="0">
                <a:solidFill>
                  <a:srgbClr val="000000"/>
                </a:solidFill>
              </a:rPr>
              <a:t>A</a:t>
            </a:r>
            <a:r>
              <a:rPr lang="en-US" sz="2800" dirty="0" smtClean="0">
                <a:solidFill>
                  <a:srgbClr val="000000"/>
                </a:solidFill>
              </a:rPr>
              <a:t> contains at least one element that is not contained in </a:t>
            </a:r>
            <a:r>
              <a:rPr lang="en-US" sz="2800" i="1" dirty="0" smtClean="0">
                <a:solidFill>
                  <a:srgbClr val="000000"/>
                </a:solidFill>
              </a:rPr>
              <a:t>B</a:t>
            </a:r>
            <a:r>
              <a:rPr lang="en-US" sz="2800" dirty="0" smtClean="0">
                <a:solidFill>
                  <a:srgbClr val="000000"/>
                </a:solidFill>
              </a:rPr>
              <a:t>, </a:t>
            </a:r>
            <a:r>
              <a:rPr lang="en-US" sz="2800" i="1" dirty="0" smtClean="0">
                <a:solidFill>
                  <a:srgbClr val="000000"/>
                </a:solidFill>
              </a:rPr>
              <a:t>B</a:t>
            </a:r>
            <a:r>
              <a:rPr lang="en-US" sz="2800" dirty="0" smtClean="0">
                <a:solidFill>
                  <a:srgbClr val="000000"/>
                </a:solidFill>
              </a:rPr>
              <a:t> is said to be a </a:t>
            </a:r>
            <a:r>
              <a:rPr lang="en-US" sz="2800" b="1" dirty="0" smtClean="0">
                <a:solidFill>
                  <a:srgbClr val="C00000"/>
                </a:solidFill>
              </a:rPr>
              <a:t>proper subset </a:t>
            </a:r>
            <a:r>
              <a:rPr lang="en-US" sz="2800" dirty="0" smtClean="0">
                <a:solidFill>
                  <a:srgbClr val="000000"/>
                </a:solidFill>
              </a:rPr>
              <a:t>of</a:t>
            </a:r>
            <a:r>
              <a:rPr lang="en-US" sz="2800" i="1" dirty="0" smtClean="0">
                <a:solidFill>
                  <a:srgbClr val="000000"/>
                </a:solidFill>
              </a:rPr>
              <a:t> A</a:t>
            </a:r>
            <a:r>
              <a:rPr lang="en-US" sz="2800" dirty="0" smtClean="0">
                <a:solidFill>
                  <a:srgbClr val="000000"/>
                </a:solidFill>
              </a:rPr>
              <a:t>, and is written </a:t>
            </a:r>
            <a:r>
              <a:rPr lang="en-US" sz="2800" i="1" dirty="0" smtClean="0">
                <a:solidFill>
                  <a:srgbClr val="000000"/>
                </a:solidFill>
              </a:rPr>
              <a:t>B</a:t>
            </a:r>
            <a:r>
              <a:rPr lang="en-US" sz="2800" dirty="0" smtClean="0">
                <a:solidFill>
                  <a:srgbClr val="000000"/>
                </a:solidFill>
              </a:rPr>
              <a:t> ⊂ </a:t>
            </a:r>
            <a:r>
              <a:rPr lang="en-US" sz="2800" i="1" dirty="0" smtClean="0">
                <a:solidFill>
                  <a:srgbClr val="000000"/>
                </a:solidFill>
              </a:rPr>
              <a:t>A.</a:t>
            </a:r>
            <a:endParaRPr kumimoji="0" lang="en-US" sz="2800" u="none" strike="noStrike" kern="1200" cap="none" spc="0" normalizeH="0" baseline="0" noProof="0" dirty="0">
              <a:ln>
                <a:noFill/>
              </a:ln>
              <a:solidFill>
                <a:srgbClr val="000000"/>
              </a:solidFill>
              <a:effectLst/>
              <a:uLnTx/>
              <a:uFillTx/>
              <a:latin typeface="+mn-lt"/>
              <a:ea typeface="+mn-ea"/>
              <a:cs typeface="+mn-cs"/>
            </a:endParaRPr>
          </a:p>
        </p:txBody>
      </p:sp>
      <p:sp>
        <p:nvSpPr>
          <p:cNvPr id="3" name="Rectangle 2"/>
          <p:cNvSpPr/>
          <p:nvPr/>
        </p:nvSpPr>
        <p:spPr>
          <a:xfrm>
            <a:off x="457201" y="3244334"/>
            <a:ext cx="8382000" cy="2246769"/>
          </a:xfrm>
          <a:prstGeom prst="rect">
            <a:avLst/>
          </a:prstGeom>
        </p:spPr>
        <p:txBody>
          <a:bodyPr wrap="square">
            <a:spAutoFit/>
          </a:bodyPr>
          <a:lstStyle/>
          <a:p>
            <a:endParaRPr lang="en-US" sz="2800" dirty="0" smtClean="0"/>
          </a:p>
          <a:p>
            <a:r>
              <a:rPr lang="en-US" sz="2800" dirty="0" smtClean="0"/>
              <a:t>Another way to think of a proper subset is that </a:t>
            </a:r>
            <a:r>
              <a:rPr lang="en-US" sz="2800" i="1" dirty="0" smtClean="0"/>
              <a:t>B</a:t>
            </a:r>
            <a:r>
              <a:rPr lang="en-US" sz="2800" dirty="0" smtClean="0"/>
              <a:t> is a subset of </a:t>
            </a:r>
            <a:r>
              <a:rPr lang="en-US" sz="2800" i="1" dirty="0" smtClean="0"/>
              <a:t>A</a:t>
            </a:r>
            <a:r>
              <a:rPr lang="en-US" sz="2800" dirty="0" smtClean="0"/>
              <a:t>, but </a:t>
            </a:r>
            <a:r>
              <a:rPr lang="en-US" sz="2800" i="1" dirty="0" smtClean="0"/>
              <a:t>B</a:t>
            </a:r>
            <a:r>
              <a:rPr lang="en-US" sz="2800" dirty="0" smtClean="0"/>
              <a:t> is not equal to </a:t>
            </a:r>
            <a:r>
              <a:rPr lang="en-US" sz="2800" i="1" dirty="0" smtClean="0"/>
              <a:t>A</a:t>
            </a:r>
            <a:r>
              <a:rPr lang="en-US" sz="2800" dirty="0" smtClean="0"/>
              <a:t>. It is actually “properly contained” within </a:t>
            </a:r>
            <a:r>
              <a:rPr lang="en-US" sz="2800" i="1" dirty="0" smtClean="0"/>
              <a:t>A</a:t>
            </a:r>
            <a:r>
              <a:rPr lang="en-US" sz="2800" dirty="0" smtClean="0"/>
              <a:t>.</a:t>
            </a:r>
          </a:p>
          <a:p>
            <a:r>
              <a:rPr lang="en-US" sz="2800" dirty="0" smtClean="0"/>
              <a:t> </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Identifying Proper Subsets </a:t>
            </a:r>
            <a:endParaRPr lang="en-US" dirty="0"/>
          </a:p>
        </p:txBody>
      </p:sp>
      <p:sp>
        <p:nvSpPr>
          <p:cNvPr id="3" name="Content Placeholder 2"/>
          <p:cNvSpPr>
            <a:spLocks noGrp="1"/>
          </p:cNvSpPr>
          <p:nvPr>
            <p:ph idx="1"/>
          </p:nvPr>
        </p:nvSpPr>
        <p:spPr/>
        <p:txBody>
          <a:bodyPr/>
          <a:lstStyle/>
          <a:p>
            <a:r>
              <a:rPr lang="en-US" dirty="0" smtClean="0"/>
              <a:t>Let </a:t>
            </a:r>
            <a:r>
              <a:rPr lang="en-US" i="1" dirty="0" smtClean="0">
                <a:solidFill>
                  <a:srgbClr val="0000FF"/>
                </a:solidFill>
              </a:rPr>
              <a:t>X</a:t>
            </a:r>
            <a:r>
              <a:rPr lang="en-US" dirty="0" smtClean="0">
                <a:solidFill>
                  <a:srgbClr val="0000FF"/>
                </a:solidFill>
              </a:rPr>
              <a:t> = {1, 2, 3}</a:t>
            </a:r>
            <a:r>
              <a:rPr lang="en-US" dirty="0" smtClean="0"/>
              <a:t>. List all the proper subsets of </a:t>
            </a:r>
            <a:r>
              <a:rPr lang="en-US" i="1" dirty="0" smtClean="0"/>
              <a:t>X.</a:t>
            </a:r>
          </a:p>
          <a:p>
            <a:r>
              <a:rPr lang="en-US" b="1" dirty="0" smtClean="0"/>
              <a:t>Solution </a:t>
            </a:r>
          </a:p>
          <a:p>
            <a:r>
              <a:rPr lang="en-US" dirty="0" smtClean="0"/>
              <a:t>All proper subsets of </a:t>
            </a:r>
            <a:r>
              <a:rPr lang="en-US" i="1" dirty="0" smtClean="0"/>
              <a:t>X</a:t>
            </a:r>
            <a:r>
              <a:rPr lang="en-US" dirty="0" smtClean="0"/>
              <a:t> must exclude at least one member of </a:t>
            </a:r>
            <a:r>
              <a:rPr lang="en-US" i="1" dirty="0" smtClean="0"/>
              <a:t>X</a:t>
            </a:r>
            <a:r>
              <a:rPr lang="en-US" dirty="0" smtClean="0"/>
              <a:t>. In our example, this means that each proper subset can have at most two elements in it. In fact, the proper subsets may contain two elements, one element, or no elements. A table listing out the possible proper subsets in order will help us.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Identifying Proper Subsets (cont.) </a:t>
            </a:r>
            <a:endParaRPr lang="en-US" dirty="0"/>
          </a:p>
        </p:txBody>
      </p:sp>
      <p:sp>
        <p:nvSpPr>
          <p:cNvPr id="3" name="Content Placeholder 2"/>
          <p:cNvSpPr>
            <a:spLocks noGrp="1"/>
          </p:cNvSpPr>
          <p:nvPr>
            <p:ph idx="1"/>
          </p:nvPr>
        </p:nvSpPr>
        <p:spPr/>
        <p:txBody>
          <a:bodyPr>
            <a:normAutofit lnSpcReduction="10000"/>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dirty="0" smtClean="0"/>
              <a:t>So, there are </a:t>
            </a:r>
            <a:r>
              <a:rPr lang="en-US" dirty="0" smtClean="0">
                <a:solidFill>
                  <a:srgbClr val="FF0000"/>
                </a:solidFill>
              </a:rPr>
              <a:t>7</a:t>
            </a:r>
            <a:r>
              <a:rPr lang="en-US" dirty="0" smtClean="0"/>
              <a:t> proper subsets of the set {1, 2, 3}.</a:t>
            </a:r>
            <a:endParaRPr lang="en-US" dirty="0"/>
          </a:p>
        </p:txBody>
      </p:sp>
      <p:graphicFrame>
        <p:nvGraphicFramePr>
          <p:cNvPr id="4" name="Group 62"/>
          <p:cNvGraphicFramePr>
            <a:graphicFrameLocks/>
          </p:cNvGraphicFramePr>
          <p:nvPr/>
        </p:nvGraphicFramePr>
        <p:xfrm>
          <a:off x="457200" y="1402080"/>
          <a:ext cx="8229600" cy="3017520"/>
        </p:xfrm>
        <a:graphic>
          <a:graphicData uri="http://schemas.openxmlformats.org/drawingml/2006/table">
            <a:tbl>
              <a:tblPr firstRow="1" bandRow="1">
                <a:tableStyleId>{5C22544A-7EE6-4342-B048-85BDC9FD1C3A}</a:tableStyleId>
              </a:tblPr>
              <a:tblGrid>
                <a:gridCol w="2743200"/>
                <a:gridCol w="2743200"/>
                <a:gridCol w="2743200"/>
              </a:tblGrid>
              <a:tr h="370242">
                <a:tc gridSpan="3">
                  <a:txBody>
                    <a:bodyPr/>
                    <a:lstStyle/>
                    <a:p>
                      <a:pPr algn="ctr"/>
                      <a:r>
                        <a:rPr lang="en-US" sz="2400" b="1" kern="1200" baseline="0" dirty="0" smtClean="0">
                          <a:solidFill>
                            <a:schemeClr val="bg1"/>
                          </a:solidFill>
                          <a:latin typeface="+mn-lt"/>
                          <a:ea typeface="+mn-ea"/>
                          <a:cs typeface="+mn-cs"/>
                        </a:rPr>
                        <a:t>Table 1 : Table Title </a:t>
                      </a:r>
                    </a:p>
                  </a:txBody>
                  <a:tcPr anchor="ctr" horzOverflow="overflow"/>
                </a:tc>
                <a:tc hMerge="1">
                  <a:txBody>
                    <a:bodyPr/>
                    <a:lstStyle/>
                    <a:p>
                      <a:pPr algn="ctr"/>
                      <a:endParaRPr lang="en-US" sz="2000" b="1" kern="1200" baseline="0" dirty="0" smtClean="0">
                        <a:solidFill>
                          <a:schemeClr val="lt1"/>
                        </a:solidFill>
                        <a:latin typeface="+mn-lt"/>
                        <a:ea typeface="+mn-ea"/>
                        <a:cs typeface="+mn-cs"/>
                      </a:endParaRPr>
                    </a:p>
                  </a:txBody>
                  <a:tcPr anchor="ctr" horzOverflow="overflow"/>
                </a:tc>
                <a:tc hMerge="1">
                  <a:txBody>
                    <a:bodyPr/>
                    <a:lstStyle/>
                    <a:p>
                      <a:pPr algn="ctr"/>
                      <a:endParaRPr lang="en-US" sz="2000" b="1" kern="1200" baseline="0" dirty="0" smtClean="0">
                        <a:solidFill>
                          <a:schemeClr val="lt1"/>
                        </a:solidFill>
                        <a:latin typeface="+mn-lt"/>
                        <a:ea typeface="+mn-ea"/>
                        <a:cs typeface="+mn-cs"/>
                      </a:endParaRPr>
                    </a:p>
                  </a:txBody>
                  <a:tcPr anchor="ctr" horzOverflow="overflow"/>
                </a:tc>
              </a:tr>
              <a:tr h="873861">
                <a:tc>
                  <a:txBody>
                    <a:bodyPr/>
                    <a:lstStyle/>
                    <a:p>
                      <a:pPr algn="ctr"/>
                      <a:r>
                        <a:rPr lang="en-US" sz="2400" b="1" kern="1200" baseline="0" dirty="0" smtClean="0">
                          <a:solidFill>
                            <a:srgbClr val="000000"/>
                          </a:solidFill>
                          <a:latin typeface="+mn-lt"/>
                          <a:ea typeface="+mn-ea"/>
                          <a:cs typeface="+mn-cs"/>
                        </a:rPr>
                        <a:t>Proper Subsets with Precisely 2 Elements</a:t>
                      </a:r>
                    </a:p>
                  </a:txBody>
                  <a:tcPr horzOverflow="overflow"/>
                </a:tc>
                <a:tc>
                  <a:txBody>
                    <a:bodyPr/>
                    <a:lstStyle/>
                    <a:p>
                      <a:pPr algn="ctr"/>
                      <a:r>
                        <a:rPr lang="en-US" sz="2400" b="1" kern="1200" baseline="0" dirty="0" smtClean="0">
                          <a:solidFill>
                            <a:srgbClr val="000000"/>
                          </a:solidFill>
                          <a:latin typeface="+mn-lt"/>
                          <a:ea typeface="+mn-ea"/>
                          <a:cs typeface="+mn-cs"/>
                        </a:rPr>
                        <a:t>Proper Subsets with Precisely 1 Element </a:t>
                      </a:r>
                    </a:p>
                  </a:txBody>
                  <a:tcPr horzOverflow="overflow"/>
                </a:tc>
                <a:tc>
                  <a:txBody>
                    <a:bodyPr/>
                    <a:lstStyle/>
                    <a:p>
                      <a:pPr algn="ctr"/>
                      <a:r>
                        <a:rPr lang="en-US" sz="2400" b="1" kern="1200" baseline="0" dirty="0" smtClean="0">
                          <a:solidFill>
                            <a:srgbClr val="000000"/>
                          </a:solidFill>
                          <a:latin typeface="+mn-lt"/>
                          <a:ea typeface="+mn-ea"/>
                          <a:cs typeface="+mn-cs"/>
                        </a:rPr>
                        <a:t>Proper Subsets with Precisely 0 Elements</a:t>
                      </a:r>
                    </a:p>
                  </a:txBody>
                  <a:tcPr horzOverflow="overflow"/>
                </a:tc>
              </a:tr>
              <a:tr h="400722">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defRPr/>
                      </a:pPr>
                      <a:r>
                        <a:rPr lang="en-US" sz="2400" kern="1200" baseline="0" dirty="0" smtClean="0">
                          <a:solidFill>
                            <a:srgbClr val="000000"/>
                          </a:solidFill>
                          <a:latin typeface="+mn-lt"/>
                          <a:ea typeface="+mn-ea"/>
                          <a:cs typeface="+mn-cs"/>
                        </a:rPr>
                        <a:t>{1, 2}</a:t>
                      </a:r>
                      <a:endParaRPr kumimoji="0" lang="en-US" sz="2400" b="0" i="0" u="none" strike="noStrike" cap="none" normalizeH="0" baseline="0" dirty="0" smtClean="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defRPr/>
                      </a:pPr>
                      <a:r>
                        <a:rPr lang="en-US" sz="2400" kern="1200" baseline="0" dirty="0" smtClean="0">
                          <a:solidFill>
                            <a:srgbClr val="000000"/>
                          </a:solidFill>
                          <a:latin typeface="+mn-lt"/>
                          <a:ea typeface="+mn-ea"/>
                          <a:cs typeface="+mn-cs"/>
                        </a:rPr>
                        <a:t>{1}</a:t>
                      </a: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defRPr/>
                      </a:pPr>
                      <a:r>
                        <a:rPr lang="en-US" sz="2400" kern="1200" baseline="0" dirty="0" smtClean="0">
                          <a:solidFill>
                            <a:srgbClr val="000000"/>
                          </a:solidFill>
                          <a:latin typeface="+mn-lt"/>
                          <a:ea typeface="+mn-ea"/>
                          <a:cs typeface="+mn-cs"/>
                        </a:rPr>
                        <a:t>∅</a:t>
                      </a:r>
                    </a:p>
                  </a:txBody>
                  <a:tcPr anchor="ctr" horzOverflow="overflow"/>
                </a:tc>
              </a:tr>
              <a:tr h="0">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defRPr/>
                      </a:pPr>
                      <a:r>
                        <a:rPr lang="en-US" sz="2400" kern="1200" baseline="0" dirty="0" smtClean="0">
                          <a:solidFill>
                            <a:srgbClr val="000000"/>
                          </a:solidFill>
                          <a:latin typeface="+mn-lt"/>
                          <a:ea typeface="+mn-ea"/>
                          <a:cs typeface="+mn-cs"/>
                        </a:rPr>
                        <a:t>{1, 3}</a:t>
                      </a:r>
                      <a:endParaRPr kumimoji="0" lang="en-US" sz="2400" b="0" i="0" u="none" strike="noStrike" cap="none" normalizeH="0" baseline="0" dirty="0" smtClean="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defRPr/>
                      </a:pPr>
                      <a:r>
                        <a:rPr lang="en-US" sz="2400" kern="1200" baseline="0" dirty="0" smtClean="0">
                          <a:solidFill>
                            <a:srgbClr val="000000"/>
                          </a:solidFill>
                          <a:latin typeface="+mn-lt"/>
                          <a:ea typeface="+mn-ea"/>
                          <a:cs typeface="+mn-cs"/>
                        </a:rPr>
                        <a:t>{2}</a:t>
                      </a: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400" b="0" i="1" u="none" strike="noStrike" cap="none" normalizeH="0" baseline="0" dirty="0" smtClean="0">
                        <a:ln>
                          <a:noFill/>
                        </a:ln>
                        <a:solidFill>
                          <a:srgbClr val="000000"/>
                        </a:solidFill>
                        <a:effectLst/>
                        <a:latin typeface="Calibri" pitchFamily="34" charset="0"/>
                      </a:endParaRPr>
                    </a:p>
                  </a:txBody>
                  <a:tcPr anchor="ctr" horzOverflow="overflow"/>
                </a:tc>
              </a:tr>
              <a:tr h="324522">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defRPr/>
                      </a:pPr>
                      <a:r>
                        <a:rPr lang="en-US" sz="2400" kern="1200" baseline="0" dirty="0" smtClean="0">
                          <a:solidFill>
                            <a:srgbClr val="000000"/>
                          </a:solidFill>
                          <a:latin typeface="+mn-lt"/>
                          <a:ea typeface="+mn-ea"/>
                          <a:cs typeface="+mn-cs"/>
                        </a:rPr>
                        <a:t>{2, 3}</a:t>
                      </a:r>
                      <a:endParaRPr kumimoji="0" lang="en-US" sz="2400" b="0" i="0" u="none" strike="noStrike" cap="none" normalizeH="0" baseline="0" dirty="0" smtClean="0">
                        <a:ln>
                          <a:noFill/>
                        </a:ln>
                        <a:solidFill>
                          <a:srgbClr val="000000"/>
                        </a:solidFill>
                        <a:effectLst/>
                        <a:latin typeface="Calibri" pitchFamily="34" charset="0"/>
                      </a:endParaRP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defRPr/>
                      </a:pPr>
                      <a:r>
                        <a:rPr lang="en-US" sz="2400" kern="1200" baseline="0" dirty="0" smtClean="0">
                          <a:solidFill>
                            <a:srgbClr val="000000"/>
                          </a:solidFill>
                          <a:latin typeface="+mn-lt"/>
                          <a:ea typeface="+mn-ea"/>
                          <a:cs typeface="+mn-cs"/>
                        </a:rPr>
                        <a:t>{3}</a:t>
                      </a:r>
                    </a:p>
                  </a:txBody>
                  <a:tcPr anchor="ctr" horzOverflow="overflow"/>
                </a:tc>
                <a:tc>
                  <a:txBody>
                    <a:bodyPr/>
                    <a:lstStyle/>
                    <a:p>
                      <a:pPr marL="0" marR="0" lvl="0" indent="0" algn="ctr" defTabSz="914400" rtl="0" eaLnBrk="0" fontAlgn="base" latinLnBrk="0" hangingPunct="0">
                        <a:lnSpc>
                          <a:spcPct val="100000"/>
                        </a:lnSpc>
                        <a:spcBef>
                          <a:spcPct val="20000"/>
                        </a:spcBef>
                        <a:spcAft>
                          <a:spcPct val="0"/>
                        </a:spcAft>
                        <a:buClrTx/>
                        <a:buSzTx/>
                        <a:buFont typeface="Courier New" pitchFamily="49" charset="0"/>
                        <a:buNone/>
                        <a:tabLst/>
                      </a:pPr>
                      <a:endParaRPr kumimoji="0" lang="en-US" sz="2400" b="0" i="1" u="none" strike="noStrike" cap="none" normalizeH="0" baseline="0" dirty="0" smtClean="0">
                        <a:ln>
                          <a:noFill/>
                        </a:ln>
                        <a:solidFill>
                          <a:srgbClr val="000000"/>
                        </a:solidFill>
                        <a:effectLst/>
                        <a:latin typeface="Calibri" pitchFamily="34" charset="0"/>
                      </a:endParaRPr>
                    </a:p>
                  </a:txBody>
                  <a:tcPr anchor="ctr" horzOverflow="overflow"/>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#2 </a:t>
            </a:r>
            <a:endParaRPr lang="en-US" dirty="0"/>
          </a:p>
        </p:txBody>
      </p:sp>
      <p:sp>
        <p:nvSpPr>
          <p:cNvPr id="4" name="Content Placeholder 3"/>
          <p:cNvSpPr txBox="1">
            <a:spLocks/>
          </p:cNvSpPr>
          <p:nvPr/>
        </p:nvSpPr>
        <p:spPr>
          <a:xfrm>
            <a:off x="457200" y="1280160"/>
            <a:ext cx="8229600" cy="1040285"/>
          </a:xfrm>
          <a:prstGeom prst="rect">
            <a:avLst/>
          </a:prstGeom>
          <a:solidFill>
            <a:srgbClr val="FFFFCC"/>
          </a:solidFill>
          <a:ln w="28575">
            <a:solidFill>
              <a:srgbClr val="000000"/>
            </a:solidFill>
          </a:ln>
        </p:spPr>
        <p:txBody>
          <a:bodyPr wrap="square">
            <a:spAutoFit/>
          </a:bodyPr>
          <a:lstStyle/>
          <a:p>
            <a:pPr marL="12700" lvl="0" indent="-12700" algn="ctr" eaLnBrk="0" hangingPunct="0">
              <a:spcBef>
                <a:spcPct val="20000"/>
              </a:spcBef>
              <a:tabLst>
                <a:tab pos="457200" algn="l"/>
              </a:tabLst>
            </a:pPr>
            <a:r>
              <a:rPr lang="en-US" sz="2800" b="1" dirty="0" smtClean="0">
                <a:solidFill>
                  <a:srgbClr val="000000"/>
                </a:solidFill>
              </a:rPr>
              <a:t>Skill Check #2 </a:t>
            </a:r>
          </a:p>
          <a:p>
            <a:pPr marL="12700" lvl="0" indent="-12700" eaLnBrk="0" hangingPunct="0">
              <a:spcBef>
                <a:spcPct val="20000"/>
              </a:spcBef>
              <a:tabLst>
                <a:tab pos="457200" algn="l"/>
              </a:tabLst>
            </a:pPr>
            <a:r>
              <a:rPr lang="en-US" sz="2800" dirty="0" smtClean="0">
                <a:solidFill>
                  <a:srgbClr val="000000"/>
                </a:solidFill>
              </a:rPr>
              <a:t>List all of the proper subsets of the set {a, b, c, d}. </a:t>
            </a:r>
            <a:endParaRPr kumimoji="0" lang="en-US" sz="2800" u="none" strike="noStrike" kern="1200" cap="none" spc="0" normalizeH="0" baseline="0" noProof="0" dirty="0">
              <a:ln>
                <a:noFill/>
              </a:ln>
              <a:solidFill>
                <a:srgbClr val="000000"/>
              </a:solidFill>
              <a:effectLst/>
              <a:uLnTx/>
              <a:uFillTx/>
              <a:latin typeface="+mn-lt"/>
              <a:ea typeface="+mn-ea"/>
              <a:cs typeface="+mn-cs"/>
            </a:endParaRPr>
          </a:p>
        </p:txBody>
      </p:sp>
      <p:sp>
        <p:nvSpPr>
          <p:cNvPr id="5" name="Rectangle 4"/>
          <p:cNvSpPr/>
          <p:nvPr/>
        </p:nvSpPr>
        <p:spPr>
          <a:xfrm>
            <a:off x="457200" y="4989493"/>
            <a:ext cx="8229600" cy="954107"/>
          </a:xfrm>
          <a:prstGeom prst="rect">
            <a:avLst/>
          </a:prstGeom>
        </p:spPr>
        <p:txBody>
          <a:bodyPr wrap="square">
            <a:spAutoFit/>
          </a:bodyPr>
          <a:lstStyle/>
          <a:p>
            <a:pPr marL="1258888" indent="-1258888"/>
            <a:r>
              <a:rPr lang="en-US" sz="2800" dirty="0" smtClean="0">
                <a:solidFill>
                  <a:srgbClr val="000000"/>
                </a:solidFill>
              </a:rPr>
              <a:t>Answer: </a:t>
            </a:r>
            <a:r>
              <a:rPr lang="en-US" sz="2800" dirty="0" smtClean="0">
                <a:solidFill>
                  <a:srgbClr val="FF0000"/>
                </a:solidFill>
              </a:rPr>
              <a:t>∅, {a}, {b}, {c}, {d}, {a, b}, {a, c}, {a, d}, {b, c}, </a:t>
            </a:r>
          </a:p>
          <a:p>
            <a:pPr marL="1258888" indent="-1258888"/>
            <a:r>
              <a:rPr lang="en-US" sz="2800" dirty="0" smtClean="0">
                <a:solidFill>
                  <a:srgbClr val="FF0000"/>
                </a:solidFill>
              </a:rPr>
              <a:t>	{b, d}, {c, d}, {a, b, c}, {a, b, d}, {a, c, d}, {b, c, d}</a:t>
            </a:r>
            <a:endParaRPr 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Number of Subsets and Proper Subsets of a Set </a:t>
            </a:r>
            <a:endParaRPr lang="en-US" dirty="0"/>
          </a:p>
        </p:txBody>
      </p:sp>
      <p:sp>
        <p:nvSpPr>
          <p:cNvPr id="4" name="Content Placeholder 3"/>
          <p:cNvSpPr txBox="1">
            <a:spLocks/>
          </p:cNvSpPr>
          <p:nvPr/>
        </p:nvSpPr>
        <p:spPr>
          <a:xfrm>
            <a:off x="457200" y="1280160"/>
            <a:ext cx="8229600" cy="1471172"/>
          </a:xfrm>
          <a:prstGeom prst="rect">
            <a:avLst/>
          </a:prstGeom>
          <a:solidFill>
            <a:srgbClr val="FFFFCC"/>
          </a:solidFill>
          <a:ln w="28575">
            <a:solidFill>
              <a:srgbClr val="000000"/>
            </a:solidFill>
          </a:ln>
        </p:spPr>
        <p:txBody>
          <a:bodyPr wrap="square">
            <a:spAutoFit/>
          </a:bodyPr>
          <a:lstStyle/>
          <a:p>
            <a:pPr marL="12700" lvl="0" indent="-12700" algn="ctr" eaLnBrk="0" hangingPunct="0">
              <a:spcBef>
                <a:spcPct val="20000"/>
              </a:spcBef>
              <a:tabLst>
                <a:tab pos="457200" algn="l"/>
              </a:tabLst>
            </a:pPr>
            <a:r>
              <a:rPr lang="en-US" sz="2800" b="1" dirty="0" smtClean="0">
                <a:solidFill>
                  <a:srgbClr val="000000"/>
                </a:solidFill>
              </a:rPr>
              <a:t>Number of Subsets and Proper Subsets of a Set </a:t>
            </a:r>
          </a:p>
          <a:p>
            <a:pPr marL="12700" lvl="0" indent="-12700" eaLnBrk="0" hangingPunct="0">
              <a:spcBef>
                <a:spcPct val="20000"/>
              </a:spcBef>
              <a:tabLst>
                <a:tab pos="457200" algn="l"/>
              </a:tabLst>
            </a:pPr>
            <a:r>
              <a:rPr lang="en-US" sz="2800" dirty="0" smtClean="0">
                <a:solidFill>
                  <a:srgbClr val="000000"/>
                </a:solidFill>
              </a:rPr>
              <a:t>If the cardinal number of a set is </a:t>
            </a:r>
            <a:r>
              <a:rPr lang="en-US" sz="2800" i="1" dirty="0" smtClean="0">
                <a:solidFill>
                  <a:srgbClr val="000000"/>
                </a:solidFill>
              </a:rPr>
              <a:t>n</a:t>
            </a:r>
            <a:r>
              <a:rPr lang="en-US" sz="2800" dirty="0" smtClean="0">
                <a:solidFill>
                  <a:srgbClr val="000000"/>
                </a:solidFill>
              </a:rPr>
              <a:t>, then there are 2</a:t>
            </a:r>
            <a:r>
              <a:rPr lang="en-US" sz="2800" i="1" baseline="30000" dirty="0" smtClean="0">
                <a:solidFill>
                  <a:srgbClr val="000000"/>
                </a:solidFill>
              </a:rPr>
              <a:t>n</a:t>
            </a:r>
            <a:r>
              <a:rPr lang="en-US" sz="2800" i="1" dirty="0" smtClean="0">
                <a:solidFill>
                  <a:srgbClr val="000000"/>
                </a:solidFill>
              </a:rPr>
              <a:t> </a:t>
            </a:r>
            <a:r>
              <a:rPr lang="en-US" sz="2800" dirty="0" smtClean="0">
                <a:solidFill>
                  <a:srgbClr val="000000"/>
                </a:solidFill>
              </a:rPr>
              <a:t>subsets and 2</a:t>
            </a:r>
            <a:r>
              <a:rPr lang="en-US" sz="2800" i="1" baseline="30000" dirty="0" smtClean="0">
                <a:solidFill>
                  <a:srgbClr val="000000"/>
                </a:solidFill>
              </a:rPr>
              <a:t>n</a:t>
            </a:r>
            <a:r>
              <a:rPr lang="en-US" sz="2800" dirty="0" smtClean="0">
                <a:solidFill>
                  <a:srgbClr val="000000"/>
                </a:solidFill>
              </a:rPr>
              <a:t> – 1 proper subsets of the set. </a:t>
            </a:r>
            <a:endParaRPr kumimoji="0" lang="en-US" sz="280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Determining the Number of Subsets</a:t>
            </a:r>
            <a:endParaRPr lang="en-US" dirty="0"/>
          </a:p>
        </p:txBody>
      </p:sp>
      <p:sp>
        <p:nvSpPr>
          <p:cNvPr id="3" name="Content Placeholder 2"/>
          <p:cNvSpPr>
            <a:spLocks noGrp="1"/>
          </p:cNvSpPr>
          <p:nvPr>
            <p:ph idx="1"/>
          </p:nvPr>
        </p:nvSpPr>
        <p:spPr/>
        <p:txBody>
          <a:bodyPr/>
          <a:lstStyle/>
          <a:p>
            <a:r>
              <a:rPr lang="en-US" dirty="0" smtClean="0"/>
              <a:t>Dr. Williams is eating at China Buffet one afternoon and notices a sign that says: </a:t>
            </a:r>
          </a:p>
          <a:p>
            <a:pPr>
              <a:tabLst>
                <a:tab pos="461963" algn="l"/>
              </a:tabLst>
            </a:pPr>
            <a:r>
              <a:rPr lang="en-US" dirty="0" smtClean="0"/>
              <a:t>	</a:t>
            </a:r>
            <a:r>
              <a:rPr lang="en-US" dirty="0" smtClean="0">
                <a:solidFill>
                  <a:srgbClr val="0000FF"/>
                </a:solidFill>
              </a:rPr>
              <a:t>“So many possibilities—you could spend a lifetime 	eating at China Buffet and never have the same 	meal twice!” </a:t>
            </a:r>
          </a:p>
          <a:p>
            <a:r>
              <a:rPr lang="en-US" dirty="0" smtClean="0"/>
              <a:t>He wonders how many different plates he could make from the 16 items on the buffet. He can have all, none, or some of the items. Help Dr. Williams determine the number of different plates he could make at the buffet.</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Determining the Number of Subsets (cont.)</a:t>
            </a:r>
            <a:endParaRPr lang="en-US" dirty="0"/>
          </a:p>
        </p:txBody>
      </p:sp>
      <p:sp>
        <p:nvSpPr>
          <p:cNvPr id="3" name="Content Placeholder 2"/>
          <p:cNvSpPr>
            <a:spLocks noGrp="1"/>
          </p:cNvSpPr>
          <p:nvPr>
            <p:ph idx="1"/>
          </p:nvPr>
        </p:nvSpPr>
        <p:spPr/>
        <p:txBody>
          <a:bodyPr/>
          <a:lstStyle/>
          <a:p>
            <a:r>
              <a:rPr lang="en-US" b="1" dirty="0" smtClean="0"/>
              <a:t>Solution </a:t>
            </a:r>
          </a:p>
          <a:p>
            <a:r>
              <a:rPr lang="en-US" dirty="0" smtClean="0"/>
              <a:t>When Dr. Williams makes a plate, he chooses a subset of the items from the buffet. The number of different plates that Dr. Williams could put together is the number of subsets of the 16 items on the buffet. Since there is no requirement on the number of food items he needs to have on a plate, we can use the formula for the number of subsets to determine how many different plates he could make.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dirty="0" smtClean="0">
                <a:solidFill>
                  <a:schemeClr val="accent1"/>
                </a:solidFill>
              </a:rPr>
              <a:t>Venn Diagram</a:t>
            </a:r>
            <a:endParaRPr lang="en-US" sz="3200" dirty="0" smtClean="0">
              <a:solidFill>
                <a:schemeClr val="accent1"/>
              </a:solidFill>
            </a:endParaRPr>
          </a:p>
        </p:txBody>
      </p:sp>
      <p:sp>
        <p:nvSpPr>
          <p:cNvPr id="5123" name="Rectangle 3"/>
          <p:cNvSpPr>
            <a:spLocks noGrp="1"/>
          </p:cNvSpPr>
          <p:nvPr>
            <p:ph idx="1"/>
          </p:nvPr>
        </p:nvSpPr>
        <p:spPr>
          <a:xfrm>
            <a:off x="457200" y="1280160"/>
            <a:ext cx="8229600" cy="2677656"/>
          </a:xfrm>
          <a:prstGeom prst="rect">
            <a:avLst/>
          </a:prstGeom>
          <a:noFill/>
        </p:spPr>
        <p:txBody>
          <a:bodyPr>
            <a:spAutoFit/>
          </a:bodyPr>
          <a:lstStyle/>
          <a:p>
            <a:r>
              <a:rPr lang="en-US" dirty="0" smtClean="0"/>
              <a:t>One way to visualize the relationships between sets is in the form of a Venn diagram. Venn diagrams were first introduced by British logician John Venn. These diagrams are used to help conceptualize relationships in many fields, including set theory, logic, probability, statistics, and computer science.</a:t>
            </a:r>
            <a:endParaRPr lang="en-US" i="0" dirty="0" smtClean="0">
              <a:solidFill>
                <a:schemeClr val="tx1"/>
              </a:solidFill>
            </a:endParaRPr>
          </a:p>
        </p:txBody>
      </p:sp>
    </p:spTree>
    <p:extLst>
      <p:ext uri="{BB962C8B-B14F-4D97-AF65-F5344CB8AC3E}">
        <p14:creationId xmlns:p14="http://schemas.microsoft.com/office/powerpoint/2010/main" val="251131331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Determining the Number of Subsets (cont.)</a:t>
            </a:r>
            <a:endParaRPr lang="en-US" dirty="0"/>
          </a:p>
        </p:txBody>
      </p:sp>
      <p:sp>
        <p:nvSpPr>
          <p:cNvPr id="3" name="Content Placeholder 2"/>
          <p:cNvSpPr>
            <a:spLocks noGrp="1"/>
          </p:cNvSpPr>
          <p:nvPr>
            <p:ph idx="1"/>
          </p:nvPr>
        </p:nvSpPr>
        <p:spPr/>
        <p:txBody>
          <a:bodyPr/>
          <a:lstStyle/>
          <a:p>
            <a:r>
              <a:rPr lang="en-US" dirty="0" smtClean="0"/>
              <a:t>Using the formula for the number of subsets, we have</a:t>
            </a:r>
          </a:p>
          <a:p>
            <a:endParaRPr lang="en-US" dirty="0" smtClean="0"/>
          </a:p>
          <a:p>
            <a:r>
              <a:rPr lang="en-US" dirty="0" smtClean="0"/>
              <a:t>This means that if Dr. Williams ate at China Buffet once a day every day, he could eat for almost 180 years without duplicating a meal. Certainly, it would seem the sign is not misleading.</a:t>
            </a:r>
            <a:endParaRPr lang="en-US" dirty="0"/>
          </a:p>
        </p:txBody>
      </p:sp>
      <p:graphicFrame>
        <p:nvGraphicFramePr>
          <p:cNvPr id="3074" name="Object 2"/>
          <p:cNvGraphicFramePr>
            <a:graphicFrameLocks noChangeAspect="1"/>
          </p:cNvGraphicFramePr>
          <p:nvPr/>
        </p:nvGraphicFramePr>
        <p:xfrm>
          <a:off x="2247900" y="1850316"/>
          <a:ext cx="4648200" cy="444500"/>
        </p:xfrm>
        <a:graphic>
          <a:graphicData uri="http://schemas.openxmlformats.org/presentationml/2006/ole">
            <mc:AlternateContent xmlns:mc="http://schemas.openxmlformats.org/markup-compatibility/2006">
              <mc:Choice xmlns:v="urn:schemas-microsoft-com:vml" Requires="v">
                <p:oleObj spid="_x0000_s3079" name="Equation" r:id="rId3" imgW="4647960" imgH="444240" progId="Equation.DSMT4">
                  <p:embed/>
                </p:oleObj>
              </mc:Choice>
              <mc:Fallback>
                <p:oleObj name="Equation" r:id="rId3" imgW="4647960" imgH="4442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47900" y="1850316"/>
                        <a:ext cx="46482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Venn Diagram </a:t>
            </a:r>
            <a:endParaRPr lang="en-US" dirty="0"/>
          </a:p>
        </p:txBody>
      </p:sp>
      <p:sp>
        <p:nvSpPr>
          <p:cNvPr id="4" name="Content Placeholder 3"/>
          <p:cNvSpPr txBox="1">
            <a:spLocks/>
          </p:cNvSpPr>
          <p:nvPr/>
        </p:nvSpPr>
        <p:spPr>
          <a:xfrm>
            <a:off x="457200" y="1280160"/>
            <a:ext cx="8229600" cy="2332946"/>
          </a:xfrm>
          <a:prstGeom prst="rect">
            <a:avLst/>
          </a:prstGeom>
          <a:solidFill>
            <a:srgbClr val="FFFFCC"/>
          </a:solidFill>
          <a:ln w="28575">
            <a:solidFill>
              <a:srgbClr val="000000"/>
            </a:solidFill>
          </a:ln>
        </p:spPr>
        <p:txBody>
          <a:bodyPr wrap="square">
            <a:spAutoFit/>
          </a:bodyPr>
          <a:lstStyle/>
          <a:p>
            <a:pPr marL="12700" lvl="0" indent="-12700" algn="ctr" eaLnBrk="0" hangingPunct="0">
              <a:spcBef>
                <a:spcPct val="20000"/>
              </a:spcBef>
              <a:tabLst>
                <a:tab pos="457200" algn="l"/>
              </a:tabLst>
            </a:pPr>
            <a:r>
              <a:rPr lang="en-US" sz="2800" b="1" dirty="0" smtClean="0">
                <a:solidFill>
                  <a:srgbClr val="000000"/>
                </a:solidFill>
              </a:rPr>
              <a:t>Venn Diagram </a:t>
            </a:r>
          </a:p>
          <a:p>
            <a:pPr marL="12700" lvl="0" indent="-12700" eaLnBrk="0" hangingPunct="0">
              <a:spcBef>
                <a:spcPct val="20000"/>
              </a:spcBef>
              <a:tabLst>
                <a:tab pos="457200" algn="l"/>
              </a:tabLst>
            </a:pPr>
            <a:r>
              <a:rPr lang="en-US" sz="2800" dirty="0" smtClean="0">
                <a:solidFill>
                  <a:srgbClr val="000000"/>
                </a:solidFill>
              </a:rPr>
              <a:t>A Venn diagram is a way to visualize the relationships between sets. In a Venn diagram, the sets are represented by circles (or ovals) contained within a rectangular region representing the universal set. </a:t>
            </a:r>
            <a:endParaRPr kumimoji="0" lang="en-US" sz="2800" i="0" u="none" strike="noStrike" kern="1200" cap="none" spc="0" normalizeH="0" baseline="0" noProof="0" dirty="0">
              <a:ln>
                <a:noFill/>
              </a:ln>
              <a:solidFill>
                <a:srgbClr val="000000"/>
              </a:solidFill>
              <a:effectLst/>
              <a:uLnTx/>
              <a:uFillTx/>
              <a:latin typeface="+mn-lt"/>
              <a:ea typeface="+mn-ea"/>
              <a:cs typeface="+mn-cs"/>
            </a:endParaRPr>
          </a:p>
        </p:txBody>
      </p:sp>
      <p:sp>
        <p:nvSpPr>
          <p:cNvPr id="3" name="Rectangle 2"/>
          <p:cNvSpPr/>
          <p:nvPr/>
        </p:nvSpPr>
        <p:spPr>
          <a:xfrm>
            <a:off x="457200" y="4114800"/>
            <a:ext cx="8229600" cy="1384995"/>
          </a:xfrm>
          <a:prstGeom prst="rect">
            <a:avLst/>
          </a:prstGeom>
        </p:spPr>
        <p:txBody>
          <a:bodyPr wrap="square">
            <a:spAutoFit/>
          </a:bodyPr>
          <a:lstStyle/>
          <a:p>
            <a:r>
              <a:rPr lang="en-US" sz="2800" dirty="0"/>
              <a:t>The </a:t>
            </a:r>
            <a:r>
              <a:rPr lang="en-US" sz="2800" dirty="0" smtClean="0"/>
              <a:t>ovals are often labeled with the names of the sets they represent, and the elements of a set can be listed within their set oval. </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Interpreting Venn Diagrams </a:t>
            </a:r>
            <a:endParaRPr lang="en-US" dirty="0"/>
          </a:p>
        </p:txBody>
      </p:sp>
      <p:sp>
        <p:nvSpPr>
          <p:cNvPr id="3" name="Content Placeholder 2"/>
          <p:cNvSpPr>
            <a:spLocks noGrp="1"/>
          </p:cNvSpPr>
          <p:nvPr>
            <p:ph idx="1"/>
          </p:nvPr>
        </p:nvSpPr>
        <p:spPr/>
        <p:txBody>
          <a:bodyPr/>
          <a:lstStyle/>
          <a:p>
            <a:r>
              <a:rPr lang="en-US" dirty="0" smtClean="0"/>
              <a:t>The following Venn Diagram represents the sets </a:t>
            </a:r>
            <a:r>
              <a:rPr lang="en-US" i="1" dirty="0" smtClean="0"/>
              <a:t>S</a:t>
            </a:r>
            <a:r>
              <a:rPr lang="en-US" dirty="0" smtClean="0"/>
              <a:t>, </a:t>
            </a:r>
            <a:r>
              <a:rPr lang="en-US" i="1" dirty="0" smtClean="0"/>
              <a:t>T</a:t>
            </a:r>
            <a:r>
              <a:rPr lang="en-US" dirty="0" smtClean="0"/>
              <a:t>, and </a:t>
            </a:r>
            <a:r>
              <a:rPr lang="en-US" i="1" dirty="0" smtClean="0"/>
              <a:t>V</a:t>
            </a:r>
            <a:r>
              <a:rPr lang="en-US" dirty="0" smtClean="0"/>
              <a:t> within the universal set </a:t>
            </a:r>
            <a:r>
              <a:rPr lang="en-US" i="1" dirty="0" smtClean="0">
                <a:solidFill>
                  <a:srgbClr val="0000FF"/>
                </a:solidFill>
              </a:rPr>
              <a:t>U</a:t>
            </a:r>
            <a:r>
              <a:rPr lang="en-US" dirty="0" smtClean="0">
                <a:solidFill>
                  <a:srgbClr val="0000FF"/>
                </a:solidFill>
              </a:rPr>
              <a:t> = {</a:t>
            </a:r>
            <a:r>
              <a:rPr lang="en-US" i="1" dirty="0" smtClean="0">
                <a:solidFill>
                  <a:srgbClr val="0000FF"/>
                </a:solidFill>
              </a:rPr>
              <a:t>x</a:t>
            </a:r>
            <a:r>
              <a:rPr lang="en-US" dirty="0" smtClean="0">
                <a:solidFill>
                  <a:srgbClr val="0000FF"/>
                </a:solidFill>
              </a:rPr>
              <a:t> | </a:t>
            </a:r>
            <a:r>
              <a:rPr lang="en-US" i="1" dirty="0" smtClean="0">
                <a:solidFill>
                  <a:srgbClr val="0000FF"/>
                </a:solidFill>
              </a:rPr>
              <a:t>x</a:t>
            </a:r>
            <a:r>
              <a:rPr lang="en-US" dirty="0" smtClean="0">
                <a:solidFill>
                  <a:srgbClr val="0000FF"/>
                </a:solidFill>
              </a:rPr>
              <a:t> ∈ English alphabet}</a:t>
            </a:r>
            <a:r>
              <a:rPr lang="en-US" dirty="0" smtClean="0"/>
              <a:t>. Use the diagram to answer the following questions.</a:t>
            </a:r>
          </a:p>
        </p:txBody>
      </p:sp>
      <p:pic>
        <p:nvPicPr>
          <p:cNvPr id="11265" name="Picture 1"/>
          <p:cNvPicPr>
            <a:picLocks noChangeAspect="1" noChangeArrowheads="1"/>
          </p:cNvPicPr>
          <p:nvPr/>
        </p:nvPicPr>
        <p:blipFill>
          <a:blip r:embed="rId2"/>
          <a:srcRect/>
          <a:stretch>
            <a:fillRect/>
          </a:stretch>
        </p:blipFill>
        <p:spPr bwMode="auto">
          <a:xfrm>
            <a:off x="2438400" y="3276600"/>
            <a:ext cx="3914775" cy="21717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Interpreting Venn Diagrams (cont.) </a:t>
            </a:r>
            <a:endParaRPr lang="en-US" dirty="0"/>
          </a:p>
        </p:txBody>
      </p:sp>
      <p:sp>
        <p:nvSpPr>
          <p:cNvPr id="3" name="Content Placeholder 2"/>
          <p:cNvSpPr>
            <a:spLocks noGrp="1"/>
          </p:cNvSpPr>
          <p:nvPr>
            <p:ph idx="1"/>
          </p:nvPr>
        </p:nvSpPr>
        <p:spPr/>
        <p:txBody>
          <a:bodyPr/>
          <a:lstStyle/>
          <a:p>
            <a:pPr>
              <a:tabLst>
                <a:tab pos="461963" algn="l"/>
              </a:tabLst>
            </a:pPr>
            <a:r>
              <a:rPr lang="en-US" b="1" dirty="0" smtClean="0"/>
              <a:t>a.	</a:t>
            </a:r>
            <a:r>
              <a:rPr lang="en-US" dirty="0" smtClean="0"/>
              <a:t>List the elements of the sets </a:t>
            </a:r>
            <a:r>
              <a:rPr lang="en-US" i="1" dirty="0" smtClean="0"/>
              <a:t>S</a:t>
            </a:r>
            <a:r>
              <a:rPr lang="en-US" dirty="0" smtClean="0"/>
              <a:t>, </a:t>
            </a:r>
            <a:r>
              <a:rPr lang="en-US" i="1" dirty="0" smtClean="0"/>
              <a:t>T</a:t>
            </a:r>
            <a:r>
              <a:rPr lang="en-US" dirty="0" smtClean="0"/>
              <a:t>, and </a:t>
            </a:r>
            <a:r>
              <a:rPr lang="en-US" i="1" dirty="0" smtClean="0"/>
              <a:t>V</a:t>
            </a:r>
            <a:r>
              <a:rPr lang="en-US" dirty="0" smtClean="0"/>
              <a:t> in roster 	form. </a:t>
            </a:r>
          </a:p>
          <a:p>
            <a:pPr>
              <a:tabLst>
                <a:tab pos="461963" algn="l"/>
              </a:tabLst>
            </a:pPr>
            <a:r>
              <a:rPr lang="en-US" b="1" dirty="0" smtClean="0"/>
              <a:t>b.	</a:t>
            </a:r>
            <a:r>
              <a:rPr lang="en-US" dirty="0" smtClean="0"/>
              <a:t>Find |</a:t>
            </a:r>
            <a:r>
              <a:rPr lang="en-US" i="1" dirty="0" smtClean="0"/>
              <a:t>S</a:t>
            </a:r>
            <a:r>
              <a:rPr lang="en-US" dirty="0" smtClean="0"/>
              <a:t> |, |</a:t>
            </a:r>
            <a:r>
              <a:rPr lang="en-US" i="1" dirty="0" smtClean="0"/>
              <a:t>T</a:t>
            </a:r>
            <a:r>
              <a:rPr lang="en-US" dirty="0" smtClean="0"/>
              <a:t> |, and |</a:t>
            </a:r>
            <a:r>
              <a:rPr lang="en-US" i="1" dirty="0" smtClean="0"/>
              <a:t>V</a:t>
            </a:r>
            <a:r>
              <a:rPr lang="en-US" dirty="0" smtClean="0"/>
              <a:t> |.</a:t>
            </a:r>
          </a:p>
          <a:p>
            <a:pPr>
              <a:tabLst>
                <a:tab pos="461963" algn="l"/>
              </a:tabLst>
            </a:pPr>
            <a:r>
              <a:rPr lang="en-US" b="1" dirty="0" smtClean="0"/>
              <a:t>c.	</a:t>
            </a:r>
            <a:r>
              <a:rPr lang="en-US" dirty="0" smtClean="0"/>
              <a:t>Find </a:t>
            </a:r>
            <a:r>
              <a:rPr lang="en-US" i="1" dirty="0" smtClean="0"/>
              <a:t>T</a:t>
            </a:r>
            <a:r>
              <a:rPr lang="en-US" dirty="0" smtClean="0"/>
              <a:t> ′. </a:t>
            </a:r>
          </a:p>
          <a:p>
            <a:pPr>
              <a:tabLst>
                <a:tab pos="461963" algn="l"/>
              </a:tabLst>
            </a:pPr>
            <a:r>
              <a:rPr lang="en-US" b="1" dirty="0" smtClean="0"/>
              <a:t>d.	</a:t>
            </a:r>
            <a:r>
              <a:rPr lang="en-US" dirty="0" smtClean="0"/>
              <a:t>Is </a:t>
            </a:r>
            <a:r>
              <a:rPr lang="en-US" i="1" dirty="0" smtClean="0"/>
              <a:t>S</a:t>
            </a:r>
            <a:r>
              <a:rPr lang="en-US" dirty="0" smtClean="0"/>
              <a:t> = </a:t>
            </a:r>
            <a:r>
              <a:rPr lang="en-US" i="1" dirty="0" smtClean="0"/>
              <a:t>V </a:t>
            </a:r>
            <a:r>
              <a:rPr lang="en-US" dirty="0" smtClean="0"/>
              <a:t>? Is </a:t>
            </a:r>
            <a:r>
              <a:rPr lang="en-US" i="1" dirty="0" smtClean="0"/>
              <a:t>S</a:t>
            </a:r>
            <a:r>
              <a:rPr lang="en-US" dirty="0" smtClean="0"/>
              <a:t> </a:t>
            </a:r>
            <a:r>
              <a:rPr lang="en-US" dirty="0" smtClean="0">
                <a:sym typeface="Symbol"/>
              </a:rPr>
              <a:t></a:t>
            </a:r>
            <a:r>
              <a:rPr lang="en-US" dirty="0" smtClean="0"/>
              <a:t> </a:t>
            </a:r>
            <a:r>
              <a:rPr lang="en-US" i="1" dirty="0" smtClean="0"/>
              <a:t>V</a:t>
            </a:r>
            <a:r>
              <a:rPr lang="en-US" dirty="0" smtClean="0"/>
              <a:t> ? Explain your answers.</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Interpreting Venn Diagrams (cont.) </a:t>
            </a:r>
            <a:endParaRPr lang="en-US" dirty="0"/>
          </a:p>
        </p:txBody>
      </p:sp>
      <p:sp>
        <p:nvSpPr>
          <p:cNvPr id="3" name="Content Placeholder 2"/>
          <p:cNvSpPr>
            <a:spLocks noGrp="1"/>
          </p:cNvSpPr>
          <p:nvPr>
            <p:ph idx="1"/>
          </p:nvPr>
        </p:nvSpPr>
        <p:spPr/>
        <p:txBody>
          <a:bodyPr>
            <a:normAutofit fontScale="92500"/>
          </a:bodyPr>
          <a:lstStyle/>
          <a:p>
            <a:pPr>
              <a:tabLst>
                <a:tab pos="461963" algn="l"/>
              </a:tabLst>
            </a:pPr>
            <a:r>
              <a:rPr lang="en-US" b="1" dirty="0" smtClean="0"/>
              <a:t>Solution </a:t>
            </a:r>
          </a:p>
          <a:p>
            <a:pPr>
              <a:tabLst>
                <a:tab pos="461963" algn="l"/>
              </a:tabLst>
            </a:pPr>
            <a:r>
              <a:rPr lang="en-US" b="1" dirty="0" smtClean="0"/>
              <a:t>a.	</a:t>
            </a:r>
            <a:r>
              <a:rPr lang="en-US" i="1" dirty="0" smtClean="0">
                <a:solidFill>
                  <a:srgbClr val="FF0000"/>
                </a:solidFill>
              </a:rPr>
              <a:t>S</a:t>
            </a:r>
            <a:r>
              <a:rPr lang="en-US" dirty="0" smtClean="0">
                <a:solidFill>
                  <a:srgbClr val="FF0000"/>
                </a:solidFill>
              </a:rPr>
              <a:t> = {k, a, s}</a:t>
            </a:r>
            <a:r>
              <a:rPr lang="en-US" dirty="0" smtClean="0"/>
              <a:t> </a:t>
            </a:r>
          </a:p>
          <a:p>
            <a:pPr>
              <a:tabLst>
                <a:tab pos="461963" algn="l"/>
              </a:tabLst>
            </a:pPr>
            <a:r>
              <a:rPr lang="en-US" dirty="0" smtClean="0"/>
              <a:t>	</a:t>
            </a:r>
            <a:r>
              <a:rPr lang="en-US" i="1" dirty="0" smtClean="0">
                <a:solidFill>
                  <a:srgbClr val="FF0000"/>
                </a:solidFill>
              </a:rPr>
              <a:t>T</a:t>
            </a:r>
            <a:r>
              <a:rPr lang="en-US" dirty="0" smtClean="0">
                <a:solidFill>
                  <a:srgbClr val="FF0000"/>
                </a:solidFill>
              </a:rPr>
              <a:t> = {t, m, j, d}</a:t>
            </a:r>
            <a:r>
              <a:rPr lang="en-US" dirty="0" smtClean="0"/>
              <a:t> </a:t>
            </a:r>
          </a:p>
          <a:p>
            <a:pPr>
              <a:tabLst>
                <a:tab pos="461963" algn="l"/>
              </a:tabLst>
            </a:pPr>
            <a:r>
              <a:rPr lang="en-US" dirty="0" smtClean="0"/>
              <a:t>	</a:t>
            </a:r>
            <a:r>
              <a:rPr lang="en-US" i="1" dirty="0" smtClean="0">
                <a:solidFill>
                  <a:srgbClr val="FF0000"/>
                </a:solidFill>
              </a:rPr>
              <a:t>V</a:t>
            </a:r>
            <a:r>
              <a:rPr lang="en-US" dirty="0" smtClean="0">
                <a:solidFill>
                  <a:srgbClr val="FF0000"/>
                </a:solidFill>
              </a:rPr>
              <a:t> = {e, c, p} </a:t>
            </a:r>
          </a:p>
          <a:p>
            <a:pPr>
              <a:tabLst>
                <a:tab pos="461963" algn="l"/>
              </a:tabLst>
            </a:pPr>
            <a:r>
              <a:rPr lang="en-US" dirty="0" smtClean="0"/>
              <a:t>	Remember, that the order in which the elements are 	listed is not important. Therefore, it is also correct to list 	the elements of each set in a different order. </a:t>
            </a:r>
          </a:p>
          <a:p>
            <a:pPr>
              <a:tabLst>
                <a:tab pos="461963" algn="l"/>
              </a:tabLst>
            </a:pPr>
            <a:r>
              <a:rPr lang="en-US" b="1" dirty="0" smtClean="0"/>
              <a:t>b.	</a:t>
            </a:r>
            <a:r>
              <a:rPr lang="en-US" dirty="0" smtClean="0"/>
              <a:t>In order to find the cardinal number of each set, </a:t>
            </a:r>
            <a:r>
              <a:rPr lang="en-US" i="1" dirty="0" smtClean="0"/>
              <a:t>S</a:t>
            </a:r>
            <a:r>
              <a:rPr lang="en-US" dirty="0" smtClean="0"/>
              <a:t>, </a:t>
            </a:r>
            <a:r>
              <a:rPr lang="en-US" i="1" dirty="0" smtClean="0"/>
              <a:t>T</a:t>
            </a:r>
            <a:r>
              <a:rPr lang="en-US" dirty="0" smtClean="0"/>
              <a:t>, 	and </a:t>
            </a:r>
            <a:r>
              <a:rPr lang="en-US" i="1" dirty="0" smtClean="0"/>
              <a:t>V</a:t>
            </a:r>
            <a:r>
              <a:rPr lang="en-US" dirty="0" smtClean="0"/>
              <a:t>, we simply need to count the number of elements 	in each set. Therefore </a:t>
            </a:r>
            <a:r>
              <a:rPr lang="en-US" dirty="0" smtClean="0">
                <a:solidFill>
                  <a:srgbClr val="FF0000"/>
                </a:solidFill>
              </a:rPr>
              <a:t>|</a:t>
            </a:r>
            <a:r>
              <a:rPr lang="en-US" i="1" dirty="0" smtClean="0">
                <a:solidFill>
                  <a:srgbClr val="FF0000"/>
                </a:solidFill>
              </a:rPr>
              <a:t>S</a:t>
            </a:r>
            <a:r>
              <a:rPr lang="en-US" dirty="0" smtClean="0">
                <a:solidFill>
                  <a:srgbClr val="FF0000"/>
                </a:solidFill>
              </a:rPr>
              <a:t>| = 3, |</a:t>
            </a:r>
            <a:r>
              <a:rPr lang="en-US" i="1" dirty="0" smtClean="0">
                <a:solidFill>
                  <a:srgbClr val="FF0000"/>
                </a:solidFill>
              </a:rPr>
              <a:t>T</a:t>
            </a:r>
            <a:r>
              <a:rPr lang="en-US" dirty="0" smtClean="0">
                <a:solidFill>
                  <a:srgbClr val="FF0000"/>
                </a:solidFill>
              </a:rPr>
              <a:t>| = 4, </a:t>
            </a:r>
            <a:r>
              <a:rPr lang="en-US" dirty="0"/>
              <a:t>and</a:t>
            </a:r>
            <a:r>
              <a:rPr lang="en-US" dirty="0" smtClean="0">
                <a:solidFill>
                  <a:srgbClr val="FF0000"/>
                </a:solidFill>
              </a:rPr>
              <a:t> |</a:t>
            </a:r>
            <a:r>
              <a:rPr lang="en-US" i="1" dirty="0" smtClean="0">
                <a:solidFill>
                  <a:srgbClr val="FF0000"/>
                </a:solidFill>
              </a:rPr>
              <a:t>V</a:t>
            </a:r>
            <a:r>
              <a:rPr lang="en-US" dirty="0" smtClean="0">
                <a:solidFill>
                  <a:srgbClr val="FF0000"/>
                </a:solidFill>
              </a:rPr>
              <a:t>| = 3</a:t>
            </a:r>
            <a:r>
              <a:rPr lang="en-US" dirty="0" smtClean="0"/>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Interpreting Venn Diagrams (cont.) </a:t>
            </a:r>
            <a:endParaRPr lang="en-US" dirty="0"/>
          </a:p>
        </p:txBody>
      </p:sp>
      <p:sp>
        <p:nvSpPr>
          <p:cNvPr id="3" name="Content Placeholder 2"/>
          <p:cNvSpPr>
            <a:spLocks noGrp="1"/>
          </p:cNvSpPr>
          <p:nvPr>
            <p:ph idx="1"/>
          </p:nvPr>
        </p:nvSpPr>
        <p:spPr/>
        <p:txBody>
          <a:bodyPr>
            <a:normAutofit/>
          </a:bodyPr>
          <a:lstStyle/>
          <a:p>
            <a:pPr>
              <a:tabLst>
                <a:tab pos="461963" algn="l"/>
              </a:tabLst>
            </a:pPr>
            <a:r>
              <a:rPr lang="en-US" b="1" dirty="0" smtClean="0"/>
              <a:t>c.	</a:t>
            </a:r>
            <a:r>
              <a:rPr lang="en-US" dirty="0" smtClean="0"/>
              <a:t>Recall that </a:t>
            </a:r>
            <a:r>
              <a:rPr lang="en-US" i="1" dirty="0" smtClean="0"/>
              <a:t>T </a:t>
            </a:r>
            <a:r>
              <a:rPr lang="en-US" dirty="0" smtClean="0"/>
              <a:t>′ contains all of the elements in the 	universal set that are not in </a:t>
            </a:r>
            <a:r>
              <a:rPr lang="en-US" i="1" dirty="0" smtClean="0"/>
              <a:t>T</a:t>
            </a:r>
            <a:r>
              <a:rPr lang="en-US" dirty="0" smtClean="0"/>
              <a:t>. Be careful to list all 	elements not in </a:t>
            </a:r>
            <a:r>
              <a:rPr lang="en-US" i="1" dirty="0" smtClean="0"/>
              <a:t>T</a:t>
            </a:r>
            <a:r>
              <a:rPr lang="en-US" dirty="0" smtClean="0"/>
              <a:t> and not just the elements in the 	other sets. Therefore </a:t>
            </a:r>
            <a:r>
              <a:rPr lang="en-US" i="1" dirty="0" smtClean="0">
                <a:solidFill>
                  <a:srgbClr val="FF0000"/>
                </a:solidFill>
              </a:rPr>
              <a:t>T</a:t>
            </a:r>
            <a:r>
              <a:rPr lang="en-US" dirty="0" smtClean="0">
                <a:solidFill>
                  <a:srgbClr val="FF0000"/>
                </a:solidFill>
              </a:rPr>
              <a:t> ′ = {a, b, c, e, f, g, h, i, k, l, n, 	o, p, q, r, s, u, v, w, x, y, z}</a:t>
            </a:r>
            <a:r>
              <a:rPr lang="en-US" dirty="0" smtClean="0"/>
              <a:t>. </a:t>
            </a:r>
          </a:p>
          <a:p>
            <a:pPr>
              <a:tabLst>
                <a:tab pos="461963" algn="l"/>
              </a:tabLst>
            </a:pPr>
            <a:r>
              <a:rPr lang="en-US" b="1" dirty="0" smtClean="0"/>
              <a:t>d.	</a:t>
            </a:r>
            <a:r>
              <a:rPr lang="en-US" dirty="0" smtClean="0"/>
              <a:t>For </a:t>
            </a:r>
            <a:r>
              <a:rPr lang="en-US" i="1" dirty="0" smtClean="0"/>
              <a:t>S</a:t>
            </a:r>
            <a:r>
              <a:rPr lang="en-US" dirty="0" smtClean="0"/>
              <a:t> = </a:t>
            </a:r>
            <a:r>
              <a:rPr lang="en-US" i="1" dirty="0" smtClean="0"/>
              <a:t>V</a:t>
            </a:r>
            <a:r>
              <a:rPr lang="en-US" dirty="0" smtClean="0"/>
              <a:t>, they would have to have exactly the same 	elements. Since this is not the case, </a:t>
            </a:r>
            <a:r>
              <a:rPr lang="en-US" i="1" dirty="0" smtClean="0"/>
              <a:t>S</a:t>
            </a:r>
            <a:r>
              <a:rPr lang="en-US" dirty="0" smtClean="0"/>
              <a:t> ≠ </a:t>
            </a:r>
            <a:r>
              <a:rPr lang="en-US" i="1" dirty="0" smtClean="0"/>
              <a:t>V</a:t>
            </a:r>
            <a:r>
              <a:rPr lang="en-US" dirty="0" smtClean="0"/>
              <a:t>. However, 	since </a:t>
            </a:r>
            <a:r>
              <a:rPr lang="en-US" i="1" dirty="0" smtClean="0"/>
              <a:t>S</a:t>
            </a:r>
            <a:r>
              <a:rPr lang="en-US" dirty="0" smtClean="0"/>
              <a:t> and </a:t>
            </a:r>
            <a:r>
              <a:rPr lang="en-US" i="1" dirty="0" smtClean="0"/>
              <a:t>V</a:t>
            </a:r>
            <a:r>
              <a:rPr lang="en-US" dirty="0" smtClean="0"/>
              <a:t> both have a cardinality of 3, they are 	equivalent to one another. That is, </a:t>
            </a:r>
            <a:r>
              <a:rPr lang="en-US" i="1" dirty="0" smtClean="0">
                <a:solidFill>
                  <a:srgbClr val="FF0000"/>
                </a:solidFill>
              </a:rPr>
              <a:t>S</a:t>
            </a:r>
            <a:r>
              <a:rPr lang="en-US" dirty="0" smtClean="0">
                <a:solidFill>
                  <a:srgbClr val="FF0000"/>
                </a:solidFill>
              </a:rPr>
              <a:t> </a:t>
            </a:r>
            <a:r>
              <a:rPr lang="en-US" dirty="0" smtClean="0">
                <a:solidFill>
                  <a:srgbClr val="FF0000"/>
                </a:solidFill>
                <a:sym typeface="Symbol"/>
              </a:rPr>
              <a:t></a:t>
            </a:r>
            <a:r>
              <a:rPr lang="en-US" dirty="0" smtClean="0">
                <a:solidFill>
                  <a:srgbClr val="FF0000"/>
                </a:solidFill>
              </a:rPr>
              <a:t> </a:t>
            </a:r>
            <a:r>
              <a:rPr lang="en-US" i="1" dirty="0" smtClean="0">
                <a:solidFill>
                  <a:srgbClr val="FF0000"/>
                </a:solidFill>
              </a:rPr>
              <a:t>V</a:t>
            </a:r>
            <a:r>
              <a:rPr lang="en-US" dirty="0" smtClean="0"/>
              <a:t>.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Interpreting Venn Diagrams </a:t>
            </a:r>
            <a:endParaRPr lang="en-US" dirty="0"/>
          </a:p>
        </p:txBody>
      </p:sp>
      <p:sp>
        <p:nvSpPr>
          <p:cNvPr id="3" name="Content Placeholder 2"/>
          <p:cNvSpPr>
            <a:spLocks noGrp="1"/>
          </p:cNvSpPr>
          <p:nvPr>
            <p:ph idx="1"/>
          </p:nvPr>
        </p:nvSpPr>
        <p:spPr/>
        <p:txBody>
          <a:bodyPr/>
          <a:lstStyle/>
          <a:p>
            <a:r>
              <a:rPr lang="en-US" dirty="0" smtClean="0"/>
              <a:t>There is an increasing number of electric vehicles on the roads in the United States. The number of charging stations available for these cars varies from state to state. The states with the most public and private electric charging stations are California, Florida, Oregon, Texas, and Washington.</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1349</TotalTime>
  <Words>1329</Words>
  <Application>Microsoft Office PowerPoint</Application>
  <PresentationFormat>On-screen Show (4:3)</PresentationFormat>
  <Paragraphs>133</Paragraphs>
  <Slides>30</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30</vt:i4>
      </vt:variant>
    </vt:vector>
  </HeadingPairs>
  <TitlesOfParts>
    <vt:vector size="36" baseType="lpstr">
      <vt:lpstr>Calibri</vt:lpstr>
      <vt:lpstr>Courier New</vt:lpstr>
      <vt:lpstr>Arial</vt:lpstr>
      <vt:lpstr>Symbol</vt:lpstr>
      <vt:lpstr>Office Theme</vt:lpstr>
      <vt:lpstr>Equation</vt:lpstr>
      <vt:lpstr>Section 2.2</vt:lpstr>
      <vt:lpstr>Objectives</vt:lpstr>
      <vt:lpstr>Venn Diagram</vt:lpstr>
      <vt:lpstr>Venn Diagram </vt:lpstr>
      <vt:lpstr>Example 1: Interpreting Venn Diagrams </vt:lpstr>
      <vt:lpstr>Example 1: Interpreting Venn Diagrams (cont.) </vt:lpstr>
      <vt:lpstr>Example 1: Interpreting Venn Diagrams (cont.) </vt:lpstr>
      <vt:lpstr>Example 1: Interpreting Venn Diagrams (cont.) </vt:lpstr>
      <vt:lpstr>Example 2: Interpreting Venn Diagrams </vt:lpstr>
      <vt:lpstr>Example 2: Interpreting Venn Diagrams (cont.) </vt:lpstr>
      <vt:lpstr>Example 2: Interpreting Venn Diagrams (cont.) </vt:lpstr>
      <vt:lpstr>Example 2: Interpreting Venn Diagrams (cont.) </vt:lpstr>
      <vt:lpstr>Example 2: Interpreting Venn Diagrams (cont.) </vt:lpstr>
      <vt:lpstr>Example 2: Interpreting Venn Diagrams (cont.) </vt:lpstr>
      <vt:lpstr>Example 2: Interpreting Venn Diagrams (cont.) </vt:lpstr>
      <vt:lpstr>Example 2: Interpreting Venn Diagrams (cont.) </vt:lpstr>
      <vt:lpstr>Subset </vt:lpstr>
      <vt:lpstr>Example 3: Drawing a Venn Diagram with Subsets </vt:lpstr>
      <vt:lpstr>Example 3: Drawing a Venn Diagram with Subsets (cont.)</vt:lpstr>
      <vt:lpstr>Example 3: Drawing a Venn Diagram with Subsets (cont.)</vt:lpstr>
      <vt:lpstr>Example 3: Drawing a Venn Diagram with Subsets (cont.)</vt:lpstr>
      <vt:lpstr>Skill Check #1 </vt:lpstr>
      <vt:lpstr>Proper Subset </vt:lpstr>
      <vt:lpstr>Example 4: Identifying Proper Subsets </vt:lpstr>
      <vt:lpstr>Example 4: Identifying Proper Subsets (cont.) </vt:lpstr>
      <vt:lpstr>Skill Check #2 </vt:lpstr>
      <vt:lpstr>Number of Subsets and Proper Subsets of a Set </vt:lpstr>
      <vt:lpstr>Example 5: Determining the Number of Subsets</vt:lpstr>
      <vt:lpstr>Example 5: Determining the Number of Subsets (cont.)</vt:lpstr>
      <vt:lpstr>Example 5: Determining the Number of Subsets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 Systems</dc:creator>
  <cp:lastModifiedBy>ashish.samudre</cp:lastModifiedBy>
  <cp:revision>227</cp:revision>
  <dcterms:created xsi:type="dcterms:W3CDTF">2013-04-26T14:43:13Z</dcterms:created>
  <dcterms:modified xsi:type="dcterms:W3CDTF">2017-08-03T18:46:05Z</dcterms:modified>
</cp:coreProperties>
</file>