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260" r:id="rId4"/>
    <p:sldId id="261" r:id="rId5"/>
    <p:sldId id="262" r:id="rId6"/>
    <p:sldId id="263" r:id="rId7"/>
    <p:sldId id="259"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Applications and Survey Analysis </a:t>
            </a:r>
            <a:endParaRPr lang="en-US"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There are many approaches to determining the represented sets. One way is to begin with the intersection of all three sets, area (</a:t>
            </a:r>
            <a:r>
              <a:rPr lang="en-US" b="1" dirty="0" smtClean="0"/>
              <a:t>7</a:t>
            </a:r>
            <a:r>
              <a:rPr lang="en-US" dirty="0" smtClean="0"/>
              <a:t>). So, comparing the elements of sets </a:t>
            </a:r>
            <a:r>
              <a:rPr lang="en-US" i="1" dirty="0" smtClean="0"/>
              <a:t>A</a:t>
            </a:r>
            <a:r>
              <a:rPr lang="en-US" dirty="0" smtClean="0"/>
              <a:t>, </a:t>
            </a:r>
            <a:r>
              <a:rPr lang="en-US" i="1" dirty="0" smtClean="0"/>
              <a:t>B</a:t>
            </a:r>
            <a:r>
              <a:rPr lang="en-US" dirty="0" smtClean="0"/>
              <a:t>, and </a:t>
            </a:r>
            <a:r>
              <a:rPr lang="en-US" i="1" dirty="0" smtClean="0"/>
              <a:t>C</a:t>
            </a:r>
            <a:r>
              <a:rPr lang="en-US" dirty="0" smtClean="0"/>
              <a:t>, we can determine the elements common to all three sets are a and i. This gives </a:t>
            </a:r>
            <a:r>
              <a:rPr lang="en-US" i="1" dirty="0" smtClean="0"/>
              <a:t>A</a:t>
            </a:r>
            <a:r>
              <a:rPr lang="en-US" dirty="0" smtClean="0"/>
              <a:t> ∩ </a:t>
            </a:r>
            <a:r>
              <a:rPr lang="en-US" i="1" dirty="0" smtClean="0"/>
              <a:t>B</a:t>
            </a:r>
            <a:r>
              <a:rPr lang="en-US" dirty="0" smtClean="0"/>
              <a:t> ∩ </a:t>
            </a:r>
            <a:r>
              <a:rPr lang="en-US" i="1" dirty="0" smtClean="0"/>
              <a:t>C</a:t>
            </a:r>
            <a:r>
              <a:rPr lang="en-US" dirty="0" smtClean="0"/>
              <a:t> = {a, i}. We must repeat this process for each of the other seven areas while making sure to not count any element more than once.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The next step is to determine the elements that belong in the different parts of set </a:t>
            </a:r>
            <a:r>
              <a:rPr lang="en-US" i="1" dirty="0" smtClean="0"/>
              <a:t>A</a:t>
            </a:r>
            <a:r>
              <a:rPr lang="en-US" dirty="0" smtClean="0"/>
              <a:t> = {a, e, i, o, u}. We compare the sets and determine that set </a:t>
            </a:r>
            <a:r>
              <a:rPr lang="en-US" i="1" dirty="0" smtClean="0"/>
              <a:t>A</a:t>
            </a:r>
            <a:r>
              <a:rPr lang="en-US" dirty="0" smtClean="0"/>
              <a:t> consists of all of the vowels of the alphabet. When compared to sets </a:t>
            </a:r>
            <a:r>
              <a:rPr lang="en-US" i="1" dirty="0" smtClean="0"/>
              <a:t>B</a:t>
            </a:r>
            <a:r>
              <a:rPr lang="en-US" dirty="0" smtClean="0"/>
              <a:t> and </a:t>
            </a:r>
            <a:r>
              <a:rPr lang="en-US" i="1" dirty="0" smtClean="0"/>
              <a:t>C</a:t>
            </a:r>
            <a:r>
              <a:rPr lang="en-US" dirty="0" smtClean="0"/>
              <a:t>, we find that the only vowel not in either </a:t>
            </a:r>
            <a:r>
              <a:rPr lang="en-US" i="1" dirty="0" smtClean="0"/>
              <a:t>B</a:t>
            </a:r>
            <a:r>
              <a:rPr lang="en-US" dirty="0" smtClean="0"/>
              <a:t> or </a:t>
            </a:r>
            <a:r>
              <a:rPr lang="en-US" i="1" dirty="0" smtClean="0"/>
              <a:t>C</a:t>
            </a:r>
            <a:r>
              <a:rPr lang="en-US" dirty="0" smtClean="0"/>
              <a:t> is o. So, the only element in area (</a:t>
            </a:r>
            <a:r>
              <a:rPr lang="en-US" b="1" dirty="0" smtClean="0"/>
              <a:t>1</a:t>
            </a:r>
            <a:r>
              <a:rPr lang="en-US" dirty="0" smtClean="0"/>
              <a:t>), set </a:t>
            </a:r>
            <a:r>
              <a:rPr lang="en-US" i="1" dirty="0" smtClean="0"/>
              <a:t>A</a:t>
            </a:r>
            <a:r>
              <a:rPr lang="en-US" dirty="0" smtClean="0"/>
              <a:t> only, is {o}. Similarly, the element in area (</a:t>
            </a:r>
            <a:r>
              <a:rPr lang="en-US" b="1" dirty="0" smtClean="0"/>
              <a:t>4</a:t>
            </a:r>
            <a:r>
              <a:rPr lang="en-US" dirty="0" smtClean="0"/>
              <a:t>), </a:t>
            </a:r>
            <a:r>
              <a:rPr lang="en-US" i="1" dirty="0" smtClean="0"/>
              <a:t>A</a:t>
            </a:r>
            <a:r>
              <a:rPr lang="en-US" dirty="0" smtClean="0"/>
              <a:t> ∩ </a:t>
            </a:r>
            <a:r>
              <a:rPr lang="en-US" i="1" dirty="0" smtClean="0"/>
              <a:t>B</a:t>
            </a:r>
            <a:r>
              <a:rPr lang="en-US" dirty="0" smtClean="0"/>
              <a:t> only, is {e} and the element in area (</a:t>
            </a:r>
            <a:r>
              <a:rPr lang="en-US" b="1" dirty="0" smtClean="0"/>
              <a:t>5</a:t>
            </a:r>
            <a:r>
              <a:rPr lang="en-US" dirty="0" smtClean="0"/>
              <a:t>), </a:t>
            </a:r>
            <a:r>
              <a:rPr lang="en-US" i="1" dirty="0" smtClean="0"/>
              <a:t>A</a:t>
            </a:r>
            <a:r>
              <a:rPr lang="en-US" dirty="0" smtClean="0"/>
              <a:t> ∩ </a:t>
            </a:r>
            <a:r>
              <a:rPr lang="en-US" i="1" dirty="0" smtClean="0"/>
              <a:t>C</a:t>
            </a:r>
            <a:r>
              <a:rPr lang="en-US" dirty="0" smtClean="0"/>
              <a:t> only, is {u}.</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For set B only, we consider set </a:t>
            </a:r>
            <a:r>
              <a:rPr lang="en-US" i="1" dirty="0" smtClean="0"/>
              <a:t>B</a:t>
            </a:r>
            <a:r>
              <a:rPr lang="en-US" dirty="0" smtClean="0"/>
              <a:t> = {a, b, c, d, e, f, g, h, i, j, k, l}. Some of the elements, {a, i}, of set </a:t>
            </a:r>
            <a:r>
              <a:rPr lang="en-US" i="1" dirty="0" smtClean="0"/>
              <a:t>B</a:t>
            </a:r>
            <a:r>
              <a:rPr lang="en-US" dirty="0" smtClean="0"/>
              <a:t> have already been accounted for in the intersection of all three sets. By comparing set B to set </a:t>
            </a:r>
            <a:r>
              <a:rPr lang="en-US" i="1" dirty="0" smtClean="0"/>
              <a:t>A</a:t>
            </a:r>
            <a:r>
              <a:rPr lang="en-US" dirty="0" smtClean="0"/>
              <a:t> and set </a:t>
            </a:r>
            <a:r>
              <a:rPr lang="en-US" i="1" dirty="0" smtClean="0"/>
              <a:t>C</a:t>
            </a:r>
            <a:r>
              <a:rPr lang="en-US" dirty="0" smtClean="0"/>
              <a:t>, set </a:t>
            </a:r>
            <a:r>
              <a:rPr lang="en-US" i="1" dirty="0" smtClean="0"/>
              <a:t>A</a:t>
            </a:r>
            <a:r>
              <a:rPr lang="en-US" dirty="0" smtClean="0"/>
              <a:t> also contains element {e} and set C contains element {l}. This means the only elements in area (</a:t>
            </a:r>
            <a:r>
              <a:rPr lang="en-US" b="1" dirty="0" smtClean="0"/>
              <a:t>2</a:t>
            </a:r>
            <a:r>
              <a:rPr lang="en-US" dirty="0" smtClean="0"/>
              <a:t>), set </a:t>
            </a:r>
            <a:r>
              <a:rPr lang="en-US" i="1" dirty="0" smtClean="0"/>
              <a:t>B</a:t>
            </a:r>
            <a:r>
              <a:rPr lang="en-US" dirty="0" smtClean="0"/>
              <a:t> only, are {b, c, d, f, g, h, j, k}. Similarly, the element in area (</a:t>
            </a:r>
            <a:r>
              <a:rPr lang="en-US" b="1" dirty="0" smtClean="0"/>
              <a:t>4</a:t>
            </a:r>
            <a:r>
              <a:rPr lang="en-US" dirty="0" smtClean="0"/>
              <a:t>), </a:t>
            </a:r>
            <a:r>
              <a:rPr lang="en-US" i="1" dirty="0" smtClean="0"/>
              <a:t>A</a:t>
            </a:r>
            <a:r>
              <a:rPr lang="en-US" dirty="0" smtClean="0"/>
              <a:t> ∩ </a:t>
            </a:r>
            <a:r>
              <a:rPr lang="en-US" i="1" dirty="0" smtClean="0"/>
              <a:t>B</a:t>
            </a:r>
            <a:r>
              <a:rPr lang="en-US" dirty="0" smtClean="0"/>
              <a:t> only, is {e} and the element in area (</a:t>
            </a:r>
            <a:r>
              <a:rPr lang="en-US" b="1" dirty="0" smtClean="0"/>
              <a:t>6</a:t>
            </a:r>
            <a:r>
              <a:rPr lang="en-US" dirty="0" smtClean="0"/>
              <a:t>), </a:t>
            </a:r>
            <a:r>
              <a:rPr lang="en-US" i="1" dirty="0" smtClean="0"/>
              <a:t>B</a:t>
            </a:r>
            <a:r>
              <a:rPr lang="en-US" dirty="0" smtClean="0"/>
              <a:t> ∩ </a:t>
            </a:r>
            <a:r>
              <a:rPr lang="en-US" i="1" dirty="0" smtClean="0"/>
              <a:t>C</a:t>
            </a:r>
            <a:r>
              <a:rPr lang="en-US" dirty="0" smtClean="0"/>
              <a:t> only, is {l}.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For set </a:t>
            </a:r>
            <a:r>
              <a:rPr lang="en-US" i="1" dirty="0" smtClean="0"/>
              <a:t>C</a:t>
            </a:r>
            <a:r>
              <a:rPr lang="en-US" dirty="0" smtClean="0"/>
              <a:t> only, we consider set </a:t>
            </a:r>
            <a:r>
              <a:rPr lang="en-US" i="1" dirty="0" smtClean="0"/>
              <a:t>C</a:t>
            </a:r>
            <a:r>
              <a:rPr lang="en-US" dirty="0" smtClean="0"/>
              <a:t> = {a, l, u, m, n, i}. Some of the elements, {a, i}, of set </a:t>
            </a:r>
            <a:r>
              <a:rPr lang="en-US" i="1" dirty="0" smtClean="0"/>
              <a:t>C</a:t>
            </a:r>
            <a:r>
              <a:rPr lang="en-US" dirty="0" smtClean="0"/>
              <a:t> have already been accounted for in the intersection of all three sets. By comparing set </a:t>
            </a:r>
            <a:r>
              <a:rPr lang="en-US" i="1" dirty="0" smtClean="0"/>
              <a:t>C</a:t>
            </a:r>
            <a:r>
              <a:rPr lang="en-US" dirty="0" smtClean="0"/>
              <a:t> to set </a:t>
            </a:r>
            <a:r>
              <a:rPr lang="en-US" i="1" dirty="0" smtClean="0"/>
              <a:t>A</a:t>
            </a:r>
            <a:r>
              <a:rPr lang="en-US" dirty="0" smtClean="0"/>
              <a:t> and set </a:t>
            </a:r>
            <a:r>
              <a:rPr lang="en-US" i="1" dirty="0" smtClean="0"/>
              <a:t>B</a:t>
            </a:r>
            <a:r>
              <a:rPr lang="en-US" dirty="0" smtClean="0"/>
              <a:t>, set </a:t>
            </a:r>
            <a:r>
              <a:rPr lang="en-US" i="1" dirty="0" smtClean="0"/>
              <a:t>A</a:t>
            </a:r>
            <a:r>
              <a:rPr lang="en-US" dirty="0" smtClean="0"/>
              <a:t> also contains element {u} and set </a:t>
            </a:r>
            <a:r>
              <a:rPr lang="en-US" i="1" dirty="0" smtClean="0"/>
              <a:t>B</a:t>
            </a:r>
            <a:r>
              <a:rPr lang="en-US" dirty="0" smtClean="0"/>
              <a:t> contains element {l}. This means the elements in area (</a:t>
            </a:r>
            <a:r>
              <a:rPr lang="en-US" b="1" dirty="0" smtClean="0"/>
              <a:t>3</a:t>
            </a:r>
            <a:r>
              <a:rPr lang="en-US" dirty="0" smtClean="0"/>
              <a:t>), set </a:t>
            </a:r>
            <a:r>
              <a:rPr lang="en-US" i="1" dirty="0" smtClean="0"/>
              <a:t>C</a:t>
            </a:r>
            <a:r>
              <a:rPr lang="en-US" dirty="0" smtClean="0"/>
              <a:t> only, are {m, n}.</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The elements of the alphabet not accounted for in any of sets </a:t>
            </a:r>
            <a:r>
              <a:rPr lang="en-US" i="1" dirty="0" smtClean="0"/>
              <a:t>A</a:t>
            </a:r>
            <a:r>
              <a:rPr lang="en-US" dirty="0" smtClean="0"/>
              <a:t>, </a:t>
            </a:r>
            <a:r>
              <a:rPr lang="en-US" i="1" dirty="0" smtClean="0"/>
              <a:t>B</a:t>
            </a:r>
            <a:r>
              <a:rPr lang="en-US" dirty="0" smtClean="0"/>
              <a:t>, or </a:t>
            </a:r>
            <a:r>
              <a:rPr lang="en-US" i="1" dirty="0" smtClean="0"/>
              <a:t>C</a:t>
            </a:r>
            <a:r>
              <a:rPr lang="en-US" dirty="0" smtClean="0"/>
              <a:t> are the elements {p, q, r, s, t, v, w, x, y, z}, which go in area (</a:t>
            </a:r>
            <a:r>
              <a:rPr lang="en-US" b="1" dirty="0" smtClean="0"/>
              <a:t>8</a:t>
            </a:r>
            <a:r>
              <a:rPr lang="en-US" dirty="0" smtClean="0"/>
              <a:t>). We are now ready to draw our Venn diagram. </a:t>
            </a:r>
          </a:p>
          <a:p>
            <a:r>
              <a:rPr lang="en-US" dirty="0" smtClean="0"/>
              <a:t>We find the solution by placing each of the letters from each set in the appropriate areas within a Venn diagram. </a:t>
            </a:r>
            <a:r>
              <a:rPr lang="en-US" i="1" dirty="0" smtClean="0"/>
              <a:t>A</a:t>
            </a:r>
            <a:r>
              <a:rPr lang="en-US" dirty="0" smtClean="0"/>
              <a:t> ∩ </a:t>
            </a:r>
            <a:r>
              <a:rPr lang="en-US" i="1" dirty="0" smtClean="0"/>
              <a:t>B</a:t>
            </a:r>
            <a:r>
              <a:rPr lang="en-US" dirty="0" smtClean="0"/>
              <a:t> ∩ </a:t>
            </a:r>
            <a:r>
              <a:rPr lang="en-US" i="1" dirty="0" smtClean="0"/>
              <a:t>C</a:t>
            </a:r>
            <a:r>
              <a:rPr lang="en-US" dirty="0" smtClean="0"/>
              <a:t> = {a, i}, only </a:t>
            </a:r>
            <a:r>
              <a:rPr lang="en-US" i="1" dirty="0" smtClean="0"/>
              <a:t>A</a:t>
            </a:r>
            <a:r>
              <a:rPr lang="en-US" dirty="0" smtClean="0"/>
              <a:t> = {o}, only </a:t>
            </a:r>
            <a:r>
              <a:rPr lang="en-US" i="1" dirty="0" smtClean="0"/>
              <a:t>B</a:t>
            </a:r>
            <a:r>
              <a:rPr lang="en-US" dirty="0" smtClean="0"/>
              <a:t> = {b, c, d, f, g, h, j, k}, only </a:t>
            </a:r>
            <a:r>
              <a:rPr lang="en-US" i="1" dirty="0" smtClean="0"/>
              <a:t>C</a:t>
            </a:r>
            <a:r>
              <a:rPr lang="en-US" dirty="0" smtClean="0"/>
              <a:t> = {m, n}, only </a:t>
            </a:r>
            <a:r>
              <a:rPr lang="en-US" i="1" dirty="0" smtClean="0"/>
              <a:t>A</a:t>
            </a:r>
            <a:r>
              <a:rPr lang="en-US" dirty="0" smtClean="0"/>
              <a:t> ∩ </a:t>
            </a:r>
            <a:r>
              <a:rPr lang="en-US" i="1" dirty="0" smtClean="0"/>
              <a:t>B</a:t>
            </a:r>
            <a:r>
              <a:rPr lang="en-US" dirty="0" smtClean="0"/>
              <a:t> = {e}, only </a:t>
            </a:r>
            <a:r>
              <a:rPr lang="en-US" i="1" dirty="0" smtClean="0"/>
              <a:t>A</a:t>
            </a:r>
            <a:r>
              <a:rPr lang="en-US" dirty="0" smtClean="0"/>
              <a:t> ∩ </a:t>
            </a:r>
            <a:r>
              <a:rPr lang="en-US" i="1" dirty="0" smtClean="0"/>
              <a:t>C</a:t>
            </a:r>
            <a:r>
              <a:rPr lang="en-US" dirty="0" smtClean="0"/>
              <a:t> = {u}, and only </a:t>
            </a:r>
            <a:r>
              <a:rPr lang="en-US" i="1" dirty="0" smtClean="0"/>
              <a:t>B</a:t>
            </a:r>
            <a:r>
              <a:rPr lang="en-US" dirty="0" smtClean="0"/>
              <a:t> ∩ </a:t>
            </a:r>
            <a:r>
              <a:rPr lang="en-US" i="1" dirty="0" smtClean="0"/>
              <a:t>C</a:t>
            </a:r>
            <a:r>
              <a:rPr lang="en-US" dirty="0" smtClean="0"/>
              <a:t> = {l}. Then the solution is shown in the following diagram.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endParaRPr lang="en-US" dirty="0"/>
          </a:p>
        </p:txBody>
      </p:sp>
      <p:pic>
        <p:nvPicPr>
          <p:cNvPr id="4" name="Picture 2"/>
          <p:cNvPicPr>
            <a:picLocks noChangeAspect="1" noChangeArrowheads="1"/>
          </p:cNvPicPr>
          <p:nvPr/>
        </p:nvPicPr>
        <p:blipFill>
          <a:blip r:embed="rId2"/>
          <a:srcRect/>
          <a:stretch>
            <a:fillRect/>
          </a:stretch>
        </p:blipFill>
        <p:spPr bwMode="auto">
          <a:xfrm>
            <a:off x="2614613" y="2000250"/>
            <a:ext cx="3914775" cy="2857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Analysis </a:t>
            </a:r>
            <a:endParaRPr lang="en-US" dirty="0"/>
          </a:p>
        </p:txBody>
      </p:sp>
      <p:sp>
        <p:nvSpPr>
          <p:cNvPr id="3" name="Content Placeholder 2"/>
          <p:cNvSpPr>
            <a:spLocks noGrp="1"/>
          </p:cNvSpPr>
          <p:nvPr>
            <p:ph idx="1"/>
          </p:nvPr>
        </p:nvSpPr>
        <p:spPr/>
        <p:txBody>
          <a:bodyPr/>
          <a:lstStyle/>
          <a:p>
            <a:endParaRPr lang="en-US" dirty="0"/>
          </a:p>
        </p:txBody>
      </p:sp>
      <p:sp>
        <p:nvSpPr>
          <p:cNvPr id="5"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Survey Analysis </a:t>
            </a:r>
          </a:p>
          <a:p>
            <a:pPr marL="12700" lvl="0" indent="-12700" eaLnBrk="0" hangingPunct="0">
              <a:spcBef>
                <a:spcPct val="20000"/>
              </a:spcBef>
              <a:tabLst>
                <a:tab pos="457200" algn="l"/>
              </a:tabLst>
              <a:defRPr/>
            </a:pPr>
            <a:r>
              <a:rPr lang="en-US" sz="2800" b="1" dirty="0" smtClean="0">
                <a:solidFill>
                  <a:srgbClr val="C00000"/>
                </a:solidFill>
              </a:rPr>
              <a:t>Survey analysis </a:t>
            </a:r>
            <a:r>
              <a:rPr lang="en-US" sz="2800" dirty="0" smtClean="0">
                <a:solidFill>
                  <a:srgbClr val="000000"/>
                </a:solidFill>
              </a:rPr>
              <a:t>is the analysis of responses to a list of questions.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for Survey Analysis </a:t>
            </a:r>
            <a:endParaRPr lang="en-US" dirty="0"/>
          </a:p>
        </p:txBody>
      </p:sp>
      <p:sp>
        <p:nvSpPr>
          <p:cNvPr id="3" name="Content Placeholder 2"/>
          <p:cNvSpPr>
            <a:spLocks noGrp="1"/>
          </p:cNvSpPr>
          <p:nvPr>
            <p:ph idx="1"/>
          </p:nvPr>
        </p:nvSpPr>
        <p:spPr/>
        <p:txBody>
          <a:bodyPr/>
          <a:lstStyle/>
          <a:p>
            <a:r>
              <a:rPr lang="en-US" dirty="0" smtClean="0"/>
              <a:t>A survey of </a:t>
            </a:r>
            <a:r>
              <a:rPr lang="en-US" dirty="0" smtClean="0">
                <a:solidFill>
                  <a:srgbClr val="0000FF"/>
                </a:solidFill>
              </a:rPr>
              <a:t>500 </a:t>
            </a:r>
            <a:r>
              <a:rPr lang="en-US" dirty="0" smtClean="0">
                <a:solidFill>
                  <a:schemeClr val="tx1"/>
                </a:solidFill>
              </a:rPr>
              <a:t>students </a:t>
            </a:r>
            <a:r>
              <a:rPr lang="en-US" dirty="0" smtClean="0"/>
              <a:t>showed that </a:t>
            </a:r>
            <a:r>
              <a:rPr lang="en-US" dirty="0" smtClean="0">
                <a:solidFill>
                  <a:srgbClr val="0000FF"/>
                </a:solidFill>
              </a:rPr>
              <a:t>350</a:t>
            </a:r>
            <a:r>
              <a:rPr lang="en-US" dirty="0" smtClean="0"/>
              <a:t> listen to jazz, </a:t>
            </a:r>
            <a:r>
              <a:rPr lang="en-US" dirty="0">
                <a:solidFill>
                  <a:srgbClr val="0000FF"/>
                </a:solidFill>
              </a:rPr>
              <a:t>300</a:t>
            </a:r>
            <a:r>
              <a:rPr lang="en-US" dirty="0" smtClean="0"/>
              <a:t> listen to classical, and </a:t>
            </a:r>
            <a:r>
              <a:rPr lang="en-US" dirty="0">
                <a:solidFill>
                  <a:srgbClr val="0000FF"/>
                </a:solidFill>
              </a:rPr>
              <a:t>200</a:t>
            </a:r>
            <a:r>
              <a:rPr lang="en-US" dirty="0" smtClean="0"/>
              <a:t> listen to both. Draw a Venn diagram to illustrate this survey. </a:t>
            </a:r>
          </a:p>
          <a:p>
            <a:r>
              <a:rPr lang="en-US" b="1" dirty="0" smtClean="0"/>
              <a:t>Solution </a:t>
            </a:r>
          </a:p>
          <a:p>
            <a:r>
              <a:rPr lang="en-US" dirty="0" smtClean="0"/>
              <a:t>We are given that the number of students that listen to jazz and classical music is </a:t>
            </a:r>
            <a:r>
              <a:rPr lang="en-US" dirty="0">
                <a:solidFill>
                  <a:srgbClr val="0000FF"/>
                </a:solidFill>
              </a:rPr>
              <a:t>200</a:t>
            </a:r>
            <a:r>
              <a:rPr lang="en-US" dirty="0" smtClean="0"/>
              <a:t> students. We must notice that each of the students that like both types of music are also counted in the categories for their respectful types of music.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for Survey Analysis (cont.)</a:t>
            </a:r>
            <a:endParaRPr lang="en-US" dirty="0"/>
          </a:p>
        </p:txBody>
      </p:sp>
      <p:sp>
        <p:nvSpPr>
          <p:cNvPr id="3" name="Content Placeholder 2"/>
          <p:cNvSpPr>
            <a:spLocks noGrp="1"/>
          </p:cNvSpPr>
          <p:nvPr>
            <p:ph idx="1"/>
          </p:nvPr>
        </p:nvSpPr>
        <p:spPr/>
        <p:txBody>
          <a:bodyPr>
            <a:normAutofit/>
          </a:bodyPr>
          <a:lstStyle/>
          <a:p>
            <a:r>
              <a:rPr lang="en-US" dirty="0" smtClean="0"/>
              <a:t>Recall from the previous section the inclusion-exclusion principle, which states that we must subtract the students that have been counted twice.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for Survey Analysis (cont.) </a:t>
            </a:r>
            <a:endParaRPr lang="en-US" dirty="0"/>
          </a:p>
        </p:txBody>
      </p:sp>
      <p:sp>
        <p:nvSpPr>
          <p:cNvPr id="3" name="Content Placeholder 2"/>
          <p:cNvSpPr>
            <a:spLocks noGrp="1"/>
          </p:cNvSpPr>
          <p:nvPr>
            <p:ph idx="1"/>
          </p:nvPr>
        </p:nvSpPr>
        <p:spPr/>
        <p:txBody>
          <a:bodyPr>
            <a:normAutofit/>
          </a:bodyPr>
          <a:lstStyle/>
          <a:p>
            <a:r>
              <a:rPr lang="en-US" dirty="0" smtClean="0"/>
              <a:t>The resulting Venn diagram shows that </a:t>
            </a:r>
            <a:r>
              <a:rPr lang="en-US" dirty="0">
                <a:solidFill>
                  <a:srgbClr val="0000FF"/>
                </a:solidFill>
              </a:rPr>
              <a:t>150</a:t>
            </a:r>
            <a:r>
              <a:rPr lang="en-US" dirty="0" smtClean="0"/>
              <a:t> students like only jazz, </a:t>
            </a:r>
            <a:r>
              <a:rPr lang="en-US" dirty="0">
                <a:solidFill>
                  <a:srgbClr val="0000FF"/>
                </a:solidFill>
              </a:rPr>
              <a:t>100</a:t>
            </a:r>
            <a:r>
              <a:rPr lang="en-US" dirty="0" smtClean="0"/>
              <a:t> students like only classical, </a:t>
            </a:r>
            <a:r>
              <a:rPr lang="en-US" dirty="0">
                <a:solidFill>
                  <a:srgbClr val="0000FF"/>
                </a:solidFill>
              </a:rPr>
              <a:t>200</a:t>
            </a:r>
            <a:r>
              <a:rPr lang="en-US" dirty="0" smtClean="0"/>
              <a:t> students like both types of music, and </a:t>
            </a:r>
            <a:r>
              <a:rPr lang="en-US" dirty="0">
                <a:solidFill>
                  <a:srgbClr val="0000FF"/>
                </a:solidFill>
              </a:rPr>
              <a:t>50</a:t>
            </a:r>
            <a:r>
              <a:rPr lang="en-US" dirty="0" smtClean="0"/>
              <a:t> students don’t like either type of music. </a:t>
            </a:r>
          </a:p>
        </p:txBody>
      </p:sp>
      <p:pic>
        <p:nvPicPr>
          <p:cNvPr id="4" name="Picture 2"/>
          <p:cNvPicPr>
            <a:picLocks noChangeAspect="1" noChangeArrowheads="1"/>
          </p:cNvPicPr>
          <p:nvPr/>
        </p:nvPicPr>
        <p:blipFill>
          <a:blip r:embed="rId2"/>
          <a:srcRect/>
          <a:stretch>
            <a:fillRect/>
          </a:stretch>
        </p:blipFill>
        <p:spPr bwMode="auto">
          <a:xfrm>
            <a:off x="2605087" y="3395131"/>
            <a:ext cx="3933825" cy="2181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1963" indent="-461963">
              <a:buFont typeface="Courier New" pitchFamily="49" charset="0"/>
              <a:buChar char="o"/>
            </a:pPr>
            <a:r>
              <a:rPr lang="en-US" dirty="0" smtClean="0"/>
              <a:t>Solve problems that involve survey analysis</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Content Placeholder 3"/>
          <p:cNvSpPr txBox="1">
            <a:spLocks/>
          </p:cNvSpPr>
          <p:nvPr/>
        </p:nvSpPr>
        <p:spPr>
          <a:xfrm>
            <a:off x="457200" y="1280160"/>
            <a:ext cx="8229600" cy="2332946"/>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Skill Check #2 </a:t>
            </a:r>
          </a:p>
          <a:p>
            <a:pPr marL="12700" lvl="0" indent="-12700" eaLnBrk="0" hangingPunct="0">
              <a:spcBef>
                <a:spcPct val="20000"/>
              </a:spcBef>
              <a:tabLst>
                <a:tab pos="457200" algn="l"/>
              </a:tabLst>
              <a:defRPr/>
            </a:pPr>
            <a:r>
              <a:rPr lang="en-US" sz="2800" dirty="0" smtClean="0">
                <a:solidFill>
                  <a:srgbClr val="000000"/>
                </a:solidFill>
              </a:rPr>
              <a:t>A survey of 400 customers at an ice cream shop showed that 225 customers like chocolate ice cream, 300 customers liked vanilla, and 200 customers liked both. Draw a Venn diagram to illustrate this survey.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pic>
        <p:nvPicPr>
          <p:cNvPr id="5" name="Picture 2"/>
          <p:cNvPicPr>
            <a:picLocks noChangeAspect="1" noChangeArrowheads="1"/>
          </p:cNvPicPr>
          <p:nvPr/>
        </p:nvPicPr>
        <p:blipFill>
          <a:blip r:embed="rId2"/>
          <a:srcRect/>
          <a:stretch>
            <a:fillRect/>
          </a:stretch>
        </p:blipFill>
        <p:spPr bwMode="auto">
          <a:xfrm>
            <a:off x="1905000" y="4181475"/>
            <a:ext cx="3124200" cy="1762125"/>
          </a:xfrm>
          <a:prstGeom prst="rect">
            <a:avLst/>
          </a:prstGeom>
          <a:noFill/>
          <a:ln w="9525">
            <a:noFill/>
            <a:miter lim="800000"/>
            <a:headEnd/>
            <a:tailEnd/>
          </a:ln>
          <a:effectLst/>
        </p:spPr>
      </p:pic>
      <p:sp>
        <p:nvSpPr>
          <p:cNvPr id="6" name="Rectangle 5"/>
          <p:cNvSpPr/>
          <p:nvPr/>
        </p:nvSpPr>
        <p:spPr>
          <a:xfrm>
            <a:off x="457200" y="4038600"/>
            <a:ext cx="1374030" cy="523220"/>
          </a:xfrm>
          <a:prstGeom prst="rect">
            <a:avLst/>
          </a:prstGeom>
        </p:spPr>
        <p:txBody>
          <a:bodyPr wrap="none">
            <a:spAutoFit/>
          </a:bodyPr>
          <a:lstStyle/>
          <a:p>
            <a:r>
              <a:rPr lang="en-US" sz="2800" dirty="0" smtClean="0">
                <a:solidFill>
                  <a:srgbClr val="000000"/>
                </a:solidFill>
              </a:rPr>
              <a:t>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a:t>
            </a:r>
            <a:endParaRPr lang="en-US" dirty="0"/>
          </a:p>
        </p:txBody>
      </p:sp>
      <p:sp>
        <p:nvSpPr>
          <p:cNvPr id="3" name="Content Placeholder 2"/>
          <p:cNvSpPr>
            <a:spLocks noGrp="1"/>
          </p:cNvSpPr>
          <p:nvPr>
            <p:ph idx="1"/>
          </p:nvPr>
        </p:nvSpPr>
        <p:spPr/>
        <p:txBody>
          <a:bodyPr/>
          <a:lstStyle/>
          <a:p>
            <a:r>
              <a:rPr lang="en-US" dirty="0" smtClean="0"/>
              <a:t>Students majoring in international relations are polled on whether they take courses in any of three languages: French, German, and Russian. No student who took French also took Russian, but </a:t>
            </a:r>
            <a:r>
              <a:rPr lang="en-US" dirty="0"/>
              <a:t>39</a:t>
            </a:r>
            <a:r>
              <a:rPr lang="en-US" dirty="0" smtClean="0"/>
              <a:t> who took French also took German. Eighty‑four who took German also took Russian. All together, </a:t>
            </a:r>
            <a:r>
              <a:rPr lang="en-US" dirty="0"/>
              <a:t>55</a:t>
            </a:r>
            <a:r>
              <a:rPr lang="en-US" dirty="0" smtClean="0"/>
              <a:t> reported taking French, </a:t>
            </a:r>
            <a:r>
              <a:rPr lang="en-US" dirty="0"/>
              <a:t>141 </a:t>
            </a:r>
            <a:r>
              <a:rPr lang="en-US" dirty="0" smtClean="0"/>
              <a:t>reported taking German, and </a:t>
            </a:r>
            <a:r>
              <a:rPr lang="en-US" dirty="0"/>
              <a:t>92</a:t>
            </a:r>
            <a:r>
              <a:rPr lang="en-US" dirty="0" smtClean="0"/>
              <a:t> reported taking Russian. Draw a Venn diagram to illustrate this poll.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Recall that there are eight possible areas to place elements in the Venn diagram when there are three sets of consideration. Each of the student responses may only be placed in one of the eight areas. The eight areas are students taking: (</a:t>
            </a:r>
            <a:r>
              <a:rPr lang="en-US" b="1" dirty="0" smtClean="0"/>
              <a:t>1</a:t>
            </a:r>
            <a:r>
              <a:rPr lang="en-US" dirty="0" smtClean="0"/>
              <a:t>) French only, (</a:t>
            </a:r>
            <a:r>
              <a:rPr lang="en-US" b="1" dirty="0" smtClean="0"/>
              <a:t>2</a:t>
            </a:r>
            <a:r>
              <a:rPr lang="en-US" dirty="0" smtClean="0"/>
              <a:t>) German only, (</a:t>
            </a:r>
            <a:r>
              <a:rPr lang="en-US" b="1" dirty="0" smtClean="0"/>
              <a:t>3</a:t>
            </a:r>
            <a:r>
              <a:rPr lang="en-US" dirty="0" smtClean="0"/>
              <a:t>) Russian only, (</a:t>
            </a:r>
            <a:r>
              <a:rPr lang="en-US" b="1" dirty="0" smtClean="0"/>
              <a:t>4</a:t>
            </a:r>
            <a:r>
              <a:rPr lang="en-US" dirty="0" smtClean="0"/>
              <a:t>) French and German but not Russian, (</a:t>
            </a:r>
            <a:r>
              <a:rPr lang="en-US" b="1" dirty="0" smtClean="0"/>
              <a:t>5</a:t>
            </a:r>
            <a:r>
              <a:rPr lang="en-US" dirty="0" smtClean="0"/>
              <a:t>) French and Russian but not German, (</a:t>
            </a:r>
            <a:r>
              <a:rPr lang="en-US" b="1" dirty="0" smtClean="0"/>
              <a:t>6</a:t>
            </a:r>
            <a:r>
              <a:rPr lang="en-US" dirty="0" smtClean="0"/>
              <a:t>) German and Russian but not French, (</a:t>
            </a:r>
            <a:r>
              <a:rPr lang="en-US" b="1" dirty="0" smtClean="0"/>
              <a:t>7</a:t>
            </a:r>
            <a:r>
              <a:rPr lang="en-US" dirty="0" smtClean="0"/>
              <a:t>) French and German and Russian, and (</a:t>
            </a:r>
            <a:r>
              <a:rPr lang="en-US" b="1" dirty="0" smtClean="0"/>
              <a:t>8</a:t>
            </a:r>
            <a:r>
              <a:rPr lang="en-US" dirty="0" smtClean="0"/>
              <a:t>) None.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sz="3200" dirty="0" smtClean="0"/>
          </a:p>
          <a:p>
            <a:endParaRPr lang="en-US" sz="3200" dirty="0" smtClean="0"/>
          </a:p>
          <a:p>
            <a:r>
              <a:rPr lang="en-US" dirty="0" smtClean="0"/>
              <a:t>We will start with the intersection of all three sets to begin. We are told that no student who took French also took Russian. Therefore, we know that no students could have taken all three languages. </a:t>
            </a:r>
            <a:endParaRPr lang="en-US" dirty="0"/>
          </a:p>
        </p:txBody>
      </p:sp>
      <p:pic>
        <p:nvPicPr>
          <p:cNvPr id="4" name="Picture 2"/>
          <p:cNvPicPr>
            <a:picLocks noChangeAspect="1" noChangeArrowheads="1"/>
          </p:cNvPicPr>
          <p:nvPr/>
        </p:nvPicPr>
        <p:blipFill>
          <a:blip r:embed="rId2"/>
          <a:srcRect/>
          <a:stretch>
            <a:fillRect/>
          </a:stretch>
        </p:blipFill>
        <p:spPr bwMode="auto">
          <a:xfrm>
            <a:off x="2838450" y="1428750"/>
            <a:ext cx="3409950" cy="246642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(cont.) </a:t>
            </a:r>
            <a:endParaRPr lang="en-US" dirty="0"/>
          </a:p>
        </p:txBody>
      </p:sp>
      <p:sp>
        <p:nvSpPr>
          <p:cNvPr id="3" name="Content Placeholder 2"/>
          <p:cNvSpPr>
            <a:spLocks noGrp="1"/>
          </p:cNvSpPr>
          <p:nvPr>
            <p:ph idx="1"/>
          </p:nvPr>
        </p:nvSpPr>
        <p:spPr/>
        <p:txBody>
          <a:bodyPr/>
          <a:lstStyle/>
          <a:p>
            <a:r>
              <a:rPr lang="en-US" dirty="0" smtClean="0"/>
              <a:t>The next step is to determine the elements that belong in the each of the groups. </a:t>
            </a:r>
          </a:p>
          <a:p>
            <a:r>
              <a:rPr lang="en-US" dirty="0" smtClean="0"/>
              <a:t>We are given that 39 students took French and German. Since we are given that 55 students took French, of which 39 also took German, we can remove the students that have been counted twice to determine that </a:t>
            </a:r>
            <a:r>
              <a:rPr lang="en-US" dirty="0" smtClean="0">
                <a:solidFill>
                  <a:srgbClr val="000099"/>
                </a:solidFill>
              </a:rPr>
              <a:t>55 </a:t>
            </a:r>
            <a:r>
              <a:rPr lang="en-US" dirty="0" smtClean="0">
                <a:solidFill>
                  <a:srgbClr val="000099"/>
                </a:solidFill>
                <a:latin typeface="Symbol" pitchFamily="18" charset="2"/>
              </a:rPr>
              <a:t>-</a:t>
            </a:r>
            <a:r>
              <a:rPr lang="en-US" dirty="0" smtClean="0">
                <a:solidFill>
                  <a:srgbClr val="000099"/>
                </a:solidFill>
              </a:rPr>
              <a:t> 39 = 16</a:t>
            </a:r>
            <a:r>
              <a:rPr lang="en-US" dirty="0" smtClean="0"/>
              <a:t> students took only French.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(cont.) </a:t>
            </a:r>
            <a:endParaRPr lang="en-US" dirty="0"/>
          </a:p>
        </p:txBody>
      </p:sp>
      <p:sp>
        <p:nvSpPr>
          <p:cNvPr id="3" name="Content Placeholder 2"/>
          <p:cNvSpPr>
            <a:spLocks noGrp="1"/>
          </p:cNvSpPr>
          <p:nvPr>
            <p:ph idx="1"/>
          </p:nvPr>
        </p:nvSpPr>
        <p:spPr/>
        <p:txBody>
          <a:bodyPr/>
          <a:lstStyle/>
          <a:p>
            <a:r>
              <a:rPr lang="en-US" dirty="0" smtClean="0"/>
              <a:t>There were 141 students that took German. Of those students, 84 students also took Russian and 39 also took French. Therefore, </a:t>
            </a:r>
            <a:r>
              <a:rPr lang="en-US" dirty="0" smtClean="0">
                <a:solidFill>
                  <a:srgbClr val="000099"/>
                </a:solidFill>
              </a:rPr>
              <a:t>141 </a:t>
            </a:r>
            <a:r>
              <a:rPr lang="en-US" dirty="0" smtClean="0">
                <a:solidFill>
                  <a:srgbClr val="000099"/>
                </a:solidFill>
                <a:latin typeface="Symbol" pitchFamily="18" charset="2"/>
              </a:rPr>
              <a:t>-</a:t>
            </a:r>
            <a:r>
              <a:rPr lang="en-US" dirty="0" smtClean="0">
                <a:solidFill>
                  <a:srgbClr val="000099"/>
                </a:solidFill>
              </a:rPr>
              <a:t> 84 </a:t>
            </a:r>
            <a:r>
              <a:rPr lang="en-US" dirty="0" smtClean="0">
                <a:solidFill>
                  <a:srgbClr val="000099"/>
                </a:solidFill>
                <a:latin typeface="Symbol" pitchFamily="18" charset="2"/>
              </a:rPr>
              <a:t>-</a:t>
            </a:r>
            <a:r>
              <a:rPr lang="en-US" dirty="0" smtClean="0">
                <a:solidFill>
                  <a:srgbClr val="000099"/>
                </a:solidFill>
              </a:rPr>
              <a:t> 39 = 18</a:t>
            </a:r>
            <a:r>
              <a:rPr lang="en-US" dirty="0" smtClean="0"/>
              <a:t> students took only German. </a:t>
            </a:r>
          </a:p>
          <a:p>
            <a:r>
              <a:rPr lang="en-US" dirty="0" smtClean="0"/>
              <a:t>Lastly, 92 students reported taking Russian. Of those students, 84 also took German and 0 students took French and Russian. Thus, </a:t>
            </a:r>
            <a:r>
              <a:rPr lang="en-US" dirty="0" smtClean="0">
                <a:solidFill>
                  <a:srgbClr val="000099"/>
                </a:solidFill>
              </a:rPr>
              <a:t>92 </a:t>
            </a:r>
            <a:r>
              <a:rPr lang="en-US" dirty="0" smtClean="0">
                <a:solidFill>
                  <a:srgbClr val="000099"/>
                </a:solidFill>
                <a:latin typeface="Symbol" pitchFamily="18" charset="2"/>
              </a:rPr>
              <a:t>-</a:t>
            </a:r>
            <a:r>
              <a:rPr lang="en-US" dirty="0" smtClean="0">
                <a:solidFill>
                  <a:srgbClr val="000099"/>
                </a:solidFill>
              </a:rPr>
              <a:t> 84 = 8</a:t>
            </a:r>
            <a:r>
              <a:rPr lang="en-US" dirty="0" smtClean="0"/>
              <a:t> students took only Russian. </a:t>
            </a:r>
          </a:p>
          <a:p>
            <a:r>
              <a:rPr lang="en-US" dirty="0" smtClean="0"/>
              <a:t>We can place our information into a Venn diagram for a visual representation of the solution.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Drawing a Venn Diagram for Survey Analysis (cont.) </a:t>
            </a:r>
            <a:endParaRPr lang="en-US" dirty="0"/>
          </a:p>
        </p:txBody>
      </p:sp>
      <p:sp>
        <p:nvSpPr>
          <p:cNvPr id="3" name="Content Placeholder 2"/>
          <p:cNvSpPr>
            <a:spLocks noGrp="1"/>
          </p:cNvSpPr>
          <p:nvPr>
            <p:ph idx="1"/>
          </p:nvPr>
        </p:nvSpPr>
        <p:spPr/>
        <p:txBody>
          <a:bodyPr/>
          <a:lstStyle/>
          <a:p>
            <a:endParaRPr lang="en-US" dirty="0"/>
          </a:p>
        </p:txBody>
      </p:sp>
      <p:pic>
        <p:nvPicPr>
          <p:cNvPr id="4" name="Picture 2"/>
          <p:cNvPicPr>
            <a:picLocks noChangeAspect="1" noChangeArrowheads="1"/>
          </p:cNvPicPr>
          <p:nvPr/>
        </p:nvPicPr>
        <p:blipFill>
          <a:blip r:embed="rId2"/>
          <a:srcRect/>
          <a:stretch>
            <a:fillRect/>
          </a:stretch>
        </p:blipFill>
        <p:spPr bwMode="auto">
          <a:xfrm>
            <a:off x="2609850" y="2005013"/>
            <a:ext cx="3924300" cy="2847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3194721"/>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Skill Check #3 </a:t>
            </a:r>
          </a:p>
          <a:p>
            <a:pPr marL="12700" lvl="0" indent="-12700" eaLnBrk="0" hangingPunct="0">
              <a:spcBef>
                <a:spcPct val="20000"/>
              </a:spcBef>
              <a:tabLst>
                <a:tab pos="457200" algn="l"/>
              </a:tabLst>
              <a:defRPr/>
            </a:pPr>
            <a:r>
              <a:rPr lang="en-US" sz="2800" dirty="0" smtClean="0">
                <a:solidFill>
                  <a:srgbClr val="000000"/>
                </a:solidFill>
              </a:rPr>
              <a:t>A survey of shoppers at a grocery store found that 225 shoppers like bananas, 198 like apples, and 180 like grapes. Twenty-five shoppers like all three fruits. There are 110 shoppers that like bananas and apples, 58 that like apples and grapes, and 55 that like bananas and grapes. Draw a Venn diagram to illustrate this poll.</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p:txBody>
          <a:bodyPr/>
          <a:lstStyle/>
          <a:p>
            <a:r>
              <a:rPr lang="en-US" dirty="0" smtClean="0">
                <a:solidFill>
                  <a:srgbClr val="000000"/>
                </a:solidFill>
              </a:rPr>
              <a:t>Answer:</a:t>
            </a:r>
            <a:endParaRPr lang="en-US" dirty="0">
              <a:solidFill>
                <a:srgbClr val="000000"/>
              </a:solidFill>
            </a:endParaRPr>
          </a:p>
        </p:txBody>
      </p:sp>
      <p:pic>
        <p:nvPicPr>
          <p:cNvPr id="4" name="Picture 3"/>
          <p:cNvPicPr>
            <a:picLocks noChangeAspect="1" noChangeArrowheads="1"/>
          </p:cNvPicPr>
          <p:nvPr/>
        </p:nvPicPr>
        <p:blipFill>
          <a:blip r:embed="rId2"/>
          <a:srcRect/>
          <a:stretch>
            <a:fillRect/>
          </a:stretch>
        </p:blipFill>
        <p:spPr bwMode="auto">
          <a:xfrm>
            <a:off x="1905000" y="1371600"/>
            <a:ext cx="2709823" cy="1981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a Venn Diagram of Three Sets </a:t>
            </a:r>
            <a:endParaRPr lang="en-US" dirty="0"/>
          </a:p>
        </p:txBody>
      </p:sp>
      <p:sp>
        <p:nvSpPr>
          <p:cNvPr id="3" name="Content Placeholder 2"/>
          <p:cNvSpPr>
            <a:spLocks noGrp="1"/>
          </p:cNvSpPr>
          <p:nvPr>
            <p:ph idx="1"/>
          </p:nvPr>
        </p:nvSpPr>
        <p:spPr/>
        <p:txBody>
          <a:bodyPr/>
          <a:lstStyle/>
          <a:p>
            <a:r>
              <a:rPr lang="en-US" dirty="0" smtClean="0"/>
              <a:t>The given Venn diagram contains the number of elements that belong to the three sets </a:t>
            </a:r>
            <a:r>
              <a:rPr lang="en-US" i="1" dirty="0" smtClean="0"/>
              <a:t>A</a:t>
            </a:r>
            <a:r>
              <a:rPr lang="en-US" dirty="0" smtClean="0"/>
              <a:t>, </a:t>
            </a:r>
            <a:r>
              <a:rPr lang="en-US" i="1" dirty="0" smtClean="0"/>
              <a:t>B</a:t>
            </a:r>
            <a:r>
              <a:rPr lang="en-US" dirty="0" smtClean="0"/>
              <a:t>, and </a:t>
            </a:r>
            <a:r>
              <a:rPr lang="en-US" i="1" dirty="0" smtClean="0"/>
              <a:t>C</a:t>
            </a:r>
            <a:r>
              <a:rPr lang="en-US" dirty="0" smtClean="0"/>
              <a:t>. </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Use the information in the diagram to determine </a:t>
            </a:r>
          </a:p>
          <a:p>
            <a:endParaRPr lang="en-US" dirty="0"/>
          </a:p>
        </p:txBody>
      </p:sp>
      <p:pic>
        <p:nvPicPr>
          <p:cNvPr id="4" name="Picture 2"/>
          <p:cNvPicPr>
            <a:picLocks noChangeAspect="1" noChangeArrowheads="1"/>
          </p:cNvPicPr>
          <p:nvPr/>
        </p:nvPicPr>
        <p:blipFill>
          <a:blip r:embed="rId2"/>
          <a:srcRect/>
          <a:stretch>
            <a:fillRect/>
          </a:stretch>
        </p:blipFill>
        <p:spPr bwMode="auto">
          <a:xfrm>
            <a:off x="2590800" y="2362200"/>
            <a:ext cx="3924300" cy="2857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a Venn Diagram of Three Sets (cont.) </a:t>
            </a:r>
            <a:endParaRPr lang="en-US" dirty="0"/>
          </a:p>
        </p:txBody>
      </p:sp>
      <p:sp>
        <p:nvSpPr>
          <p:cNvPr id="3" name="Content Placeholder 2"/>
          <p:cNvSpPr>
            <a:spLocks noGrp="1"/>
          </p:cNvSpPr>
          <p:nvPr>
            <p:ph idx="1"/>
          </p:nvPr>
        </p:nvSpPr>
        <p:spPr/>
        <p:txBody>
          <a:bodyPr/>
          <a:lstStyle/>
          <a:p>
            <a:r>
              <a:rPr lang="en-US" b="1" dirty="0" smtClean="0"/>
              <a:t>a.</a:t>
            </a:r>
            <a:r>
              <a:rPr lang="en-US" dirty="0" smtClean="0"/>
              <a:t>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 ∩ </a:t>
            </a:r>
            <a:r>
              <a:rPr lang="en-US" i="1" dirty="0" smtClean="0">
                <a:solidFill>
                  <a:srgbClr val="0000FF"/>
                </a:solidFill>
              </a:rPr>
              <a:t>C</a:t>
            </a:r>
            <a:r>
              <a:rPr lang="en-US" dirty="0" smtClean="0">
                <a:solidFill>
                  <a:srgbClr val="0000FF"/>
                </a:solidFill>
              </a:rPr>
              <a:t> |</a:t>
            </a:r>
            <a:r>
              <a:rPr lang="en-US" dirty="0" smtClean="0"/>
              <a:t>			</a:t>
            </a:r>
            <a:r>
              <a:rPr lang="en-US" b="1" dirty="0" smtClean="0"/>
              <a:t>b.</a:t>
            </a:r>
            <a:r>
              <a:rPr lang="en-US" dirty="0" smtClean="0"/>
              <a:t>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a:t>
            </a:r>
          </a:p>
          <a:p>
            <a:r>
              <a:rPr lang="en-US" b="1" dirty="0" smtClean="0"/>
              <a:t>Solution </a:t>
            </a:r>
          </a:p>
          <a:p>
            <a:pPr marL="461963" indent="-461963"/>
            <a:r>
              <a:rPr lang="en-US" b="1" dirty="0" smtClean="0"/>
              <a:t>a.	</a:t>
            </a:r>
            <a:r>
              <a:rPr lang="en-US" dirty="0" smtClean="0"/>
              <a:t>To find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 ∩ </a:t>
            </a:r>
            <a:r>
              <a:rPr lang="en-US" i="1" dirty="0" smtClean="0">
                <a:solidFill>
                  <a:srgbClr val="0000FF"/>
                </a:solidFill>
              </a:rPr>
              <a:t>C</a:t>
            </a:r>
            <a:r>
              <a:rPr lang="en-US" dirty="0" smtClean="0">
                <a:solidFill>
                  <a:srgbClr val="0000FF"/>
                </a:solidFill>
              </a:rPr>
              <a:t> |</a:t>
            </a:r>
            <a:r>
              <a:rPr lang="en-US" dirty="0" smtClean="0"/>
              <a:t>, we need to consider that the intersection of two sets, such as </a:t>
            </a:r>
            <a:r>
              <a:rPr lang="en-US" i="1" dirty="0" smtClean="0"/>
              <a:t>A</a:t>
            </a:r>
            <a:r>
              <a:rPr lang="en-US" dirty="0" smtClean="0"/>
              <a:t> and </a:t>
            </a:r>
            <a:r>
              <a:rPr lang="en-US" i="1" dirty="0" smtClean="0"/>
              <a:t>B</a:t>
            </a:r>
            <a:r>
              <a:rPr lang="en-US" dirty="0" smtClean="0"/>
              <a:t>, represents the set of elements that are in both </a:t>
            </a:r>
            <a:r>
              <a:rPr lang="en-US" i="1" dirty="0" smtClean="0"/>
              <a:t>A</a:t>
            </a:r>
            <a:r>
              <a:rPr lang="en-US" dirty="0" smtClean="0"/>
              <a:t> and </a:t>
            </a:r>
            <a:r>
              <a:rPr lang="en-US" i="1" dirty="0" smtClean="0"/>
              <a:t>B</a:t>
            </a:r>
            <a:r>
              <a:rPr lang="en-US" dirty="0" smtClean="0"/>
              <a:t>. Therefore, to find the intersection of the three sets </a:t>
            </a:r>
            <a:r>
              <a:rPr lang="en-US" i="1" dirty="0" smtClean="0"/>
              <a:t>A</a:t>
            </a:r>
            <a:r>
              <a:rPr lang="en-US" dirty="0" smtClean="0"/>
              <a:t>, </a:t>
            </a:r>
            <a:r>
              <a:rPr lang="en-US" i="1" dirty="0" smtClean="0"/>
              <a:t>B</a:t>
            </a:r>
            <a:r>
              <a:rPr lang="en-US" dirty="0" smtClean="0"/>
              <a:t>, and </a:t>
            </a:r>
            <a:r>
              <a:rPr lang="en-US" i="1" dirty="0" smtClean="0"/>
              <a:t>C</a:t>
            </a:r>
            <a:r>
              <a:rPr lang="en-US" dirty="0" smtClean="0"/>
              <a:t>, we are looking for the number of elements that are common to all three sets (the elements in the triangular middle section of the Venn diagram).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a Venn Diagram of Three Sets (cont.) </a:t>
            </a:r>
            <a:endParaRPr lang="en-US" dirty="0"/>
          </a:p>
        </p:txBody>
      </p:sp>
      <p:sp>
        <p:nvSpPr>
          <p:cNvPr id="3" name="Content Placeholder 2"/>
          <p:cNvSpPr>
            <a:spLocks noGrp="1"/>
          </p:cNvSpPr>
          <p:nvPr>
            <p:ph idx="1"/>
          </p:nvPr>
        </p:nvSpPr>
        <p:spPr/>
        <p:txBody>
          <a:bodyPr/>
          <a:lstStyle/>
          <a:p>
            <a:pPr marL="461963" indent="-461963"/>
            <a:r>
              <a:rPr lang="en-US" dirty="0" smtClean="0"/>
              <a:t>	We observe in the Venn diagram that there is only one element represented in the intersection of sets </a:t>
            </a:r>
            <a:r>
              <a:rPr lang="en-US" i="1" dirty="0" smtClean="0"/>
              <a:t>A</a:t>
            </a:r>
            <a:r>
              <a:rPr lang="en-US" dirty="0" smtClean="0"/>
              <a:t>, </a:t>
            </a:r>
            <a:r>
              <a:rPr lang="en-US" i="1" dirty="0" smtClean="0"/>
              <a:t>B</a:t>
            </a:r>
            <a:r>
              <a:rPr lang="en-US" dirty="0" smtClean="0"/>
              <a:t>, and </a:t>
            </a:r>
            <a:r>
              <a:rPr lang="en-US" i="1" dirty="0" smtClean="0"/>
              <a:t>C</a:t>
            </a:r>
            <a:r>
              <a:rPr lang="en-US" dirty="0" smtClean="0"/>
              <a:t>. Thus, </a:t>
            </a:r>
            <a:r>
              <a:rPr lang="en-US" dirty="0" smtClean="0">
                <a:solidFill>
                  <a:srgbClr val="FF0000"/>
                </a:solidFill>
              </a:rPr>
              <a:t>|</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t>
            </a:r>
            <a:r>
              <a:rPr lang="en-US" i="1" dirty="0" smtClean="0">
                <a:solidFill>
                  <a:srgbClr val="FF0000"/>
                </a:solidFill>
              </a:rPr>
              <a:t>C</a:t>
            </a:r>
            <a:r>
              <a:rPr lang="en-US" dirty="0" smtClean="0">
                <a:solidFill>
                  <a:srgbClr val="FF0000"/>
                </a:solidFill>
              </a:rPr>
              <a:t> | = 1</a:t>
            </a:r>
            <a:r>
              <a:rPr lang="en-US" dirty="0" smtClean="0"/>
              <a:t>.</a:t>
            </a:r>
          </a:p>
          <a:p>
            <a:pPr marL="461963" indent="-461963"/>
            <a:r>
              <a:rPr lang="en-US" b="1" dirty="0" smtClean="0"/>
              <a:t>b.	</a:t>
            </a:r>
            <a:r>
              <a:rPr lang="en-US" dirty="0" smtClean="0"/>
              <a:t>Working with three sets and their intersections, we need to be careful and make sure we are considering the proper intersection. For </a:t>
            </a:r>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a:t>
            </a:r>
            <a:r>
              <a:rPr lang="en-US" dirty="0" smtClean="0"/>
              <a:t>, we need to determine the number of elements in the area where sets </a:t>
            </a:r>
            <a:r>
              <a:rPr lang="en-US" i="1" dirty="0" smtClean="0"/>
              <a:t>A</a:t>
            </a:r>
            <a:r>
              <a:rPr lang="en-US" dirty="0" smtClean="0"/>
              <a:t> and </a:t>
            </a:r>
            <a:r>
              <a:rPr lang="en-US" i="1" dirty="0" smtClean="0"/>
              <a:t>B</a:t>
            </a:r>
            <a:r>
              <a:rPr lang="en-US" dirty="0" smtClean="0"/>
              <a:t> overlap. Referring to the Venn diagram, we can see that set </a:t>
            </a:r>
            <a:r>
              <a:rPr lang="en-US" i="1" dirty="0" smtClean="0"/>
              <a:t>C</a:t>
            </a:r>
            <a:r>
              <a:rPr lang="en-US" dirty="0" smtClean="0"/>
              <a:t> intersects sets </a:t>
            </a:r>
            <a:r>
              <a:rPr lang="en-US" i="1" dirty="0" smtClean="0"/>
              <a:t>A</a:t>
            </a:r>
            <a:r>
              <a:rPr lang="en-US" dirty="0" smtClean="0"/>
              <a:t> and </a:t>
            </a:r>
            <a:r>
              <a:rPr lang="en-US" i="1" dirty="0" smtClean="0"/>
              <a:t>B</a:t>
            </a:r>
            <a:r>
              <a:rPr lang="en-US" dirty="0" smtClean="0"/>
              <a:t> as well.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a Venn Diagram of Three Sets (cont.) </a:t>
            </a:r>
            <a:endParaRPr lang="en-US" dirty="0"/>
          </a:p>
        </p:txBody>
      </p:sp>
      <p:sp>
        <p:nvSpPr>
          <p:cNvPr id="3" name="Content Placeholder 2"/>
          <p:cNvSpPr>
            <a:spLocks noGrp="1"/>
          </p:cNvSpPr>
          <p:nvPr>
            <p:ph idx="1"/>
          </p:nvPr>
        </p:nvSpPr>
        <p:spPr/>
        <p:txBody>
          <a:bodyPr/>
          <a:lstStyle/>
          <a:p>
            <a:r>
              <a:rPr lang="en-US" dirty="0" smtClean="0"/>
              <a:t>There are 5 elements in </a:t>
            </a:r>
            <a:r>
              <a:rPr lang="en-US" i="1" dirty="0" smtClean="0"/>
              <a:t>A</a:t>
            </a:r>
            <a:r>
              <a:rPr lang="en-US" dirty="0" smtClean="0"/>
              <a:t> ∩ </a:t>
            </a:r>
            <a:r>
              <a:rPr lang="en-US" i="1" dirty="0" smtClean="0"/>
              <a:t>B</a:t>
            </a:r>
            <a:r>
              <a:rPr lang="en-US" dirty="0" smtClean="0"/>
              <a:t> that are not in </a:t>
            </a:r>
            <a:r>
              <a:rPr lang="en-US" i="1" dirty="0" smtClean="0"/>
              <a:t>C</a:t>
            </a:r>
            <a:r>
              <a:rPr lang="en-US" dirty="0" smtClean="0"/>
              <a:t> and 1 element in </a:t>
            </a:r>
            <a:r>
              <a:rPr lang="en-US" i="1" dirty="0" smtClean="0"/>
              <a:t>A</a:t>
            </a:r>
            <a:r>
              <a:rPr lang="en-US" dirty="0" smtClean="0"/>
              <a:t> ∩ </a:t>
            </a:r>
            <a:r>
              <a:rPr lang="en-US" i="1" dirty="0" smtClean="0"/>
              <a:t>B</a:t>
            </a:r>
            <a:r>
              <a:rPr lang="en-US" dirty="0" smtClean="0"/>
              <a:t> that is also in </a:t>
            </a:r>
            <a:r>
              <a:rPr lang="en-US" i="1" dirty="0" smtClean="0"/>
              <a:t>C</a:t>
            </a:r>
            <a:r>
              <a:rPr lang="en-US" dirty="0" smtClean="0"/>
              <a:t>. Therefore, </a:t>
            </a:r>
            <a:r>
              <a:rPr lang="en-US" i="1" dirty="0" smtClean="0"/>
              <a:t>A</a:t>
            </a:r>
            <a:r>
              <a:rPr lang="en-US" dirty="0" smtClean="0"/>
              <a:t> ∩ </a:t>
            </a:r>
            <a:r>
              <a:rPr lang="en-US" i="1" dirty="0" smtClean="0"/>
              <a:t>B</a:t>
            </a:r>
            <a:r>
              <a:rPr lang="en-US" dirty="0" smtClean="0"/>
              <a:t> contains 5 + 1 = 6 elements, giving </a:t>
            </a:r>
            <a:r>
              <a:rPr lang="en-US" dirty="0" smtClean="0">
                <a:solidFill>
                  <a:srgbClr val="FF0000"/>
                </a:solidFill>
              </a:rPr>
              <a:t>|</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6</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solidFill>
                  <a:srgbClr val="000000"/>
                </a:solidFill>
              </a:rPr>
              <a:t>Answer:</a:t>
            </a:r>
            <a:r>
              <a:rPr lang="en-US" dirty="0" smtClean="0"/>
              <a:t>  </a:t>
            </a:r>
            <a:r>
              <a:rPr lang="en-US" b="1" dirty="0" smtClean="0">
                <a:solidFill>
                  <a:srgbClr val="000000"/>
                </a:solidFill>
              </a:rPr>
              <a:t>a.</a:t>
            </a:r>
            <a:r>
              <a:rPr lang="en-US" dirty="0" smtClean="0"/>
              <a:t> </a:t>
            </a:r>
            <a:r>
              <a:rPr lang="en-US" dirty="0" smtClean="0">
                <a:solidFill>
                  <a:srgbClr val="FF0000"/>
                </a:solidFill>
              </a:rPr>
              <a:t>9</a:t>
            </a:r>
            <a:r>
              <a:rPr lang="en-US" dirty="0"/>
              <a:t>	</a:t>
            </a:r>
            <a:r>
              <a:rPr lang="en-US" b="1" dirty="0" smtClean="0">
                <a:solidFill>
                  <a:srgbClr val="000000"/>
                </a:solidFill>
              </a:rPr>
              <a:t>b.</a:t>
            </a:r>
            <a:r>
              <a:rPr lang="en-US" dirty="0" smtClean="0"/>
              <a:t> </a:t>
            </a:r>
            <a:r>
              <a:rPr lang="en-US" dirty="0" smtClean="0">
                <a:solidFill>
                  <a:srgbClr val="FF0000"/>
                </a:solidFill>
              </a:rPr>
              <a:t>11</a:t>
            </a:r>
          </a:p>
          <a:p>
            <a:endParaRPr lang="en-US" dirty="0"/>
          </a:p>
        </p:txBody>
      </p:sp>
      <p:sp>
        <p:nvSpPr>
          <p:cNvPr id="4" name="Content Placeholder 3"/>
          <p:cNvSpPr txBox="1">
            <a:spLocks/>
          </p:cNvSpPr>
          <p:nvPr/>
        </p:nvSpPr>
        <p:spPr>
          <a:xfrm>
            <a:off x="457200" y="1280160"/>
            <a:ext cx="8229600" cy="2505301"/>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Skill Check #1 </a:t>
            </a:r>
          </a:p>
          <a:p>
            <a:pPr marL="12700" lvl="0" indent="-12700" eaLnBrk="0" hangingPunct="0">
              <a:spcBef>
                <a:spcPct val="20000"/>
              </a:spcBef>
              <a:tabLst>
                <a:tab pos="457200" algn="l"/>
              </a:tabLst>
              <a:defRPr/>
            </a:pPr>
            <a:r>
              <a:rPr lang="en-US" sz="2800" dirty="0" smtClean="0">
                <a:solidFill>
                  <a:srgbClr val="000000"/>
                </a:solidFill>
              </a:rPr>
              <a:t>Use the Venn diagram in Example 1 to find the following. </a:t>
            </a:r>
          </a:p>
          <a:p>
            <a:pPr marL="514350" lvl="0" indent="-514350" eaLnBrk="0" hangingPunct="0">
              <a:spcBef>
                <a:spcPct val="20000"/>
              </a:spcBef>
              <a:tabLst>
                <a:tab pos="457200" algn="l"/>
              </a:tabLst>
              <a:defRPr/>
            </a:pPr>
            <a:r>
              <a:rPr lang="en-US" sz="2800" b="1" dirty="0" smtClean="0">
                <a:solidFill>
                  <a:srgbClr val="000000"/>
                </a:solidFill>
              </a:rPr>
              <a:t>a.	</a:t>
            </a:r>
            <a:r>
              <a:rPr lang="en-US" sz="2800" dirty="0" smtClean="0">
                <a:solidFill>
                  <a:srgbClr val="000000"/>
                </a:solidFill>
              </a:rPr>
              <a:t>|</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C</a:t>
            </a:r>
            <a:r>
              <a:rPr lang="en-US" sz="2800" dirty="0" smtClean="0">
                <a:solidFill>
                  <a:srgbClr val="000000"/>
                </a:solidFill>
              </a:rPr>
              <a:t>|</a:t>
            </a:r>
          </a:p>
          <a:p>
            <a:pPr marL="514350" lvl="0" indent="-514350" eaLnBrk="0" hangingPunct="0">
              <a:spcBef>
                <a:spcPct val="20000"/>
              </a:spcBef>
              <a:tabLst>
                <a:tab pos="457200" algn="l"/>
              </a:tabLst>
              <a:defRPr/>
            </a:pPr>
            <a:r>
              <a:rPr lang="en-US" sz="2800" b="1" dirty="0" smtClean="0">
                <a:solidFill>
                  <a:srgbClr val="000000"/>
                </a:solidFill>
              </a:rPr>
              <a:t>b.	</a:t>
            </a:r>
            <a:r>
              <a:rPr lang="en-US" sz="2800" dirty="0" smtClean="0">
                <a:solidFill>
                  <a:srgbClr val="000000"/>
                </a:solidFill>
              </a:rPr>
              <a:t>|</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C</a:t>
            </a:r>
            <a:r>
              <a:rPr lang="en-US" sz="2800" dirty="0" smtClean="0">
                <a:solidFill>
                  <a:srgbClr val="000000"/>
                </a:solidFill>
              </a:rPr>
              <a:t>|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a:t>
            </a:r>
            <a:endParaRPr lang="en-US" dirty="0"/>
          </a:p>
        </p:txBody>
      </p:sp>
      <p:sp>
        <p:nvSpPr>
          <p:cNvPr id="3" name="Content Placeholder 2"/>
          <p:cNvSpPr>
            <a:spLocks noGrp="1"/>
          </p:cNvSpPr>
          <p:nvPr>
            <p:ph idx="1"/>
          </p:nvPr>
        </p:nvSpPr>
        <p:spPr/>
        <p:txBody>
          <a:bodyPr/>
          <a:lstStyle/>
          <a:p>
            <a:r>
              <a:rPr lang="en-US" dirty="0" smtClean="0"/>
              <a:t>Consider the universal set </a:t>
            </a:r>
            <a:r>
              <a:rPr lang="en-US" i="1" dirty="0" smtClean="0">
                <a:solidFill>
                  <a:srgbClr val="0000FF"/>
                </a:solidFill>
              </a:rPr>
              <a:t>U</a:t>
            </a:r>
            <a:r>
              <a:rPr lang="en-US" dirty="0" smtClean="0">
                <a:solidFill>
                  <a:srgbClr val="0000FF"/>
                </a:solidFill>
              </a:rPr>
              <a:t> = {a, b, c, . . . , z}</a:t>
            </a:r>
            <a:r>
              <a:rPr lang="en-US" dirty="0" smtClean="0"/>
              <a:t>. Given subsets </a:t>
            </a:r>
            <a:r>
              <a:rPr lang="en-US" i="1" dirty="0" smtClean="0">
                <a:solidFill>
                  <a:srgbClr val="0000FF"/>
                </a:solidFill>
              </a:rPr>
              <a:t>A</a:t>
            </a:r>
            <a:r>
              <a:rPr lang="en-US" dirty="0" smtClean="0">
                <a:solidFill>
                  <a:srgbClr val="0000FF"/>
                </a:solidFill>
              </a:rPr>
              <a:t> = {a, e, i, o, u}</a:t>
            </a:r>
            <a:r>
              <a:rPr lang="en-US" dirty="0" smtClean="0"/>
              <a:t>, </a:t>
            </a:r>
            <a:r>
              <a:rPr lang="en-US" i="1" dirty="0" smtClean="0">
                <a:solidFill>
                  <a:srgbClr val="0000FF"/>
                </a:solidFill>
              </a:rPr>
              <a:t>B</a:t>
            </a:r>
            <a:r>
              <a:rPr lang="en-US" dirty="0" smtClean="0">
                <a:solidFill>
                  <a:srgbClr val="0000FF"/>
                </a:solidFill>
              </a:rPr>
              <a:t> = {a, b, c, d, e, f, g, h, i, j, k, l}</a:t>
            </a:r>
            <a:r>
              <a:rPr lang="en-US" dirty="0" smtClean="0"/>
              <a:t>, and </a:t>
            </a:r>
            <a:r>
              <a:rPr lang="en-US" i="1" dirty="0" smtClean="0">
                <a:solidFill>
                  <a:srgbClr val="0000FF"/>
                </a:solidFill>
              </a:rPr>
              <a:t>C</a:t>
            </a:r>
            <a:r>
              <a:rPr lang="en-US" dirty="0" smtClean="0">
                <a:solidFill>
                  <a:srgbClr val="0000FF"/>
                </a:solidFill>
              </a:rPr>
              <a:t> = {a, l, u, m, n, i}</a:t>
            </a:r>
            <a:r>
              <a:rPr lang="en-US" dirty="0" smtClean="0"/>
              <a:t>, draw a Venn diagram to represent the relationships between the sets.</a:t>
            </a:r>
          </a:p>
          <a:p>
            <a:r>
              <a:rPr lang="en-US" b="1" dirty="0" smtClean="0"/>
              <a:t>Solution </a:t>
            </a:r>
          </a:p>
          <a:p>
            <a:r>
              <a:rPr lang="en-US" dirty="0" smtClean="0"/>
              <a:t>When there are three sets under consideration, getting started can be confusing because there are eight possible areas to place elements in the Venn diagram. Each of the elements in the universal set may only be placed in one of these eight areas.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Constructing a Venn Diagram of Three Sets (cont.) </a:t>
            </a:r>
            <a:endParaRPr lang="en-US" dirty="0"/>
          </a:p>
        </p:txBody>
      </p:sp>
      <p:sp>
        <p:nvSpPr>
          <p:cNvPr id="3" name="Content Placeholder 2"/>
          <p:cNvSpPr>
            <a:spLocks noGrp="1"/>
          </p:cNvSpPr>
          <p:nvPr>
            <p:ph idx="1"/>
          </p:nvPr>
        </p:nvSpPr>
        <p:spPr/>
        <p:txBody>
          <a:bodyPr/>
          <a:lstStyle/>
          <a:p>
            <a:r>
              <a:rPr lang="en-US" dirty="0" smtClean="0"/>
              <a:t>The eight areas are: (</a:t>
            </a:r>
            <a:r>
              <a:rPr lang="en-US" b="1" dirty="0" smtClean="0"/>
              <a:t>1</a:t>
            </a:r>
            <a:r>
              <a:rPr lang="en-US" dirty="0" smtClean="0"/>
              <a:t>) set </a:t>
            </a:r>
            <a:r>
              <a:rPr lang="en-US" i="1" dirty="0" smtClean="0"/>
              <a:t>A</a:t>
            </a:r>
            <a:r>
              <a:rPr lang="en-US" dirty="0" smtClean="0"/>
              <a:t> only, (</a:t>
            </a:r>
            <a:r>
              <a:rPr lang="en-US" b="1" dirty="0" smtClean="0"/>
              <a:t>2</a:t>
            </a:r>
            <a:r>
              <a:rPr lang="en-US" dirty="0" smtClean="0"/>
              <a:t>) set </a:t>
            </a:r>
            <a:r>
              <a:rPr lang="en-US" i="1" dirty="0" smtClean="0"/>
              <a:t>B</a:t>
            </a:r>
            <a:r>
              <a:rPr lang="en-US" dirty="0" smtClean="0"/>
              <a:t> only, (</a:t>
            </a:r>
            <a:r>
              <a:rPr lang="en-US" b="1" dirty="0" smtClean="0"/>
              <a:t>3</a:t>
            </a:r>
            <a:r>
              <a:rPr lang="en-US" dirty="0" smtClean="0"/>
              <a:t>) set </a:t>
            </a:r>
            <a:r>
              <a:rPr lang="en-US" i="1" dirty="0" smtClean="0"/>
              <a:t>C</a:t>
            </a:r>
            <a:r>
              <a:rPr lang="en-US" dirty="0" smtClean="0"/>
              <a:t> only, (</a:t>
            </a:r>
            <a:r>
              <a:rPr lang="en-US" b="1" dirty="0" smtClean="0"/>
              <a:t>4</a:t>
            </a:r>
            <a:r>
              <a:rPr lang="en-US" dirty="0" smtClean="0"/>
              <a:t>) sets </a:t>
            </a:r>
            <a:r>
              <a:rPr lang="en-US" i="1" dirty="0" smtClean="0"/>
              <a:t>A</a:t>
            </a:r>
            <a:r>
              <a:rPr lang="en-US" dirty="0" smtClean="0"/>
              <a:t> and </a:t>
            </a:r>
            <a:r>
              <a:rPr lang="en-US" i="1" dirty="0" smtClean="0"/>
              <a:t>B</a:t>
            </a:r>
            <a:r>
              <a:rPr lang="en-US" dirty="0" smtClean="0"/>
              <a:t> but not </a:t>
            </a:r>
            <a:r>
              <a:rPr lang="en-US" i="1" dirty="0" smtClean="0"/>
              <a:t>C</a:t>
            </a:r>
            <a:r>
              <a:rPr lang="en-US" dirty="0" smtClean="0"/>
              <a:t>, (</a:t>
            </a:r>
            <a:r>
              <a:rPr lang="en-US" b="1" dirty="0" smtClean="0"/>
              <a:t>5</a:t>
            </a:r>
            <a:r>
              <a:rPr lang="en-US" dirty="0" smtClean="0"/>
              <a:t>) sets </a:t>
            </a:r>
            <a:r>
              <a:rPr lang="en-US" i="1" dirty="0" smtClean="0"/>
              <a:t>A</a:t>
            </a:r>
            <a:r>
              <a:rPr lang="en-US" dirty="0" smtClean="0"/>
              <a:t> and </a:t>
            </a:r>
            <a:r>
              <a:rPr lang="en-US" i="1" dirty="0" smtClean="0"/>
              <a:t>C</a:t>
            </a:r>
            <a:r>
              <a:rPr lang="en-US" dirty="0" smtClean="0"/>
              <a:t> but not </a:t>
            </a:r>
            <a:r>
              <a:rPr lang="en-US" i="1" dirty="0" smtClean="0"/>
              <a:t>B</a:t>
            </a:r>
            <a:r>
              <a:rPr lang="en-US" dirty="0" smtClean="0"/>
              <a:t>, (</a:t>
            </a:r>
            <a:r>
              <a:rPr lang="en-US" b="1" dirty="0" smtClean="0"/>
              <a:t>6</a:t>
            </a:r>
            <a:r>
              <a:rPr lang="en-US" dirty="0" smtClean="0"/>
              <a:t>) sets </a:t>
            </a:r>
            <a:r>
              <a:rPr lang="en-US" i="1" dirty="0" smtClean="0"/>
              <a:t>B</a:t>
            </a:r>
            <a:r>
              <a:rPr lang="en-US" dirty="0" smtClean="0"/>
              <a:t> and </a:t>
            </a:r>
            <a:r>
              <a:rPr lang="en-US" i="1" dirty="0" smtClean="0"/>
              <a:t>C</a:t>
            </a:r>
            <a:r>
              <a:rPr lang="en-US" dirty="0" smtClean="0"/>
              <a:t> but not </a:t>
            </a:r>
            <a:r>
              <a:rPr lang="en-US" i="1" dirty="0" smtClean="0"/>
              <a:t>A</a:t>
            </a:r>
            <a:r>
              <a:rPr lang="en-US" dirty="0" smtClean="0"/>
              <a:t>, (</a:t>
            </a:r>
            <a:r>
              <a:rPr lang="en-US" b="1" dirty="0" smtClean="0"/>
              <a:t>7</a:t>
            </a:r>
            <a:r>
              <a:rPr lang="en-US" dirty="0" smtClean="0"/>
              <a:t>) sets </a:t>
            </a:r>
            <a:r>
              <a:rPr lang="en-US" i="1" dirty="0" smtClean="0"/>
              <a:t>A</a:t>
            </a:r>
            <a:r>
              <a:rPr lang="en-US" dirty="0" smtClean="0"/>
              <a:t> and </a:t>
            </a:r>
            <a:r>
              <a:rPr lang="en-US" i="1" dirty="0" smtClean="0"/>
              <a:t>B</a:t>
            </a:r>
            <a:r>
              <a:rPr lang="en-US" dirty="0" smtClean="0"/>
              <a:t> and </a:t>
            </a:r>
            <a:r>
              <a:rPr lang="en-US" i="1" dirty="0" smtClean="0"/>
              <a:t>C</a:t>
            </a:r>
            <a:r>
              <a:rPr lang="en-US" dirty="0" smtClean="0"/>
              <a:t>, and (</a:t>
            </a:r>
            <a:r>
              <a:rPr lang="en-US" b="1" dirty="0" smtClean="0"/>
              <a:t>8</a:t>
            </a:r>
            <a:r>
              <a:rPr lang="en-US" dirty="0" smtClean="0"/>
              <a:t>) the universal set but not sets </a:t>
            </a:r>
            <a:r>
              <a:rPr lang="en-US" i="1" dirty="0" smtClean="0"/>
              <a:t>A</a:t>
            </a:r>
            <a:r>
              <a:rPr lang="en-US" dirty="0" smtClean="0"/>
              <a:t> or </a:t>
            </a:r>
            <a:r>
              <a:rPr lang="en-US" i="1" dirty="0" smtClean="0"/>
              <a:t>B</a:t>
            </a:r>
            <a:r>
              <a:rPr lang="en-US" dirty="0" smtClean="0"/>
              <a:t> or </a:t>
            </a:r>
            <a:r>
              <a:rPr lang="en-US" i="1" dirty="0" smtClean="0"/>
              <a:t>C</a:t>
            </a:r>
            <a:r>
              <a:rPr lang="en-US" dirty="0" smtClean="0"/>
              <a:t>. </a:t>
            </a:r>
            <a:endParaRPr lang="en-US" dirty="0"/>
          </a:p>
        </p:txBody>
      </p:sp>
      <p:pic>
        <p:nvPicPr>
          <p:cNvPr id="4" name="Picture 2"/>
          <p:cNvPicPr>
            <a:picLocks noChangeAspect="1" noChangeArrowheads="1"/>
          </p:cNvPicPr>
          <p:nvPr/>
        </p:nvPicPr>
        <p:blipFill>
          <a:blip r:embed="rId2"/>
          <a:srcRect/>
          <a:stretch>
            <a:fillRect/>
          </a:stretch>
        </p:blipFill>
        <p:spPr bwMode="auto">
          <a:xfrm>
            <a:off x="2614613" y="3113442"/>
            <a:ext cx="3914775" cy="2847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1284</TotalTime>
  <Words>1906</Words>
  <Application>Microsoft Office PowerPoint</Application>
  <PresentationFormat>On-screen Show (4:3)</PresentationFormat>
  <Paragraphs>97</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Calibri</vt:lpstr>
      <vt:lpstr>Courier New</vt:lpstr>
      <vt:lpstr>Arial</vt:lpstr>
      <vt:lpstr>Symbol</vt:lpstr>
      <vt:lpstr>Office Theme</vt:lpstr>
      <vt:lpstr>Section 2.4</vt:lpstr>
      <vt:lpstr>Objectives</vt:lpstr>
      <vt:lpstr>Example 1: Interpreting a Venn Diagram of Three Sets </vt:lpstr>
      <vt:lpstr>Example 1: Interpreting a Venn Diagram of Three Sets (cont.) </vt:lpstr>
      <vt:lpstr>Example 1: Interpreting a Venn Diagram of Three Sets (cont.) </vt:lpstr>
      <vt:lpstr>Example 1: Interpreting a Venn Diagram of Three Sets (cont.) </vt:lpstr>
      <vt:lpstr>Skill Check #1 </vt:lpstr>
      <vt:lpstr>Example 2: Constructing a Venn Diagram of Three Sets </vt:lpstr>
      <vt:lpstr>Example 2: Constructing a Venn Diagram of Three Sets (cont.) </vt:lpstr>
      <vt:lpstr>Example 2: Constructing a Venn Diagram of Three Sets (cont.) </vt:lpstr>
      <vt:lpstr>Example 2: Constructing a Venn Diagram of Three Sets (cont.) </vt:lpstr>
      <vt:lpstr>Example 2: Constructing a Venn Diagram of Three Sets (cont.) </vt:lpstr>
      <vt:lpstr>Example 2: Constructing a Venn Diagram of Three Sets (cont.) </vt:lpstr>
      <vt:lpstr>Example 2: Constructing a Venn Diagram of Three Sets (cont.) </vt:lpstr>
      <vt:lpstr>Example 2: Constructing a Venn Diagram of Three Sets (cont.) </vt:lpstr>
      <vt:lpstr>Survey Analysis </vt:lpstr>
      <vt:lpstr>Example 3: Drawing a Venn Diagram for Survey Analysis </vt:lpstr>
      <vt:lpstr>Example 3: Drawing a Venn Diagram for Survey Analysis (cont.)</vt:lpstr>
      <vt:lpstr>Example 3: Drawing a Venn Diagram for Survey Analysis (cont.) </vt:lpstr>
      <vt:lpstr>Skill Check #2 </vt:lpstr>
      <vt:lpstr>Example 4: Drawing a Venn Diagram for Survey Analysis </vt:lpstr>
      <vt:lpstr>Example 4: Drawing a Venn Diagram for Survey Analysis (cont.) </vt:lpstr>
      <vt:lpstr>Example 4: Drawing a Venn Diagram for Survey Analysis (cont.) </vt:lpstr>
      <vt:lpstr>Example 4: Drawing a Venn Diagram for Survey Analysis (cont.) </vt:lpstr>
      <vt:lpstr>Example 4: Drawing a Venn Diagram for Survey Analysis (cont.) </vt:lpstr>
      <vt:lpstr>Example 4: Drawing a Venn Diagram for Survey Analysis (cont.) </vt:lpstr>
      <vt:lpstr>Skill Check #3 </vt:lpstr>
      <vt:lpstr>Skill Check #3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214</cp:revision>
  <dcterms:created xsi:type="dcterms:W3CDTF">2013-04-26T14:43:13Z</dcterms:created>
  <dcterms:modified xsi:type="dcterms:W3CDTF">2017-08-03T18:47:35Z</dcterms:modified>
</cp:coreProperties>
</file>