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8" r:id="rId3"/>
    <p:sldId id="281" r:id="rId4"/>
    <p:sldId id="263" r:id="rId5"/>
    <p:sldId id="261" r:id="rId6"/>
    <p:sldId id="264" r:id="rId7"/>
    <p:sldId id="265" r:id="rId8"/>
    <p:sldId id="277" r:id="rId9"/>
    <p:sldId id="266" r:id="rId10"/>
    <p:sldId id="267" r:id="rId11"/>
    <p:sldId id="282" r:id="rId12"/>
    <p:sldId id="268" r:id="rId13"/>
    <p:sldId id="269" r:id="rId14"/>
    <p:sldId id="278" r:id="rId15"/>
    <p:sldId id="270" r:id="rId16"/>
    <p:sldId id="271" r:id="rId17"/>
    <p:sldId id="272" r:id="rId18"/>
    <p:sldId id="273" r:id="rId19"/>
    <p:sldId id="283" r:id="rId20"/>
    <p:sldId id="274" r:id="rId21"/>
    <p:sldId id="275" r:id="rId22"/>
    <p:sldId id="284" r:id="rId23"/>
    <p:sldId id="276" r:id="rId24"/>
    <p:sldId id="285" r:id="rId25"/>
    <p:sldId id="279" r:id="rId26"/>
    <p:sldId id="280"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Logic Statements and Their Negations </a:t>
            </a:r>
            <a:endParaRPr lang="en-US" b="1" i="1" baseline="30000" dirty="0" smtClean="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Negating Statements with Quantifiers</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Sometimes it takes a bit more thought to negate a statement in English. This is true when the statement contains words that are </a:t>
            </a:r>
            <a:r>
              <a:rPr lang="en-US" b="1" dirty="0" smtClean="0"/>
              <a:t>quantifiers</a:t>
            </a:r>
            <a:r>
              <a:rPr lang="en-US" dirty="0" smtClean="0"/>
              <a:t> such as </a:t>
            </a:r>
            <a:r>
              <a:rPr lang="en-US" i="1" dirty="0" smtClean="0"/>
              <a:t>all</a:t>
            </a:r>
            <a:r>
              <a:rPr lang="en-US" dirty="0" smtClean="0"/>
              <a:t>, </a:t>
            </a:r>
            <a:r>
              <a:rPr lang="en-US" i="1" dirty="0" smtClean="0"/>
              <a:t>som</a:t>
            </a:r>
            <a:r>
              <a:rPr lang="en-US" dirty="0" smtClean="0"/>
              <a:t>e, </a:t>
            </a:r>
            <a:r>
              <a:rPr lang="en-US" i="1" dirty="0" smtClean="0"/>
              <a:t>none</a:t>
            </a:r>
            <a:r>
              <a:rPr lang="en-US" dirty="0" smtClean="0"/>
              <a:t>, or </a:t>
            </a:r>
            <a:r>
              <a:rPr lang="en-US" i="1" dirty="0" smtClean="0"/>
              <a:t>no</a:t>
            </a:r>
            <a:r>
              <a:rPr lang="en-US" dirty="0" smtClean="0"/>
              <a:t>. The table gives us ways to negate these quantifiers.</a:t>
            </a:r>
          </a:p>
        </p:txBody>
      </p:sp>
      <p:graphicFrame>
        <p:nvGraphicFramePr>
          <p:cNvPr id="5" name="Table 4"/>
          <p:cNvGraphicFramePr>
            <a:graphicFrameLocks noGrp="1"/>
          </p:cNvGraphicFramePr>
          <p:nvPr>
            <p:extLst>
              <p:ext uri="{D42A27DB-BD31-4B8C-83A1-F6EECF244321}">
                <p14:modId xmlns:p14="http://schemas.microsoft.com/office/powerpoint/2010/main" val="4190270300"/>
              </p:ext>
            </p:extLst>
          </p:nvPr>
        </p:nvGraphicFramePr>
        <p:xfrm>
          <a:off x="2286000" y="3124200"/>
          <a:ext cx="4953000" cy="2804160"/>
        </p:xfrm>
        <a:graphic>
          <a:graphicData uri="http://schemas.openxmlformats.org/drawingml/2006/table">
            <a:tbl>
              <a:tblPr firstRow="1" bandRow="1">
                <a:tableStyleId>{5C22544A-7EE6-4342-B048-85BDC9FD1C3A}</a:tableStyleId>
              </a:tblPr>
              <a:tblGrid>
                <a:gridCol w="2476500"/>
                <a:gridCol w="2476500"/>
              </a:tblGrid>
              <a:tr h="321631">
                <a:tc gridSpan="2">
                  <a:txBody>
                    <a:bodyPr/>
                    <a:lstStyle/>
                    <a:p>
                      <a:pPr algn="ctr"/>
                      <a:r>
                        <a:rPr lang="en-US" dirty="0" smtClean="0"/>
                        <a:t>Table 1:</a:t>
                      </a:r>
                      <a:r>
                        <a:rPr lang="en-US" baseline="0" dirty="0" smtClean="0"/>
                        <a:t> Negating Quantifiers</a:t>
                      </a:r>
                      <a:endParaRPr lang="en-US" dirty="0"/>
                    </a:p>
                  </a:txBody>
                  <a:tcPr/>
                </a:tc>
                <a:tc hMerge="1">
                  <a:txBody>
                    <a:bodyPr/>
                    <a:lstStyle/>
                    <a:p>
                      <a:pPr algn="ctr"/>
                      <a:endParaRPr lang="en-US" dirty="0"/>
                    </a:p>
                  </a:txBody>
                  <a:tcPr/>
                </a:tc>
              </a:tr>
              <a:tr h="321631">
                <a:tc>
                  <a:txBody>
                    <a:bodyPr/>
                    <a:lstStyle/>
                    <a:p>
                      <a:pPr algn="ctr"/>
                      <a:r>
                        <a:rPr lang="en-US" b="1" dirty="0" smtClean="0"/>
                        <a:t>Quantifier</a:t>
                      </a:r>
                      <a:endParaRPr lang="en-US" b="1" dirty="0"/>
                    </a:p>
                  </a:txBody>
                  <a:tcPr/>
                </a:tc>
                <a:tc>
                  <a:txBody>
                    <a:bodyPr/>
                    <a:lstStyle/>
                    <a:p>
                      <a:pPr algn="ctr"/>
                      <a:r>
                        <a:rPr lang="en-US" b="1" dirty="0" smtClean="0"/>
                        <a:t>Negations</a:t>
                      </a:r>
                      <a:endParaRPr lang="en-US" b="1" dirty="0"/>
                    </a:p>
                  </a:txBody>
                  <a:tcPr/>
                </a:tc>
              </a:tr>
              <a:tr h="804077">
                <a:tc>
                  <a:txBody>
                    <a:bodyPr/>
                    <a:lstStyle/>
                    <a:p>
                      <a:r>
                        <a:rPr lang="en-US" sz="1600" dirty="0" smtClean="0">
                          <a:solidFill>
                            <a:srgbClr val="000000"/>
                          </a:solidFill>
                        </a:rPr>
                        <a:t>All are</a:t>
                      </a:r>
                      <a:endParaRPr lang="en-US" sz="1600" dirty="0">
                        <a:solidFill>
                          <a:srgbClr val="000000"/>
                        </a:solidFill>
                      </a:endParaRPr>
                    </a:p>
                  </a:txBody>
                  <a:tcPr/>
                </a:tc>
                <a:tc>
                  <a:txBody>
                    <a:bodyPr/>
                    <a:lstStyle/>
                    <a:p>
                      <a:r>
                        <a:rPr lang="en-US" sz="1600" dirty="0" smtClean="0">
                          <a:solidFill>
                            <a:srgbClr val="000000"/>
                          </a:solidFill>
                        </a:rPr>
                        <a:t>Not</a:t>
                      </a:r>
                      <a:r>
                        <a:rPr lang="en-US" sz="1600" baseline="0" dirty="0" smtClean="0">
                          <a:solidFill>
                            <a:srgbClr val="000000"/>
                          </a:solidFill>
                        </a:rPr>
                        <a:t> all are;</a:t>
                      </a:r>
                    </a:p>
                    <a:p>
                      <a:r>
                        <a:rPr lang="en-US" sz="1600" baseline="0" dirty="0" smtClean="0">
                          <a:solidFill>
                            <a:srgbClr val="000000"/>
                          </a:solidFill>
                        </a:rPr>
                        <a:t>Some are not;</a:t>
                      </a:r>
                    </a:p>
                    <a:p>
                      <a:r>
                        <a:rPr lang="en-US" sz="1600" baseline="0" dirty="0" smtClean="0">
                          <a:solidFill>
                            <a:srgbClr val="000000"/>
                          </a:solidFill>
                        </a:rPr>
                        <a:t>At least one is not</a:t>
                      </a:r>
                      <a:endParaRPr lang="en-US" sz="1600" dirty="0">
                        <a:solidFill>
                          <a:srgbClr val="000000"/>
                        </a:solidFill>
                      </a:endParaRPr>
                    </a:p>
                  </a:txBody>
                  <a:tcPr/>
                </a:tc>
              </a:tr>
              <a:tr h="321631">
                <a:tc>
                  <a:txBody>
                    <a:bodyPr/>
                    <a:lstStyle/>
                    <a:p>
                      <a:r>
                        <a:rPr lang="en-US" sz="1600" dirty="0" smtClean="0">
                          <a:solidFill>
                            <a:srgbClr val="000000"/>
                          </a:solidFill>
                        </a:rPr>
                        <a:t>Some are</a:t>
                      </a:r>
                      <a:endParaRPr lang="en-US" sz="1600" dirty="0">
                        <a:solidFill>
                          <a:srgbClr val="000000"/>
                        </a:solidFill>
                      </a:endParaRPr>
                    </a:p>
                  </a:txBody>
                  <a:tcPr/>
                </a:tc>
                <a:tc>
                  <a:txBody>
                    <a:bodyPr/>
                    <a:lstStyle/>
                    <a:p>
                      <a:r>
                        <a:rPr lang="en-US" sz="1600" dirty="0" smtClean="0">
                          <a:solidFill>
                            <a:srgbClr val="000000"/>
                          </a:solidFill>
                        </a:rPr>
                        <a:t>None are</a:t>
                      </a:r>
                      <a:endParaRPr lang="en-US" sz="1600" dirty="0">
                        <a:solidFill>
                          <a:srgbClr val="000000"/>
                        </a:solidFill>
                      </a:endParaRPr>
                    </a:p>
                  </a:txBody>
                  <a:tcPr/>
                </a:tc>
              </a:tr>
              <a:tr h="321631">
                <a:tc>
                  <a:txBody>
                    <a:bodyPr/>
                    <a:lstStyle/>
                    <a:p>
                      <a:r>
                        <a:rPr lang="en-US" sz="1600" dirty="0" smtClean="0">
                          <a:solidFill>
                            <a:srgbClr val="000000"/>
                          </a:solidFill>
                        </a:rPr>
                        <a:t>Some are not</a:t>
                      </a:r>
                      <a:endParaRPr lang="en-US" sz="1600" dirty="0">
                        <a:solidFill>
                          <a:srgbClr val="000000"/>
                        </a:solidFill>
                      </a:endParaRPr>
                    </a:p>
                  </a:txBody>
                  <a:tcPr/>
                </a:tc>
                <a:tc>
                  <a:txBody>
                    <a:bodyPr/>
                    <a:lstStyle/>
                    <a:p>
                      <a:r>
                        <a:rPr lang="en-US" sz="1600" dirty="0" smtClean="0">
                          <a:solidFill>
                            <a:srgbClr val="000000"/>
                          </a:solidFill>
                        </a:rPr>
                        <a:t>All are</a:t>
                      </a:r>
                      <a:endParaRPr lang="en-US" sz="1600" dirty="0">
                        <a:solidFill>
                          <a:srgbClr val="000000"/>
                        </a:solidFill>
                      </a:endParaRPr>
                    </a:p>
                  </a:txBody>
                  <a:tcPr/>
                </a:tc>
              </a:tr>
              <a:tr h="562854">
                <a:tc>
                  <a:txBody>
                    <a:bodyPr/>
                    <a:lstStyle/>
                    <a:p>
                      <a:r>
                        <a:rPr lang="en-US" sz="1600" dirty="0" smtClean="0">
                          <a:solidFill>
                            <a:srgbClr val="000000"/>
                          </a:solidFill>
                        </a:rPr>
                        <a:t>None are</a:t>
                      </a:r>
                      <a:endParaRPr lang="en-US" sz="1600" dirty="0">
                        <a:solidFill>
                          <a:srgbClr val="000000"/>
                        </a:solidFill>
                      </a:endParaRPr>
                    </a:p>
                  </a:txBody>
                  <a:tcPr/>
                </a:tc>
                <a:tc>
                  <a:txBody>
                    <a:bodyPr/>
                    <a:lstStyle/>
                    <a:p>
                      <a:r>
                        <a:rPr lang="en-US" sz="1600" dirty="0" smtClean="0">
                          <a:solidFill>
                            <a:srgbClr val="000000"/>
                          </a:solidFill>
                        </a:rPr>
                        <a:t>There is at least one that is;</a:t>
                      </a:r>
                    </a:p>
                    <a:p>
                      <a:r>
                        <a:rPr lang="en-US" sz="1600" dirty="0" smtClean="0">
                          <a:solidFill>
                            <a:srgbClr val="000000"/>
                          </a:solidFill>
                        </a:rPr>
                        <a:t>Some</a:t>
                      </a:r>
                      <a:r>
                        <a:rPr lang="en-US" sz="1600" baseline="0" dirty="0" smtClean="0">
                          <a:solidFill>
                            <a:srgbClr val="000000"/>
                          </a:solidFill>
                        </a:rPr>
                        <a:t> are</a:t>
                      </a:r>
                      <a:endParaRPr lang="en-US" sz="1600" dirty="0" smtClean="0">
                        <a:solidFill>
                          <a:srgbClr val="000000"/>
                        </a:solidFill>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Negating a Statement</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Negate the following statements. </a:t>
            </a:r>
          </a:p>
          <a:p>
            <a:pPr marL="682625" indent="-450850"/>
            <a:r>
              <a:rPr lang="en-US" b="1" i="1" dirty="0" smtClean="0"/>
              <a:t>a</a:t>
            </a:r>
            <a:r>
              <a:rPr lang="en-US" i="1" dirty="0" smtClean="0"/>
              <a:t>: 	</a:t>
            </a:r>
            <a:r>
              <a:rPr lang="en-US" dirty="0" smtClean="0"/>
              <a:t>Melony is wearing a red raincoat. </a:t>
            </a:r>
          </a:p>
          <a:p>
            <a:pPr marL="682625" indent="-450850"/>
            <a:r>
              <a:rPr lang="en-US" b="1" i="1" dirty="0" smtClean="0"/>
              <a:t>b</a:t>
            </a:r>
            <a:r>
              <a:rPr lang="en-US" dirty="0" smtClean="0"/>
              <a:t>: 	The door is not closed. </a:t>
            </a:r>
          </a:p>
          <a:p>
            <a:pPr marL="682625" indent="-450850"/>
            <a:r>
              <a:rPr lang="en-US" b="1" i="1" dirty="0" smtClean="0"/>
              <a:t>c</a:t>
            </a:r>
            <a:r>
              <a:rPr lang="en-US" dirty="0" smtClean="0"/>
              <a:t>: 	None of the tourists brought raincoats. </a:t>
            </a:r>
          </a:p>
          <a:p>
            <a:pPr marL="682625" indent="-450850"/>
            <a:r>
              <a:rPr lang="en-US" b="1" i="1" dirty="0" smtClean="0"/>
              <a:t>d</a:t>
            </a:r>
            <a:r>
              <a:rPr lang="en-US" dirty="0" smtClean="0"/>
              <a:t>: 	I run less than Cara. </a:t>
            </a:r>
            <a:endParaRPr lang="en-US" dirty="0"/>
          </a:p>
        </p:txBody>
      </p:sp>
    </p:spTree>
    <p:extLst>
      <p:ext uri="{BB962C8B-B14F-4D97-AF65-F5344CB8AC3E}">
        <p14:creationId xmlns:p14="http://schemas.microsoft.com/office/powerpoint/2010/main" val="593162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Negating a Statement (cont.)</a:t>
            </a:r>
            <a:endParaRPr lang="en-US" dirty="0"/>
          </a:p>
        </p:txBody>
      </p:sp>
      <p:sp>
        <p:nvSpPr>
          <p:cNvPr id="3" name="Content Placeholder 2"/>
          <p:cNvSpPr>
            <a:spLocks noGrp="1"/>
          </p:cNvSpPr>
          <p:nvPr>
            <p:ph idx="1"/>
          </p:nvPr>
        </p:nvSpPr>
        <p:spPr>
          <a:xfrm>
            <a:off x="457200" y="1280160"/>
            <a:ext cx="8229600" cy="3367076"/>
          </a:xfrm>
        </p:spPr>
        <p:txBody>
          <a:bodyPr>
            <a:spAutoFit/>
          </a:bodyPr>
          <a:lstStyle/>
          <a:p>
            <a:r>
              <a:rPr lang="en-US" b="1" dirty="0" smtClean="0"/>
              <a:t>Solution </a:t>
            </a:r>
          </a:p>
          <a:p>
            <a:pPr marL="682625" indent="-682625"/>
            <a:r>
              <a:rPr lang="en-US" dirty="0" smtClean="0"/>
              <a:t>~ </a:t>
            </a:r>
            <a:r>
              <a:rPr lang="en-US" b="1" i="1" dirty="0" smtClean="0"/>
              <a:t>a</a:t>
            </a:r>
            <a:r>
              <a:rPr lang="en-US" dirty="0" smtClean="0"/>
              <a:t>:	Melony is not wearing a red raincoat. </a:t>
            </a:r>
          </a:p>
          <a:p>
            <a:pPr marL="682625" indent="-682625"/>
            <a:r>
              <a:rPr lang="en-US" dirty="0" smtClean="0"/>
              <a:t>~ </a:t>
            </a:r>
            <a:r>
              <a:rPr lang="en-US" b="1" i="1" dirty="0" smtClean="0"/>
              <a:t>b</a:t>
            </a:r>
            <a:r>
              <a:rPr lang="en-US" dirty="0" smtClean="0"/>
              <a:t>: 	The door is not not closed. However, when we negate a negation, we are back to no negation at all. So we more commonly say, “The door is closed.” </a:t>
            </a:r>
          </a:p>
          <a:p>
            <a:pPr marL="682625" indent="-682625"/>
            <a:r>
              <a:rPr lang="en-US" dirty="0" smtClean="0"/>
              <a:t>~ </a:t>
            </a:r>
            <a:r>
              <a:rPr lang="en-US" b="1" i="1" dirty="0" smtClean="0"/>
              <a:t>c</a:t>
            </a:r>
            <a:r>
              <a:rPr lang="en-US" dirty="0" smtClean="0"/>
              <a:t>: 	Some of the tourists brought raincoats.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Negating a Statement (cont.)</a:t>
            </a:r>
            <a:endParaRPr lang="en-US" dirty="0"/>
          </a:p>
        </p:txBody>
      </p:sp>
      <p:sp>
        <p:nvSpPr>
          <p:cNvPr id="3" name="Content Placeholder 2"/>
          <p:cNvSpPr>
            <a:spLocks noGrp="1"/>
          </p:cNvSpPr>
          <p:nvPr>
            <p:ph idx="1"/>
          </p:nvPr>
        </p:nvSpPr>
        <p:spPr/>
        <p:txBody>
          <a:bodyPr/>
          <a:lstStyle/>
          <a:p>
            <a:pPr marL="682625" indent="-682625"/>
            <a:r>
              <a:rPr lang="en-US" dirty="0" smtClean="0"/>
              <a:t>~ </a:t>
            </a:r>
            <a:r>
              <a:rPr lang="en-US" b="1" i="1" dirty="0" smtClean="0"/>
              <a:t>d</a:t>
            </a:r>
            <a:r>
              <a:rPr lang="en-US" dirty="0" smtClean="0"/>
              <a:t>: 	I do not run less than Cara. Notice that we could also write, “I run the same as or more than Cara.” We need both parts since the opposite of “less than” is “more than or equal to.”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a:xfrm>
            <a:off x="457200" y="1280160"/>
            <a:ext cx="8229600" cy="1557349"/>
          </a:xfrm>
          <a:solidFill>
            <a:schemeClr val="accent3"/>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Negate the following statement. </a:t>
            </a:r>
          </a:p>
          <a:p>
            <a:r>
              <a:rPr lang="en-US" i="1" dirty="0" smtClean="0">
                <a:solidFill>
                  <a:srgbClr val="000000"/>
                </a:solidFill>
              </a:rPr>
              <a:t>Some of the students completed their assignments. </a:t>
            </a:r>
          </a:p>
        </p:txBody>
      </p:sp>
      <p:sp>
        <p:nvSpPr>
          <p:cNvPr id="4" name="Rectangle 3"/>
          <p:cNvSpPr/>
          <p:nvPr/>
        </p:nvSpPr>
        <p:spPr>
          <a:xfrm>
            <a:off x="457200" y="4989493"/>
            <a:ext cx="8229600" cy="954107"/>
          </a:xfrm>
          <a:prstGeom prst="rect">
            <a:avLst/>
          </a:prstGeom>
        </p:spPr>
        <p:txBody>
          <a:bodyPr wrap="square">
            <a:spAutoFit/>
          </a:bodyPr>
          <a:lstStyle/>
          <a:p>
            <a:pPr marL="1312863" indent="-1312863"/>
            <a:r>
              <a:rPr lang="en-US" sz="2800" dirty="0" smtClean="0">
                <a:solidFill>
                  <a:srgbClr val="000000"/>
                </a:solidFill>
              </a:rPr>
              <a:t>Answer:	</a:t>
            </a:r>
            <a:r>
              <a:rPr lang="en-US" sz="2800" dirty="0" smtClean="0">
                <a:solidFill>
                  <a:srgbClr val="FF0000"/>
                </a:solidFill>
              </a:rPr>
              <a:t>None of the students completed their</a:t>
            </a:r>
          </a:p>
          <a:p>
            <a:pPr marL="1312863" indent="-1312863"/>
            <a:r>
              <a:rPr lang="en-US" sz="2800" dirty="0" smtClean="0">
                <a:solidFill>
                  <a:srgbClr val="FF0000"/>
                </a:solidFill>
              </a:rPr>
              <a:t>	assignments.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Compound Statement</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Compound Statement </a:t>
            </a:r>
          </a:p>
          <a:p>
            <a:r>
              <a:rPr lang="en-US" dirty="0" smtClean="0">
                <a:solidFill>
                  <a:srgbClr val="000000"/>
                </a:solidFill>
              </a:rPr>
              <a:t>A </a:t>
            </a:r>
            <a:r>
              <a:rPr lang="en-US" b="1" dirty="0" smtClean="0">
                <a:solidFill>
                  <a:srgbClr val="C00000"/>
                </a:solidFill>
              </a:rPr>
              <a:t>compound statement</a:t>
            </a:r>
            <a:r>
              <a:rPr lang="en-US" b="1" dirty="0" smtClean="0">
                <a:solidFill>
                  <a:srgbClr val="000000"/>
                </a:solidFill>
              </a:rPr>
              <a:t> </a:t>
            </a:r>
            <a:r>
              <a:rPr lang="en-US" dirty="0" smtClean="0">
                <a:solidFill>
                  <a:srgbClr val="000000"/>
                </a:solidFill>
              </a:rPr>
              <a:t>is composed of two or more statements joined together using connective words such as </a:t>
            </a:r>
            <a:r>
              <a:rPr lang="en-US" i="1" dirty="0" smtClean="0">
                <a:solidFill>
                  <a:srgbClr val="000000"/>
                </a:solidFill>
              </a:rPr>
              <a:t>and, or, </a:t>
            </a:r>
            <a:r>
              <a:rPr lang="en-US" dirty="0" smtClean="0">
                <a:solidFill>
                  <a:srgbClr val="000000"/>
                </a:solidFill>
              </a:rPr>
              <a:t>or</a:t>
            </a:r>
            <a:r>
              <a:rPr lang="en-US" i="1" dirty="0" smtClean="0">
                <a:solidFill>
                  <a:srgbClr val="000000"/>
                </a:solidFill>
              </a:rPr>
              <a:t> implies</a:t>
            </a:r>
            <a:r>
              <a:rPr lang="en-US" dirty="0" smtClean="0">
                <a:solidFill>
                  <a:srgbClr val="000000"/>
                </a:solidFill>
              </a:rPr>
              <a:t>.</a:t>
            </a:r>
            <a:r>
              <a:rPr lang="en-US" i="1" dirty="0" smtClean="0">
                <a:solidFill>
                  <a:srgbClr val="000000"/>
                </a:solidFill>
              </a:rPr>
              <a:t> </a:t>
            </a:r>
            <a:endParaRPr lang="en-US" dirty="0" smtClean="0">
              <a:solidFill>
                <a:srgbClr val="000000"/>
              </a:solidFill>
            </a:endParaRPr>
          </a:p>
        </p:txBody>
      </p:sp>
      <p:sp>
        <p:nvSpPr>
          <p:cNvPr id="4" name="Rectangle 3"/>
          <p:cNvSpPr/>
          <p:nvPr/>
        </p:nvSpPr>
        <p:spPr>
          <a:xfrm>
            <a:off x="457200" y="3244334"/>
            <a:ext cx="8229600" cy="2677656"/>
          </a:xfrm>
          <a:prstGeom prst="rect">
            <a:avLst/>
          </a:prstGeom>
        </p:spPr>
        <p:txBody>
          <a:bodyPr wrap="square">
            <a:spAutoFit/>
          </a:bodyPr>
          <a:lstStyle/>
          <a:p>
            <a:endParaRPr lang="en-US" sz="2400" dirty="0" smtClean="0"/>
          </a:p>
          <a:p>
            <a:r>
              <a:rPr lang="en-US" sz="2400" dirty="0" smtClean="0"/>
              <a:t>When combining two or more statements together to form a compound statement using the word </a:t>
            </a:r>
            <a:r>
              <a:rPr lang="en-US" sz="2400" i="1" dirty="0" smtClean="0"/>
              <a:t>and</a:t>
            </a:r>
            <a:r>
              <a:rPr lang="en-US" sz="2400" dirty="0" smtClean="0"/>
              <a:t>, the symbol </a:t>
            </a:r>
            <a:r>
              <a:rPr lang="en-US" sz="2400" dirty="0"/>
              <a:t>∧ </a:t>
            </a:r>
            <a:r>
              <a:rPr lang="en-US" sz="2400" dirty="0" smtClean="0"/>
              <a:t>is used between the lower case letters for the two statements, as in </a:t>
            </a:r>
          </a:p>
          <a:p>
            <a:r>
              <a:rPr lang="en-US" sz="2400" i="1" dirty="0" smtClean="0"/>
              <a:t>p</a:t>
            </a:r>
            <a:r>
              <a:rPr lang="en-US" sz="2400" dirty="0" smtClean="0"/>
              <a:t> </a:t>
            </a:r>
            <a:r>
              <a:rPr lang="en-US" sz="2400" dirty="0"/>
              <a:t>∧</a:t>
            </a:r>
            <a:r>
              <a:rPr lang="en-US" sz="2400" dirty="0" smtClean="0"/>
              <a:t> </a:t>
            </a:r>
            <a:r>
              <a:rPr lang="en-US" sz="2400" i="1" dirty="0" smtClean="0"/>
              <a:t>q</a:t>
            </a:r>
            <a:r>
              <a:rPr lang="en-US" sz="2400" dirty="0" smtClean="0"/>
              <a:t>.</a:t>
            </a:r>
          </a:p>
          <a:p>
            <a:r>
              <a:rPr lang="en-US" sz="2400" dirty="0"/>
              <a:t>When combining two or more statements </a:t>
            </a:r>
            <a:r>
              <a:rPr lang="en-US" sz="2400" dirty="0" smtClean="0"/>
              <a:t>together using the connecting word </a:t>
            </a:r>
            <a:r>
              <a:rPr lang="en-US" sz="2400" i="1" dirty="0" smtClean="0"/>
              <a:t>or</a:t>
            </a:r>
            <a:r>
              <a:rPr lang="en-US" sz="2400" dirty="0" smtClean="0"/>
              <a:t>, the symbol </a:t>
            </a:r>
            <a:r>
              <a:rPr lang="en-US" sz="2400" dirty="0"/>
              <a:t>∨</a:t>
            </a:r>
            <a:r>
              <a:rPr lang="en-US" sz="2400" dirty="0" smtClean="0"/>
              <a:t> is used, as in </a:t>
            </a:r>
            <a:r>
              <a:rPr lang="en-US" sz="2400" i="1" dirty="0"/>
              <a:t>p </a:t>
            </a:r>
            <a:r>
              <a:rPr lang="en-US" sz="2400" dirty="0"/>
              <a:t>∨ </a:t>
            </a:r>
            <a:r>
              <a:rPr lang="en-US" sz="2400" i="1" dirty="0" smtClean="0"/>
              <a:t>q</a:t>
            </a:r>
            <a:r>
              <a:rPr lang="en-US" sz="2400" dirty="0" smtClean="0"/>
              <a:t>.</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Using Logic Symbols for Compound Statements Involving </a:t>
            </a:r>
            <a:r>
              <a:rPr lang="en-US" i="1" dirty="0" smtClean="0"/>
              <a:t>and</a:t>
            </a:r>
            <a:endParaRPr lang="en-US" dirty="0"/>
          </a:p>
        </p:txBody>
      </p:sp>
      <p:sp>
        <p:nvSpPr>
          <p:cNvPr id="3" name="Content Placeholder 2"/>
          <p:cNvSpPr>
            <a:spLocks noGrp="1"/>
          </p:cNvSpPr>
          <p:nvPr>
            <p:ph idx="1"/>
          </p:nvPr>
        </p:nvSpPr>
        <p:spPr/>
        <p:txBody>
          <a:bodyPr/>
          <a:lstStyle/>
          <a:p>
            <a:r>
              <a:rPr lang="en-US" dirty="0" smtClean="0"/>
              <a:t>Use the following simple statements </a:t>
            </a:r>
            <a:r>
              <a:rPr lang="en-US" i="1" dirty="0" smtClean="0"/>
              <a:t>a </a:t>
            </a:r>
            <a:r>
              <a:rPr lang="en-US" dirty="0" smtClean="0"/>
              <a:t>and</a:t>
            </a:r>
            <a:r>
              <a:rPr lang="en-US" i="1" dirty="0" smtClean="0"/>
              <a:t> b </a:t>
            </a:r>
            <a:r>
              <a:rPr lang="en-US" dirty="0" smtClean="0"/>
              <a:t>to symbolically write the given compound statement</a:t>
            </a:r>
            <a:r>
              <a:rPr lang="en-US" i="1" dirty="0" smtClean="0"/>
              <a:t> c</a:t>
            </a:r>
            <a:r>
              <a:rPr lang="en-US" dirty="0" smtClean="0"/>
              <a:t>.</a:t>
            </a:r>
          </a:p>
          <a:p>
            <a:pPr marL="682625" indent="-450850"/>
            <a:r>
              <a:rPr lang="en-US" b="1" i="1" dirty="0" smtClean="0"/>
              <a:t>a</a:t>
            </a:r>
            <a:r>
              <a:rPr lang="en-US" dirty="0" smtClean="0"/>
              <a:t>: 	Snow is falling. </a:t>
            </a:r>
          </a:p>
          <a:p>
            <a:pPr marL="682625" indent="-450850"/>
            <a:r>
              <a:rPr lang="en-US" b="1" i="1" dirty="0" smtClean="0"/>
              <a:t>b</a:t>
            </a:r>
            <a:r>
              <a:rPr lang="en-US" dirty="0" smtClean="0"/>
              <a:t>: 	The sun is shining. </a:t>
            </a:r>
          </a:p>
          <a:p>
            <a:pPr marL="682625" indent="-450850"/>
            <a:r>
              <a:rPr lang="en-US" b="1" i="1" dirty="0" smtClean="0"/>
              <a:t>c</a:t>
            </a:r>
            <a:r>
              <a:rPr lang="en-US" dirty="0" smtClean="0"/>
              <a:t>: 	Snow is falling and the sun is shining.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Using Logic Symbols for Compound Statements Involving </a:t>
            </a:r>
            <a:r>
              <a:rPr lang="en-US" i="1" dirty="0" smtClean="0"/>
              <a:t>and </a:t>
            </a:r>
            <a:r>
              <a:rPr lang="en-US" dirty="0" smtClean="0"/>
              <a:t>(cont.)</a:t>
            </a:r>
            <a:endParaRPr lang="en-US" dirty="0"/>
          </a:p>
        </p:txBody>
      </p:sp>
      <p:sp>
        <p:nvSpPr>
          <p:cNvPr id="3" name="Content Placeholder 2"/>
          <p:cNvSpPr>
            <a:spLocks noGrp="1"/>
          </p:cNvSpPr>
          <p:nvPr>
            <p:ph idx="1"/>
          </p:nvPr>
        </p:nvSpPr>
        <p:spPr/>
        <p:txBody>
          <a:bodyPr/>
          <a:lstStyle/>
          <a:p>
            <a:r>
              <a:rPr lang="en-US" b="1" dirty="0" smtClean="0"/>
              <a:t>Solution </a:t>
            </a:r>
          </a:p>
          <a:p>
            <a:pPr marL="341313" indent="-341313"/>
            <a:r>
              <a:rPr lang="en-US" b="1" i="1" dirty="0" smtClean="0"/>
              <a:t>c 	</a:t>
            </a:r>
            <a:r>
              <a:rPr lang="en-US" dirty="0" smtClean="0"/>
              <a:t>= Snow is falling and the sun is shining. </a:t>
            </a:r>
          </a:p>
          <a:p>
            <a:pPr marL="341313" indent="-341313"/>
            <a:r>
              <a:rPr lang="en-US" dirty="0" smtClean="0"/>
              <a:t>	= (Snow is falling) AND (The sun is shining) </a:t>
            </a:r>
          </a:p>
          <a:p>
            <a:pPr marL="341313" indent="-341313"/>
            <a:r>
              <a:rPr lang="en-US" dirty="0" smtClean="0"/>
              <a:t>	= (Snow is falling) ∧ (The sun is shining) </a:t>
            </a:r>
          </a:p>
          <a:p>
            <a:pPr marL="341313" indent="-341313"/>
            <a:r>
              <a:rPr lang="en-US" dirty="0" smtClean="0"/>
              <a:t>	= </a:t>
            </a:r>
            <a:r>
              <a:rPr lang="en-US" i="1" dirty="0" smtClean="0"/>
              <a:t>a </a:t>
            </a:r>
            <a:r>
              <a:rPr lang="en-US" dirty="0" smtClean="0"/>
              <a:t>∧ </a:t>
            </a:r>
            <a:r>
              <a:rPr lang="en-US" i="1" dirty="0" smtClean="0"/>
              <a:t>b </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Compound Statements Involving </a:t>
            </a:r>
            <a:r>
              <a:rPr lang="en-US" i="1" dirty="0" smtClean="0">
                <a:solidFill>
                  <a:schemeClr val="accent1"/>
                </a:solidFill>
              </a:rPr>
              <a:t>or </a:t>
            </a:r>
            <a:endParaRPr lang="en-US" dirty="0">
              <a:solidFill>
                <a:schemeClr val="accent1"/>
              </a:solidFill>
            </a:endParaRPr>
          </a:p>
        </p:txBody>
      </p:sp>
      <p:sp>
        <p:nvSpPr>
          <p:cNvPr id="3" name="Content Placeholder 2"/>
          <p:cNvSpPr>
            <a:spLocks noGrp="1"/>
          </p:cNvSpPr>
          <p:nvPr>
            <p:ph idx="1"/>
          </p:nvPr>
        </p:nvSpPr>
        <p:spPr>
          <a:xfrm>
            <a:off x="457200" y="1295400"/>
            <a:ext cx="8229600" cy="4572000"/>
          </a:xfrm>
        </p:spPr>
        <p:txBody>
          <a:bodyPr>
            <a:normAutofit/>
          </a:bodyPr>
          <a:lstStyle/>
          <a:p>
            <a:r>
              <a:rPr lang="en-US" dirty="0" smtClean="0"/>
              <a:t>There are two ways to think about the word </a:t>
            </a:r>
            <a:r>
              <a:rPr lang="en-US" i="1" dirty="0" smtClean="0"/>
              <a:t>or</a:t>
            </a:r>
            <a:r>
              <a:rPr lang="en-US" dirty="0" smtClean="0"/>
              <a:t>. If the meaning intended is </a:t>
            </a:r>
            <a:r>
              <a:rPr lang="en-US" i="1" dirty="0" smtClean="0"/>
              <a:t>one or the other</a:t>
            </a:r>
            <a:r>
              <a:rPr lang="en-US" dirty="0" smtClean="0"/>
              <a:t>, </a:t>
            </a:r>
            <a:r>
              <a:rPr lang="en-US" i="1" dirty="0" smtClean="0"/>
              <a:t>but not both</a:t>
            </a:r>
            <a:r>
              <a:rPr lang="en-US" dirty="0" smtClean="0"/>
              <a:t>, this is referred to as an </a:t>
            </a:r>
            <a:r>
              <a:rPr lang="en-US" b="1" dirty="0" smtClean="0"/>
              <a:t>exclusive</a:t>
            </a:r>
            <a:r>
              <a:rPr lang="en-US" dirty="0" smtClean="0"/>
              <a:t> </a:t>
            </a:r>
            <a:r>
              <a:rPr lang="en-US" i="1" dirty="0" smtClean="0"/>
              <a:t>or</a:t>
            </a:r>
            <a:r>
              <a:rPr lang="en-US" dirty="0" smtClean="0"/>
              <a:t>.</a:t>
            </a:r>
            <a:r>
              <a:rPr lang="en-US" i="1" dirty="0" smtClean="0"/>
              <a:t> </a:t>
            </a:r>
            <a:r>
              <a:rPr lang="en-US" dirty="0"/>
              <a:t>If the </a:t>
            </a:r>
            <a:r>
              <a:rPr lang="en-US" dirty="0" smtClean="0"/>
              <a:t>intended meaning is that </a:t>
            </a:r>
            <a:r>
              <a:rPr lang="en-US" i="1" dirty="0" smtClean="0"/>
              <a:t>either or both </a:t>
            </a:r>
            <a:r>
              <a:rPr lang="en-US" dirty="0" smtClean="0"/>
              <a:t>of the statements can be true, this is known as the </a:t>
            </a:r>
            <a:r>
              <a:rPr lang="en-US" b="1" dirty="0" smtClean="0"/>
              <a:t>inclusive</a:t>
            </a:r>
            <a:r>
              <a:rPr lang="en-US" dirty="0" smtClean="0"/>
              <a:t> </a:t>
            </a:r>
            <a:r>
              <a:rPr lang="en-US" i="1" dirty="0" smtClean="0"/>
              <a:t>or</a:t>
            </a:r>
            <a:r>
              <a:rPr lang="en-US" dirty="0" smtClean="0"/>
              <a:t>. </a:t>
            </a:r>
          </a:p>
          <a:p>
            <a:endParaRPr lang="en-US" dirty="0"/>
          </a:p>
          <a:p>
            <a:r>
              <a:rPr lang="en-US" b="1" dirty="0" smtClean="0"/>
              <a:t>Note</a:t>
            </a:r>
            <a:r>
              <a:rPr lang="en-US" dirty="0" smtClean="0"/>
              <a:t>: The inclusive </a:t>
            </a:r>
            <a:r>
              <a:rPr lang="en-US" i="1" dirty="0" smtClean="0"/>
              <a:t>or</a:t>
            </a:r>
            <a:r>
              <a:rPr lang="en-US" dirty="0" smtClean="0"/>
              <a:t> is what is used in mathematical logic.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Using Logic Symbols for Compound Statements Involving </a:t>
            </a:r>
            <a:r>
              <a:rPr lang="en-US" i="1" dirty="0" smtClean="0">
                <a:solidFill>
                  <a:schemeClr val="accent1"/>
                </a:solidFill>
              </a:rPr>
              <a:t>or </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Use the following statements </a:t>
            </a:r>
            <a:r>
              <a:rPr lang="en-US" i="1" dirty="0" smtClean="0"/>
              <a:t>p </a:t>
            </a:r>
            <a:r>
              <a:rPr lang="en-US" dirty="0" smtClean="0"/>
              <a:t>and </a:t>
            </a:r>
            <a:r>
              <a:rPr lang="en-US" i="1" dirty="0" smtClean="0"/>
              <a:t>q</a:t>
            </a:r>
            <a:r>
              <a:rPr lang="en-US" dirty="0" smtClean="0"/>
              <a:t> to symbolically write the given compound statement </a:t>
            </a:r>
            <a:r>
              <a:rPr lang="en-US" i="1" dirty="0" smtClean="0"/>
              <a:t>r</a:t>
            </a:r>
            <a:r>
              <a:rPr lang="en-US" dirty="0" smtClean="0"/>
              <a:t>.</a:t>
            </a:r>
            <a:r>
              <a:rPr lang="en-US" i="1" dirty="0" smtClean="0"/>
              <a:t> </a:t>
            </a:r>
          </a:p>
          <a:p>
            <a:pPr marL="463550" indent="-463550"/>
            <a:r>
              <a:rPr lang="en-US" b="1" i="1" dirty="0" smtClean="0"/>
              <a:t>p</a:t>
            </a:r>
            <a:r>
              <a:rPr lang="en-US" dirty="0" smtClean="0"/>
              <a:t>: 	He will go to the movies tonight. </a:t>
            </a:r>
          </a:p>
          <a:p>
            <a:pPr marL="463550" indent="-463550"/>
            <a:r>
              <a:rPr lang="en-US" b="1" i="1" dirty="0" smtClean="0"/>
              <a:t>q</a:t>
            </a:r>
            <a:r>
              <a:rPr lang="en-US" dirty="0" smtClean="0"/>
              <a:t>: 	He will stay home to give the dog a bath tonight.</a:t>
            </a:r>
            <a:r>
              <a:rPr lang="en-US" i="1" dirty="0" smtClean="0"/>
              <a:t> </a:t>
            </a:r>
          </a:p>
          <a:p>
            <a:pPr marL="463550" indent="-463550"/>
            <a:r>
              <a:rPr lang="en-US" b="1" i="1" dirty="0" smtClean="0"/>
              <a:t>r</a:t>
            </a:r>
            <a:r>
              <a:rPr lang="en-US" i="1" dirty="0" smtClean="0"/>
              <a:t> </a:t>
            </a:r>
            <a:r>
              <a:rPr lang="en-US" dirty="0" smtClean="0"/>
              <a:t>: 	He will go to the movies tonight or he will stay home to give the dog a bath tonight. </a:t>
            </a:r>
            <a:endParaRPr lang="en-US" dirty="0"/>
          </a:p>
        </p:txBody>
      </p:sp>
    </p:spTree>
    <p:extLst>
      <p:ext uri="{BB962C8B-B14F-4D97-AF65-F5344CB8AC3E}">
        <p14:creationId xmlns:p14="http://schemas.microsoft.com/office/powerpoint/2010/main" val="2550911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3550" indent="-463550">
              <a:buFont typeface="Courier New" pitchFamily="49" charset="0"/>
              <a:buChar char="o"/>
            </a:pPr>
            <a:r>
              <a:rPr lang="en-US" dirty="0" smtClean="0"/>
              <a:t>Construct statements using logic symbols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Using Logic Symbols for Compound Statements Involving </a:t>
            </a:r>
            <a:r>
              <a:rPr lang="en-US" i="1" dirty="0" smtClean="0">
                <a:solidFill>
                  <a:schemeClr val="accent1"/>
                </a:solidFill>
              </a:rPr>
              <a:t>or </a:t>
            </a:r>
            <a:r>
              <a:rPr lang="en-US" dirty="0" smtClean="0">
                <a:solidFill>
                  <a:schemeClr val="accent1"/>
                </a:solidFill>
              </a:rPr>
              <a:t>(cont.)</a:t>
            </a:r>
            <a:endParaRPr lang="en-US" dirty="0"/>
          </a:p>
        </p:txBody>
      </p:sp>
      <p:sp>
        <p:nvSpPr>
          <p:cNvPr id="3" name="Content Placeholder 2"/>
          <p:cNvSpPr>
            <a:spLocks noGrp="1"/>
          </p:cNvSpPr>
          <p:nvPr>
            <p:ph idx="1"/>
          </p:nvPr>
        </p:nvSpPr>
        <p:spPr/>
        <p:txBody>
          <a:bodyPr/>
          <a:lstStyle/>
          <a:p>
            <a:r>
              <a:rPr lang="en-US" b="1" dirty="0" smtClean="0"/>
              <a:t>Solution </a:t>
            </a:r>
          </a:p>
          <a:p>
            <a:pPr marL="231775" indent="-231775">
              <a:tabLst>
                <a:tab pos="463550" algn="l"/>
              </a:tabLst>
            </a:pPr>
            <a:r>
              <a:rPr lang="en-US" b="1" i="1" dirty="0" smtClean="0"/>
              <a:t>r 	</a:t>
            </a:r>
            <a:r>
              <a:rPr lang="en-US" dirty="0" smtClean="0"/>
              <a:t>= He will go to the movies tonight or he will stay 	home to give the dog a bath tonight. </a:t>
            </a:r>
          </a:p>
          <a:p>
            <a:pPr marL="231775" indent="-231775">
              <a:tabLst>
                <a:tab pos="463550" algn="l"/>
              </a:tabLst>
            </a:pPr>
            <a:r>
              <a:rPr lang="en-US" dirty="0" smtClean="0"/>
              <a:t>	= (He will go to the movies tonight) OR (He will stay 	home to give the dog a bath tonight) </a:t>
            </a:r>
          </a:p>
          <a:p>
            <a:pPr marL="231775" indent="-231775">
              <a:tabLst>
                <a:tab pos="463550" algn="l"/>
              </a:tabLst>
            </a:pPr>
            <a:r>
              <a:rPr lang="en-US" dirty="0" smtClean="0"/>
              <a:t>	= (He will go to the movies tonight) ∨ (He will stay 	home to give the dog a bath tonight) </a:t>
            </a:r>
          </a:p>
          <a:p>
            <a:pPr marL="231775" indent="-231775">
              <a:tabLst>
                <a:tab pos="463550" algn="l"/>
              </a:tabLst>
            </a:pPr>
            <a:r>
              <a:rPr lang="en-US" dirty="0" smtClean="0"/>
              <a:t>	= </a:t>
            </a:r>
            <a:r>
              <a:rPr lang="en-US" i="1" dirty="0" smtClean="0"/>
              <a:t>p </a:t>
            </a:r>
            <a:r>
              <a:rPr lang="en-US" dirty="0" smtClean="0"/>
              <a:t>∨ </a:t>
            </a:r>
            <a:r>
              <a:rPr lang="en-US" i="1" dirty="0" smtClean="0"/>
              <a:t>q</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Logic Symbols for Compound Statements Involving Implications </a:t>
            </a:r>
            <a:endParaRPr lang="en-US" dirty="0">
              <a:solidFill>
                <a:schemeClr val="accent1"/>
              </a:solidFill>
            </a:endParaRPr>
          </a:p>
        </p:txBody>
      </p:sp>
      <p:sp>
        <p:nvSpPr>
          <p:cNvPr id="3" name="Content Placeholder 2"/>
          <p:cNvSpPr>
            <a:spLocks noGrp="1"/>
          </p:cNvSpPr>
          <p:nvPr>
            <p:ph idx="1"/>
          </p:nvPr>
        </p:nvSpPr>
        <p:spPr/>
        <p:txBody>
          <a:bodyPr>
            <a:normAutofit/>
          </a:bodyPr>
          <a:lstStyle/>
          <a:p>
            <a:r>
              <a:rPr lang="en-US" dirty="0" smtClean="0"/>
              <a:t>Two statements can be joined together using the sentence structure “if </a:t>
            </a:r>
            <a:r>
              <a:rPr lang="en-US" i="1" dirty="0" smtClean="0"/>
              <a:t>a</a:t>
            </a:r>
            <a:r>
              <a:rPr lang="en-US" dirty="0" smtClean="0"/>
              <a:t>, then </a:t>
            </a:r>
            <a:r>
              <a:rPr lang="en-US" i="1" dirty="0" smtClean="0"/>
              <a:t>b</a:t>
            </a:r>
            <a:r>
              <a:rPr lang="en-US" dirty="0" smtClean="0"/>
              <a:t>.” We call this type of combination an </a:t>
            </a:r>
            <a:r>
              <a:rPr lang="en-US" b="1" dirty="0" smtClean="0"/>
              <a:t>implication</a:t>
            </a:r>
            <a:r>
              <a:rPr lang="en-US" dirty="0" smtClean="0"/>
              <a:t> because statement </a:t>
            </a:r>
            <a:r>
              <a:rPr lang="en-US" i="1" dirty="0" smtClean="0"/>
              <a:t>a </a:t>
            </a:r>
            <a:r>
              <a:rPr lang="en-US" dirty="0" smtClean="0"/>
              <a:t>implies statement </a:t>
            </a:r>
            <a:r>
              <a:rPr lang="en-US" i="1" dirty="0" smtClean="0"/>
              <a:t>b</a:t>
            </a:r>
            <a:r>
              <a:rPr lang="en-US" dirty="0" smtClean="0"/>
              <a:t>. Both “</a:t>
            </a:r>
            <a:r>
              <a:rPr lang="en-US" i="1" dirty="0" smtClean="0"/>
              <a:t>a</a:t>
            </a:r>
            <a:r>
              <a:rPr lang="en-US" dirty="0" smtClean="0"/>
              <a:t> implies </a:t>
            </a:r>
            <a:r>
              <a:rPr lang="en-US" i="1" dirty="0" smtClean="0"/>
              <a:t>b</a:t>
            </a:r>
            <a:r>
              <a:rPr lang="en-US" dirty="0" smtClean="0"/>
              <a:t>” and “if </a:t>
            </a:r>
            <a:r>
              <a:rPr lang="en-US" i="1" dirty="0" smtClean="0"/>
              <a:t>a</a:t>
            </a:r>
            <a:r>
              <a:rPr lang="en-US" dirty="0" smtClean="0"/>
              <a:t>, then </a:t>
            </a:r>
            <a:r>
              <a:rPr lang="en-US" i="1" dirty="0" smtClean="0"/>
              <a:t>b</a:t>
            </a:r>
            <a:r>
              <a:rPr lang="en-US" dirty="0" smtClean="0"/>
              <a:t>” have identical meanings in the English language. Mathematically we use </a:t>
            </a:r>
            <a:r>
              <a:rPr lang="en-US" i="1" dirty="0" smtClean="0"/>
              <a:t>a</a:t>
            </a:r>
            <a:r>
              <a:rPr lang="en-US" dirty="0" smtClean="0"/>
              <a:t> </a:t>
            </a:r>
            <a:r>
              <a:rPr lang="en-US" dirty="0"/>
              <a:t>⇒</a:t>
            </a:r>
            <a:r>
              <a:rPr lang="en-US" dirty="0" smtClean="0"/>
              <a:t> </a:t>
            </a:r>
            <a:r>
              <a:rPr lang="en-US" i="1" dirty="0" smtClean="0"/>
              <a:t>b</a:t>
            </a:r>
            <a:r>
              <a:rPr lang="en-US" dirty="0" smtClean="0"/>
              <a:t> to symbolically represent </a:t>
            </a:r>
            <a:r>
              <a:rPr lang="en-US" dirty="0"/>
              <a:t>“if </a:t>
            </a:r>
            <a:r>
              <a:rPr lang="en-US" i="1" dirty="0"/>
              <a:t>a</a:t>
            </a:r>
            <a:r>
              <a:rPr lang="en-US" dirty="0"/>
              <a:t>, then </a:t>
            </a:r>
            <a:r>
              <a:rPr lang="en-US" i="1" dirty="0"/>
              <a:t>b</a:t>
            </a:r>
            <a:r>
              <a:rPr lang="en-US" dirty="0"/>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5: Using Logic Symbols for Compound Statements Involving Implications </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Use the following statements </a:t>
            </a:r>
            <a:r>
              <a:rPr lang="en-US" i="1" dirty="0" smtClean="0"/>
              <a:t>s </a:t>
            </a:r>
            <a:r>
              <a:rPr lang="en-US" dirty="0" smtClean="0"/>
              <a:t>and </a:t>
            </a:r>
            <a:r>
              <a:rPr lang="en-US" i="1" dirty="0" smtClean="0"/>
              <a:t>t</a:t>
            </a:r>
            <a:r>
              <a:rPr lang="en-US" dirty="0" smtClean="0"/>
              <a:t> to symbolically write the given compound statement </a:t>
            </a:r>
            <a:r>
              <a:rPr lang="en-US" i="1" dirty="0" smtClean="0"/>
              <a:t>q</a:t>
            </a:r>
            <a:r>
              <a:rPr lang="en-US" dirty="0" smtClean="0"/>
              <a:t>.</a:t>
            </a:r>
            <a:r>
              <a:rPr lang="en-US" i="1" dirty="0" smtClean="0"/>
              <a:t> </a:t>
            </a:r>
          </a:p>
          <a:p>
            <a:pPr marL="463550" indent="-463550"/>
            <a:r>
              <a:rPr lang="en-US" b="1" i="1" dirty="0" smtClean="0"/>
              <a:t>s</a:t>
            </a:r>
            <a:r>
              <a:rPr lang="en-US" dirty="0" smtClean="0"/>
              <a:t>:</a:t>
            </a:r>
            <a:r>
              <a:rPr lang="en-US" b="1" i="1" dirty="0" smtClean="0"/>
              <a:t> 	</a:t>
            </a:r>
            <a:r>
              <a:rPr lang="en-US" b="1" dirty="0" smtClean="0"/>
              <a:t>The water temperature on Saturday is below </a:t>
            </a:r>
            <a:r>
              <a:rPr lang="en-US" b="1" dirty="0" smtClean="0">
                <a:solidFill>
                  <a:srgbClr val="0000FF"/>
                </a:solidFill>
              </a:rPr>
              <a:t>76.2°</a:t>
            </a:r>
            <a:r>
              <a:rPr lang="en-US" dirty="0" smtClean="0"/>
              <a:t>. </a:t>
            </a:r>
          </a:p>
          <a:p>
            <a:pPr marL="463550" indent="-463550"/>
            <a:r>
              <a:rPr lang="en-US" b="1" i="1" dirty="0" smtClean="0"/>
              <a:t>t</a:t>
            </a:r>
            <a:r>
              <a:rPr lang="en-US" dirty="0" smtClean="0"/>
              <a:t>: 	</a:t>
            </a:r>
            <a:r>
              <a:rPr lang="en-US" b="1" dirty="0" smtClean="0"/>
              <a:t>You are allowed to wear a wetsuit in the triathlon.</a:t>
            </a:r>
            <a:r>
              <a:rPr lang="en-US" dirty="0" smtClean="0"/>
              <a:t> </a:t>
            </a:r>
          </a:p>
          <a:p>
            <a:pPr marL="463550" indent="-463550"/>
            <a:r>
              <a:rPr lang="en-US" b="1" i="1" dirty="0" smtClean="0"/>
              <a:t>q</a:t>
            </a:r>
            <a:r>
              <a:rPr lang="en-US" dirty="0" smtClean="0"/>
              <a:t>: 	If the water temperature on Saturday is below </a:t>
            </a:r>
            <a:r>
              <a:rPr lang="en-US" dirty="0" smtClean="0">
                <a:solidFill>
                  <a:srgbClr val="0000FF"/>
                </a:solidFill>
              </a:rPr>
              <a:t>76.2°</a:t>
            </a:r>
            <a:r>
              <a:rPr lang="en-US" dirty="0" smtClean="0"/>
              <a:t>, then you are allowed to wear a wetsuit in the triathlon. </a:t>
            </a:r>
            <a:endParaRPr lang="en-US" dirty="0"/>
          </a:p>
        </p:txBody>
      </p:sp>
    </p:spTree>
    <p:extLst>
      <p:ext uri="{BB962C8B-B14F-4D97-AF65-F5344CB8AC3E}">
        <p14:creationId xmlns:p14="http://schemas.microsoft.com/office/powerpoint/2010/main" val="34685837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5: Using Logic Symbols for Compound Statements Involving Implications (cont.)</a:t>
            </a:r>
            <a:endParaRPr lang="en-US" dirty="0"/>
          </a:p>
        </p:txBody>
      </p:sp>
      <p:sp>
        <p:nvSpPr>
          <p:cNvPr id="3" name="Content Placeholder 2"/>
          <p:cNvSpPr>
            <a:spLocks noGrp="1"/>
          </p:cNvSpPr>
          <p:nvPr>
            <p:ph idx="1"/>
          </p:nvPr>
        </p:nvSpPr>
        <p:spPr/>
        <p:txBody>
          <a:bodyPr/>
          <a:lstStyle/>
          <a:p>
            <a:r>
              <a:rPr lang="en-US" b="1" dirty="0" smtClean="0"/>
              <a:t>Solution </a:t>
            </a:r>
          </a:p>
          <a:p>
            <a:pPr marL="231775" indent="-231775">
              <a:tabLst>
                <a:tab pos="573088" algn="l"/>
              </a:tabLst>
            </a:pPr>
            <a:r>
              <a:rPr lang="en-US" b="1" i="1" dirty="0" smtClean="0"/>
              <a:t>q</a:t>
            </a:r>
            <a:r>
              <a:rPr lang="en-US" dirty="0" smtClean="0"/>
              <a:t>	= 	If the water temperature on Saturday is below 	</a:t>
            </a:r>
            <a:r>
              <a:rPr lang="en-US" dirty="0" smtClean="0">
                <a:solidFill>
                  <a:srgbClr val="0000FF"/>
                </a:solidFill>
              </a:rPr>
              <a:t>76.2°</a:t>
            </a:r>
            <a:r>
              <a:rPr lang="en-US" dirty="0" smtClean="0"/>
              <a:t>, then you are allowed to wear a wetsuit in the 	triathlon. </a:t>
            </a:r>
          </a:p>
          <a:p>
            <a:pPr marL="231775" indent="-231775">
              <a:tabLst>
                <a:tab pos="573088" algn="l"/>
              </a:tabLst>
            </a:pPr>
            <a:r>
              <a:rPr lang="en-US" dirty="0" smtClean="0"/>
              <a:t>	= 	If (the water temperature on Saturday is below 	</a:t>
            </a:r>
            <a:r>
              <a:rPr lang="en-US" dirty="0" smtClean="0">
                <a:solidFill>
                  <a:srgbClr val="0000FF"/>
                </a:solidFill>
              </a:rPr>
              <a:t>76.2°</a:t>
            </a:r>
            <a:r>
              <a:rPr lang="en-US" dirty="0" smtClean="0"/>
              <a:t>), then (you are allowed to wear a wetsuit in 	the triathlon). </a:t>
            </a:r>
          </a:p>
          <a:p>
            <a:pPr marL="231775" indent="-231775">
              <a:tabLst>
                <a:tab pos="573088" algn="l"/>
              </a:tabLst>
            </a:pPr>
            <a:r>
              <a:rPr lang="en-US" dirty="0" smtClean="0"/>
              <a:t>	= 	If (</a:t>
            </a:r>
            <a:r>
              <a:rPr lang="en-US" i="1" dirty="0" smtClean="0"/>
              <a:t>s</a:t>
            </a:r>
            <a:r>
              <a:rPr lang="en-US" dirty="0" smtClean="0"/>
              <a:t>), then (</a:t>
            </a:r>
            <a:r>
              <a:rPr lang="en-US" i="1" dirty="0" smtClean="0"/>
              <a:t>t</a:t>
            </a:r>
            <a:r>
              <a:rPr lang="en-US" dirty="0" smtClean="0"/>
              <a:t>). </a:t>
            </a:r>
          </a:p>
          <a:p>
            <a:pPr marL="231775" indent="-231775">
              <a:tabLst>
                <a:tab pos="573088" algn="l"/>
              </a:tabLst>
            </a:pPr>
            <a:r>
              <a:rPr lang="en-US" dirty="0" smtClean="0"/>
              <a:t>	= 	</a:t>
            </a:r>
            <a:r>
              <a:rPr lang="en-US" i="1" dirty="0" smtClean="0"/>
              <a:t>s</a:t>
            </a:r>
            <a:r>
              <a:rPr lang="en-US" dirty="0" smtClean="0"/>
              <a:t> ⇒ </a:t>
            </a:r>
            <a:r>
              <a:rPr lang="en-US" i="1" dirty="0" smtClean="0"/>
              <a:t>t </a:t>
            </a:r>
            <a:endParaRPr lang="en-US"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Summary of Logic Symbols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23765461"/>
              </p:ext>
            </p:extLst>
          </p:nvPr>
        </p:nvGraphicFramePr>
        <p:xfrm>
          <a:off x="1828800" y="1251373"/>
          <a:ext cx="5715000" cy="2194560"/>
        </p:xfrm>
        <a:graphic>
          <a:graphicData uri="http://schemas.openxmlformats.org/drawingml/2006/table">
            <a:tbl>
              <a:tblPr firstRow="1" bandRow="1">
                <a:tableStyleId>{5C22544A-7EE6-4342-B048-85BDC9FD1C3A}</a:tableStyleId>
              </a:tblPr>
              <a:tblGrid>
                <a:gridCol w="2857500"/>
                <a:gridCol w="2857500"/>
              </a:tblGrid>
              <a:tr h="304694">
                <a:tc gridSpan="2">
                  <a:txBody>
                    <a:bodyPr/>
                    <a:lstStyle/>
                    <a:p>
                      <a:pPr algn="ctr"/>
                      <a:r>
                        <a:rPr lang="en-US" dirty="0" smtClean="0"/>
                        <a:t>Table 2:</a:t>
                      </a:r>
                      <a:r>
                        <a:rPr lang="en-US" baseline="0" dirty="0" smtClean="0"/>
                        <a:t> Logic Symbols</a:t>
                      </a:r>
                      <a:endParaRPr lang="en-US" dirty="0"/>
                    </a:p>
                  </a:txBody>
                  <a:tcPr/>
                </a:tc>
                <a:tc hMerge="1">
                  <a:txBody>
                    <a:bodyPr/>
                    <a:lstStyle/>
                    <a:p>
                      <a:endParaRPr lang="en-US" dirty="0"/>
                    </a:p>
                  </a:txBody>
                  <a:tcPr/>
                </a:tc>
              </a:tr>
              <a:tr h="304694">
                <a:tc>
                  <a:txBody>
                    <a:bodyPr/>
                    <a:lstStyle/>
                    <a:p>
                      <a:pPr algn="ctr"/>
                      <a:r>
                        <a:rPr lang="en-US" b="1" dirty="0" smtClean="0"/>
                        <a:t>Symbol</a:t>
                      </a:r>
                      <a:endParaRPr lang="en-US" b="1" dirty="0"/>
                    </a:p>
                  </a:txBody>
                  <a:tcPr/>
                </a:tc>
                <a:tc>
                  <a:txBody>
                    <a:bodyPr/>
                    <a:lstStyle/>
                    <a:p>
                      <a:pPr algn="ctr"/>
                      <a:r>
                        <a:rPr lang="en-US" b="1" dirty="0" smtClean="0"/>
                        <a:t>Read</a:t>
                      </a:r>
                      <a:endParaRPr lang="en-US" b="1" dirty="0"/>
                    </a:p>
                  </a:txBody>
                  <a:tcPr/>
                </a:tc>
              </a:tr>
              <a:tr h="304694">
                <a:tc>
                  <a:txBody>
                    <a:bodyPr/>
                    <a:lstStyle/>
                    <a:p>
                      <a:pPr algn="ctr"/>
                      <a:r>
                        <a:rPr lang="en-US" dirty="0" smtClean="0">
                          <a:solidFill>
                            <a:srgbClr val="000000"/>
                          </a:solidFill>
                        </a:rPr>
                        <a:t>∧</a:t>
                      </a:r>
                      <a:endParaRPr lang="en-US" dirty="0">
                        <a:solidFill>
                          <a:srgbClr val="000000"/>
                        </a:solidFill>
                      </a:endParaRPr>
                    </a:p>
                  </a:txBody>
                  <a:tcPr/>
                </a:tc>
                <a:tc>
                  <a:txBody>
                    <a:bodyPr/>
                    <a:lstStyle/>
                    <a:p>
                      <a:pPr algn="ctr"/>
                      <a:r>
                        <a:rPr lang="en-US" dirty="0" smtClean="0">
                          <a:solidFill>
                            <a:srgbClr val="000000"/>
                          </a:solidFill>
                        </a:rPr>
                        <a:t>And</a:t>
                      </a:r>
                    </a:p>
                  </a:txBody>
                  <a:tcPr/>
                </a:tc>
              </a:tr>
              <a:tr h="304694">
                <a:tc>
                  <a:txBody>
                    <a:bodyPr/>
                    <a:lstStyle/>
                    <a:p>
                      <a:pPr algn="ctr"/>
                      <a:r>
                        <a:rPr lang="en-US" dirty="0" smtClean="0">
                          <a:solidFill>
                            <a:srgbClr val="000000"/>
                          </a:solidFill>
                        </a:rPr>
                        <a:t>∨</a:t>
                      </a:r>
                      <a:endParaRPr lang="en-US" dirty="0">
                        <a:solidFill>
                          <a:srgbClr val="000000"/>
                        </a:solidFill>
                      </a:endParaRPr>
                    </a:p>
                  </a:txBody>
                  <a:tcPr/>
                </a:tc>
                <a:tc>
                  <a:txBody>
                    <a:bodyPr/>
                    <a:lstStyle/>
                    <a:p>
                      <a:pPr algn="ctr"/>
                      <a:r>
                        <a:rPr lang="en-US" dirty="0" smtClean="0">
                          <a:solidFill>
                            <a:srgbClr val="000000"/>
                          </a:solidFill>
                        </a:rPr>
                        <a:t>Or</a:t>
                      </a:r>
                      <a:endParaRPr lang="en-US" dirty="0">
                        <a:solidFill>
                          <a:srgbClr val="000000"/>
                        </a:solidFill>
                      </a:endParaRPr>
                    </a:p>
                  </a:txBody>
                  <a:tcPr/>
                </a:tc>
              </a:tr>
              <a:tr h="304694">
                <a:tc>
                  <a:txBody>
                    <a:bodyPr/>
                    <a:lstStyle/>
                    <a:p>
                      <a:pPr algn="ctr"/>
                      <a:r>
                        <a:rPr lang="en-US" sz="1800" dirty="0" smtClean="0">
                          <a:solidFill>
                            <a:srgbClr val="000000"/>
                          </a:solidFill>
                        </a:rPr>
                        <a:t>~</a:t>
                      </a:r>
                      <a:endParaRPr lang="en-US" dirty="0">
                        <a:solidFill>
                          <a:srgbClr val="000000"/>
                        </a:solidFill>
                      </a:endParaRPr>
                    </a:p>
                  </a:txBody>
                  <a:tcPr/>
                </a:tc>
                <a:tc>
                  <a:txBody>
                    <a:bodyPr/>
                    <a:lstStyle/>
                    <a:p>
                      <a:pPr algn="ctr"/>
                      <a:r>
                        <a:rPr lang="en-US" dirty="0" smtClean="0">
                          <a:solidFill>
                            <a:srgbClr val="000000"/>
                          </a:solidFill>
                        </a:rPr>
                        <a:t>Not</a:t>
                      </a:r>
                      <a:endParaRPr lang="en-US" dirty="0">
                        <a:solidFill>
                          <a:srgbClr val="000000"/>
                        </a:solidFill>
                      </a:endParaRPr>
                    </a:p>
                  </a:txBody>
                  <a:tcPr/>
                </a:tc>
              </a:tr>
              <a:tr h="304694">
                <a:tc>
                  <a:txBody>
                    <a:bodyPr/>
                    <a:lstStyle/>
                    <a:p>
                      <a:pPr algn="ctr"/>
                      <a:r>
                        <a:rPr lang="en-US" dirty="0" smtClean="0">
                          <a:solidFill>
                            <a:srgbClr val="000000"/>
                          </a:solidFill>
                        </a:rPr>
                        <a:t>⇒</a:t>
                      </a:r>
                      <a:endParaRPr lang="en-US" dirty="0">
                        <a:solidFill>
                          <a:srgbClr val="000000"/>
                        </a:solidFill>
                      </a:endParaRPr>
                    </a:p>
                  </a:txBody>
                  <a:tcPr/>
                </a:tc>
                <a:tc>
                  <a:txBody>
                    <a:bodyPr/>
                    <a:lstStyle/>
                    <a:p>
                      <a:pPr algn="ctr"/>
                      <a:r>
                        <a:rPr lang="en-US" dirty="0" smtClean="0">
                          <a:solidFill>
                            <a:srgbClr val="000000"/>
                          </a:solidFill>
                        </a:rPr>
                        <a:t>Implies</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1972696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4573560"/>
          </a:xfrm>
          <a:solidFill>
            <a:schemeClr val="accent3"/>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Write the following compound statements mathematically given the simple statements </a:t>
            </a:r>
            <a:r>
              <a:rPr lang="en-US" i="1" dirty="0" smtClean="0">
                <a:solidFill>
                  <a:srgbClr val="000000"/>
                </a:solidFill>
              </a:rPr>
              <a:t>a</a:t>
            </a:r>
            <a:r>
              <a:rPr lang="en-US" dirty="0" smtClean="0">
                <a:solidFill>
                  <a:srgbClr val="000000"/>
                </a:solidFill>
              </a:rPr>
              <a:t>, </a:t>
            </a:r>
            <a:r>
              <a:rPr lang="en-US" i="1" dirty="0" smtClean="0">
                <a:solidFill>
                  <a:srgbClr val="000000"/>
                </a:solidFill>
              </a:rPr>
              <a:t>b</a:t>
            </a:r>
            <a:r>
              <a:rPr lang="en-US" dirty="0" smtClean="0">
                <a:solidFill>
                  <a:srgbClr val="000000"/>
                </a:solidFill>
              </a:rPr>
              <a:t>, and </a:t>
            </a:r>
            <a:r>
              <a:rPr lang="en-US" i="1" dirty="0" smtClean="0">
                <a:solidFill>
                  <a:srgbClr val="000000"/>
                </a:solidFill>
              </a:rPr>
              <a:t>c</a:t>
            </a:r>
            <a:r>
              <a:rPr lang="en-US" dirty="0" smtClean="0">
                <a:solidFill>
                  <a:srgbClr val="000000"/>
                </a:solidFill>
              </a:rPr>
              <a:t>.</a:t>
            </a:r>
          </a:p>
          <a:p>
            <a:r>
              <a:rPr lang="en-US" b="1" i="1" dirty="0" smtClean="0">
                <a:solidFill>
                  <a:srgbClr val="000000"/>
                </a:solidFill>
              </a:rPr>
              <a:t>a</a:t>
            </a:r>
            <a:r>
              <a:rPr lang="en-US" dirty="0" smtClean="0">
                <a:solidFill>
                  <a:srgbClr val="000000"/>
                </a:solidFill>
              </a:rPr>
              <a:t>: I am hungry. </a:t>
            </a:r>
          </a:p>
          <a:p>
            <a:r>
              <a:rPr lang="en-US" b="1" i="1" dirty="0" smtClean="0">
                <a:solidFill>
                  <a:srgbClr val="000000"/>
                </a:solidFill>
              </a:rPr>
              <a:t>b</a:t>
            </a:r>
            <a:r>
              <a:rPr lang="en-US" dirty="0" smtClean="0">
                <a:solidFill>
                  <a:srgbClr val="000000"/>
                </a:solidFill>
              </a:rPr>
              <a:t>: I am tired. </a:t>
            </a:r>
          </a:p>
          <a:p>
            <a:r>
              <a:rPr lang="en-US" b="1" i="1" dirty="0" smtClean="0">
                <a:solidFill>
                  <a:srgbClr val="000000"/>
                </a:solidFill>
              </a:rPr>
              <a:t>c</a:t>
            </a:r>
            <a:r>
              <a:rPr lang="en-US" dirty="0" smtClean="0">
                <a:solidFill>
                  <a:srgbClr val="000000"/>
                </a:solidFill>
              </a:rPr>
              <a:t>: I am in college. </a:t>
            </a:r>
          </a:p>
          <a:p>
            <a:pPr marL="463550"/>
            <a:r>
              <a:rPr lang="en-US" b="1" dirty="0" smtClean="0">
                <a:solidFill>
                  <a:srgbClr val="000000"/>
                </a:solidFill>
              </a:rPr>
              <a:t>1. </a:t>
            </a:r>
            <a:r>
              <a:rPr lang="en-US" dirty="0" smtClean="0">
                <a:solidFill>
                  <a:srgbClr val="000000"/>
                </a:solidFill>
              </a:rPr>
              <a:t>I am hungry and tired. </a:t>
            </a:r>
          </a:p>
          <a:p>
            <a:pPr marL="463550"/>
            <a:r>
              <a:rPr lang="en-US" b="1" dirty="0" smtClean="0">
                <a:solidFill>
                  <a:srgbClr val="000000"/>
                </a:solidFill>
              </a:rPr>
              <a:t>2. </a:t>
            </a:r>
            <a:r>
              <a:rPr lang="en-US" dirty="0" smtClean="0">
                <a:solidFill>
                  <a:srgbClr val="000000"/>
                </a:solidFill>
              </a:rPr>
              <a:t>I am hungry or I am in college. </a:t>
            </a:r>
          </a:p>
          <a:p>
            <a:pPr marL="463550"/>
            <a:r>
              <a:rPr lang="en-US" b="1" dirty="0" smtClean="0">
                <a:solidFill>
                  <a:srgbClr val="000000"/>
                </a:solidFill>
              </a:rPr>
              <a:t>3. </a:t>
            </a:r>
            <a:r>
              <a:rPr lang="en-US" dirty="0" smtClean="0">
                <a:solidFill>
                  <a:srgbClr val="000000"/>
                </a:solidFill>
              </a:rPr>
              <a:t>I am tired and not in college.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p:txBody>
          <a:bodyPr/>
          <a:lstStyle/>
          <a:p>
            <a:pPr>
              <a:tabLst>
                <a:tab pos="341313" algn="l"/>
              </a:tabLst>
            </a:pPr>
            <a:r>
              <a:rPr lang="en-US" dirty="0" smtClean="0">
                <a:solidFill>
                  <a:srgbClr val="000000"/>
                </a:solidFill>
              </a:rPr>
              <a:t>Answer: </a:t>
            </a:r>
            <a:r>
              <a:rPr lang="pt-BR" b="1" dirty="0" smtClean="0">
                <a:solidFill>
                  <a:schemeClr val="tx1"/>
                </a:solidFill>
              </a:rPr>
              <a:t> </a:t>
            </a:r>
            <a:r>
              <a:rPr lang="pt-BR" b="1" dirty="0" smtClean="0">
                <a:solidFill>
                  <a:srgbClr val="000000"/>
                </a:solidFill>
              </a:rPr>
              <a:t>1.</a:t>
            </a:r>
            <a:r>
              <a:rPr lang="pt-BR" b="1" dirty="0" smtClean="0">
                <a:solidFill>
                  <a:schemeClr val="tx1"/>
                </a:solidFill>
              </a:rPr>
              <a:t> </a:t>
            </a:r>
            <a:r>
              <a:rPr lang="pt-BR" i="1" dirty="0" smtClean="0">
                <a:solidFill>
                  <a:srgbClr val="FF0000"/>
                </a:solidFill>
              </a:rPr>
              <a:t>a </a:t>
            </a:r>
            <a:r>
              <a:rPr lang="pt-BR" dirty="0" smtClean="0">
                <a:solidFill>
                  <a:srgbClr val="FF0000"/>
                </a:solidFill>
              </a:rPr>
              <a:t>∧</a:t>
            </a:r>
            <a:r>
              <a:rPr lang="pt-BR" i="1" dirty="0" smtClean="0">
                <a:solidFill>
                  <a:srgbClr val="FF0000"/>
                </a:solidFill>
              </a:rPr>
              <a:t> b</a:t>
            </a:r>
          </a:p>
          <a:p>
            <a:pPr>
              <a:tabLst>
                <a:tab pos="341313" algn="l"/>
              </a:tabLst>
            </a:pPr>
            <a:r>
              <a:rPr lang="pt-BR" i="1" dirty="0">
                <a:solidFill>
                  <a:srgbClr val="FF0000"/>
                </a:solidFill>
              </a:rPr>
              <a:t>	</a:t>
            </a:r>
            <a:r>
              <a:rPr lang="pt-BR" i="1" dirty="0" smtClean="0">
                <a:solidFill>
                  <a:srgbClr val="FF0000"/>
                </a:solidFill>
              </a:rPr>
              <a:t>	     </a:t>
            </a:r>
            <a:r>
              <a:rPr lang="pt-BR" b="1" dirty="0">
                <a:solidFill>
                  <a:srgbClr val="000000"/>
                </a:solidFill>
              </a:rPr>
              <a:t>2</a:t>
            </a:r>
            <a:r>
              <a:rPr lang="pt-BR" b="1" dirty="0" smtClean="0">
                <a:solidFill>
                  <a:srgbClr val="000000"/>
                </a:solidFill>
              </a:rPr>
              <a:t>.</a:t>
            </a:r>
            <a:r>
              <a:rPr lang="pt-BR" b="1" dirty="0" smtClean="0">
                <a:solidFill>
                  <a:schemeClr val="tx1"/>
                </a:solidFill>
              </a:rPr>
              <a:t> </a:t>
            </a:r>
            <a:r>
              <a:rPr lang="pt-BR" i="1" dirty="0">
                <a:solidFill>
                  <a:srgbClr val="FF0000"/>
                </a:solidFill>
              </a:rPr>
              <a:t>a </a:t>
            </a:r>
            <a:r>
              <a:rPr lang="en-US" dirty="0">
                <a:solidFill>
                  <a:srgbClr val="FF0000"/>
                </a:solidFill>
              </a:rPr>
              <a:t>∨</a:t>
            </a:r>
            <a:r>
              <a:rPr lang="pt-BR" i="1" dirty="0" smtClean="0">
                <a:solidFill>
                  <a:srgbClr val="FF0000"/>
                </a:solidFill>
              </a:rPr>
              <a:t> c</a:t>
            </a:r>
          </a:p>
          <a:p>
            <a:pPr>
              <a:tabLst>
                <a:tab pos="341313" algn="l"/>
              </a:tabLst>
            </a:pPr>
            <a:r>
              <a:rPr lang="pt-BR" b="1" dirty="0" smtClean="0">
                <a:solidFill>
                  <a:schemeClr val="tx1"/>
                </a:solidFill>
              </a:rPr>
              <a:t>		     </a:t>
            </a:r>
            <a:r>
              <a:rPr lang="pt-BR" b="1" dirty="0" smtClean="0">
                <a:solidFill>
                  <a:srgbClr val="000000"/>
                </a:solidFill>
              </a:rPr>
              <a:t>3</a:t>
            </a:r>
            <a:r>
              <a:rPr lang="pt-BR" b="1" dirty="0" smtClean="0">
                <a:solidFill>
                  <a:schemeClr val="tx1"/>
                </a:solidFill>
              </a:rPr>
              <a:t>. </a:t>
            </a:r>
            <a:r>
              <a:rPr lang="pt-BR" i="1" dirty="0" smtClean="0">
                <a:solidFill>
                  <a:srgbClr val="FF0000"/>
                </a:solidFill>
              </a:rPr>
              <a:t>b </a:t>
            </a:r>
            <a:r>
              <a:rPr lang="pt-BR" dirty="0">
                <a:solidFill>
                  <a:srgbClr val="FF0000"/>
                </a:solidFill>
              </a:rPr>
              <a:t>∧</a:t>
            </a:r>
            <a:r>
              <a:rPr lang="pt-BR" i="1" dirty="0" smtClean="0">
                <a:solidFill>
                  <a:srgbClr val="FF0000"/>
                </a:solidFill>
              </a:rPr>
              <a:t> </a:t>
            </a:r>
            <a:r>
              <a:rPr lang="en-US" i="1" dirty="0">
                <a:solidFill>
                  <a:srgbClr val="FF0000"/>
                </a:solidFill>
              </a:rPr>
              <a:t>~</a:t>
            </a:r>
            <a:r>
              <a:rPr lang="pt-BR" i="1" dirty="0" smtClean="0">
                <a:solidFill>
                  <a:srgbClr val="FF0000"/>
                </a:solidFill>
              </a:rPr>
              <a:t>c</a:t>
            </a:r>
            <a:endParaRPr lang="pt-BR" i="1" dirty="0">
              <a:solidFill>
                <a:srgbClr val="FF0000"/>
              </a:solidFill>
            </a:endParaRPr>
          </a:p>
          <a:p>
            <a:pPr>
              <a:tabLst>
                <a:tab pos="341313" algn="l"/>
              </a:tabLst>
            </a:pPr>
            <a:endParaRPr lang="pt-BR" i="1" dirty="0">
              <a:solidFill>
                <a:srgbClr val="FF0000"/>
              </a:solidFill>
            </a:endParaRPr>
          </a:p>
          <a:p>
            <a:pPr>
              <a:tabLst>
                <a:tab pos="341313" algn="l"/>
              </a:tabLst>
            </a:pPr>
            <a:endParaRPr lang="pt-BR" i="1"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Mathematical Logic</a:t>
            </a:r>
            <a:endParaRPr lang="en-US" sz="3200" dirty="0" smtClean="0">
              <a:solidFill>
                <a:schemeClr val="accent1"/>
              </a:solidFill>
            </a:endParaRPr>
          </a:p>
        </p:txBody>
      </p:sp>
      <p:sp>
        <p:nvSpPr>
          <p:cNvPr id="5123" name="Rectangle 3"/>
          <p:cNvSpPr>
            <a:spLocks noGrp="1"/>
          </p:cNvSpPr>
          <p:nvPr>
            <p:ph idx="1"/>
          </p:nvPr>
        </p:nvSpPr>
        <p:spPr>
          <a:xfrm>
            <a:off x="457200" y="1280160"/>
            <a:ext cx="8229600" cy="3970318"/>
          </a:xfrm>
          <a:prstGeom prst="rect">
            <a:avLst/>
          </a:prstGeom>
          <a:noFill/>
        </p:spPr>
        <p:txBody>
          <a:bodyPr>
            <a:spAutoFit/>
          </a:bodyPr>
          <a:lstStyle/>
          <a:p>
            <a:r>
              <a:rPr lang="en-US" dirty="0" smtClean="0"/>
              <a:t>Our ordinary English language is littered with opinions, sarcasm, riddles, commandments, and the list goes on. Because of this, it is often difficult to determine the validity of many of the things we hear day to day. However, there are times when we want to determine with certainty if statements are not only factually true, but also logically true. Mathematical logic provides a consistent framework in which to evaluate claims for logical truth.</a:t>
            </a:r>
          </a:p>
        </p:txBody>
      </p:sp>
    </p:spTree>
    <p:extLst>
      <p:ext uri="{BB962C8B-B14F-4D97-AF65-F5344CB8AC3E}">
        <p14:creationId xmlns:p14="http://schemas.microsoft.com/office/powerpoint/2010/main" val="7315091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Statement</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Statement </a:t>
            </a:r>
          </a:p>
          <a:p>
            <a:r>
              <a:rPr lang="en-US" dirty="0" smtClean="0">
                <a:solidFill>
                  <a:srgbClr val="000000"/>
                </a:solidFill>
              </a:rPr>
              <a:t>A </a:t>
            </a:r>
            <a:r>
              <a:rPr lang="en-US" b="1" dirty="0" smtClean="0">
                <a:solidFill>
                  <a:srgbClr val="C00000"/>
                </a:solidFill>
              </a:rPr>
              <a:t>statement</a:t>
            </a:r>
            <a:r>
              <a:rPr lang="en-US" b="1" dirty="0" smtClean="0">
                <a:solidFill>
                  <a:srgbClr val="000000"/>
                </a:solidFill>
              </a:rPr>
              <a:t> </a:t>
            </a:r>
            <a:r>
              <a:rPr lang="en-US" dirty="0" smtClean="0">
                <a:solidFill>
                  <a:srgbClr val="000000"/>
                </a:solidFill>
              </a:rPr>
              <a:t>is a complete sentence that asserts a claim that is either true or false, but not both at the same time. </a:t>
            </a:r>
            <a:endParaRPr lang="en-US" dirty="0">
              <a:solidFill>
                <a:srgbClr val="000000"/>
              </a:solidFill>
            </a:endParaRPr>
          </a:p>
        </p:txBody>
      </p:sp>
      <p:sp>
        <p:nvSpPr>
          <p:cNvPr id="4" name="Rectangle 3"/>
          <p:cNvSpPr/>
          <p:nvPr/>
        </p:nvSpPr>
        <p:spPr>
          <a:xfrm>
            <a:off x="457200" y="3244334"/>
            <a:ext cx="8229600" cy="2954655"/>
          </a:xfrm>
          <a:prstGeom prst="rect">
            <a:avLst/>
          </a:prstGeom>
        </p:spPr>
        <p:txBody>
          <a:bodyPr wrap="square">
            <a:spAutoFit/>
          </a:bodyPr>
          <a:lstStyle/>
          <a:p>
            <a:endParaRPr lang="en-US" sz="2800" dirty="0" smtClean="0"/>
          </a:p>
          <a:p>
            <a:r>
              <a:rPr lang="en-US" sz="2800" dirty="0" smtClean="0"/>
              <a:t>The following sentences are examples of mathematical statements. They are represented by lowercase letters, as is the practice in mathematical logic.</a:t>
            </a:r>
          </a:p>
          <a:p>
            <a:r>
              <a:rPr lang="en-US" sz="2800" dirty="0"/>
              <a:t>	</a:t>
            </a:r>
            <a:r>
              <a:rPr lang="en-US" sz="2800" b="1" i="1" dirty="0" smtClean="0"/>
              <a:t>a</a:t>
            </a:r>
            <a:r>
              <a:rPr lang="en-US" sz="2800" b="1" dirty="0" smtClean="0"/>
              <a:t>:</a:t>
            </a:r>
            <a:r>
              <a:rPr lang="en-US" sz="2800" dirty="0" smtClean="0"/>
              <a:t> The car is blue and the cat is black</a:t>
            </a:r>
          </a:p>
          <a:p>
            <a:r>
              <a:rPr lang="en-US" sz="2800" dirty="0"/>
              <a:t>	</a:t>
            </a:r>
            <a:r>
              <a:rPr lang="en-US" sz="2800" b="1" i="1" dirty="0" smtClean="0"/>
              <a:t>b</a:t>
            </a:r>
            <a:r>
              <a:rPr lang="en-US" sz="2800" b="1" dirty="0" smtClean="0"/>
              <a:t>:</a:t>
            </a:r>
            <a:r>
              <a:rPr lang="en-US" sz="2800" dirty="0" smtClean="0"/>
              <a:t> The first even number is 2.</a:t>
            </a:r>
          </a:p>
          <a:p>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Paradox</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Paradox </a:t>
            </a:r>
          </a:p>
          <a:p>
            <a:r>
              <a:rPr lang="en-US" dirty="0" smtClean="0">
                <a:solidFill>
                  <a:srgbClr val="000000"/>
                </a:solidFill>
              </a:rPr>
              <a:t>A </a:t>
            </a:r>
            <a:r>
              <a:rPr lang="en-US" b="1" dirty="0" smtClean="0">
                <a:solidFill>
                  <a:srgbClr val="C00000"/>
                </a:solidFill>
              </a:rPr>
              <a:t>paradox</a:t>
            </a:r>
            <a:r>
              <a:rPr lang="en-US" b="1" dirty="0" smtClean="0">
                <a:solidFill>
                  <a:srgbClr val="000000"/>
                </a:solidFill>
              </a:rPr>
              <a:t> </a:t>
            </a:r>
            <a:r>
              <a:rPr lang="en-US" dirty="0" smtClean="0">
                <a:solidFill>
                  <a:srgbClr val="000000"/>
                </a:solidFill>
              </a:rPr>
              <a:t>is a sentence that contradicts itself and therefore has no single truth value. A paradox cannot be a mathematical statement.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Identifying Statements  </a:t>
            </a:r>
            <a:endParaRPr lang="en-US" dirty="0">
              <a:solidFill>
                <a:schemeClr val="accent1"/>
              </a:solidFill>
            </a:endParaRPr>
          </a:p>
        </p:txBody>
      </p:sp>
      <p:sp>
        <p:nvSpPr>
          <p:cNvPr id="3" name="Content Placeholder 2"/>
          <p:cNvSpPr>
            <a:spLocks noGrp="1"/>
          </p:cNvSpPr>
          <p:nvPr>
            <p:ph idx="1"/>
          </p:nvPr>
        </p:nvSpPr>
        <p:spPr/>
        <p:txBody>
          <a:bodyPr/>
          <a:lstStyle/>
          <a:p>
            <a:r>
              <a:rPr lang="en-US" dirty="0" smtClean="0"/>
              <a:t>Determine if the following sentences are statements. </a:t>
            </a:r>
          </a:p>
          <a:p>
            <a:pPr marL="682625" indent="-450850"/>
            <a:r>
              <a:rPr lang="en-US" b="1" i="1" dirty="0" smtClean="0"/>
              <a:t>a</a:t>
            </a:r>
            <a:r>
              <a:rPr lang="en-US" dirty="0" smtClean="0"/>
              <a:t>: 	It is raining outside. </a:t>
            </a:r>
          </a:p>
          <a:p>
            <a:pPr marL="682625" indent="-450850"/>
            <a:r>
              <a:rPr lang="en-US" b="1" i="1" dirty="0" smtClean="0"/>
              <a:t>b</a:t>
            </a:r>
            <a:r>
              <a:rPr lang="en-US" dirty="0" smtClean="0"/>
              <a:t>: 	Beaches are the most beautiful place to vacation. </a:t>
            </a:r>
          </a:p>
          <a:p>
            <a:pPr marL="682625" indent="-450850"/>
            <a:r>
              <a:rPr lang="en-US" b="1" i="1" dirty="0" smtClean="0"/>
              <a:t>c</a:t>
            </a:r>
            <a:r>
              <a:rPr lang="en-US" dirty="0" smtClean="0"/>
              <a:t>: 	Today is Monday. </a:t>
            </a:r>
          </a:p>
          <a:p>
            <a:pPr marL="682625" indent="-450850"/>
            <a:r>
              <a:rPr lang="en-US" b="1" i="1" dirty="0" smtClean="0"/>
              <a:t>d</a:t>
            </a:r>
            <a:r>
              <a:rPr lang="en-US" dirty="0" smtClean="0"/>
              <a:t>: 	Today is Monday and tomorrow is Friday. </a:t>
            </a:r>
          </a:p>
          <a:p>
            <a:pPr marL="682625" indent="-450850"/>
            <a:r>
              <a:rPr lang="en-US" b="1" i="1" dirty="0" smtClean="0"/>
              <a:t>e</a:t>
            </a:r>
            <a:r>
              <a:rPr lang="en-US" dirty="0" smtClean="0"/>
              <a:t>: 	I lie all the time.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Identifying Statements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Sentence </a:t>
            </a:r>
            <a:r>
              <a:rPr lang="en-US" i="1" dirty="0" smtClean="0"/>
              <a:t>a </a:t>
            </a:r>
            <a:r>
              <a:rPr lang="en-US" dirty="0" smtClean="0"/>
              <a:t>is a statement because it can be assigned a truth value depending on the weather outside. However, sentence </a:t>
            </a:r>
            <a:r>
              <a:rPr lang="en-US" i="1" dirty="0" smtClean="0"/>
              <a:t>b</a:t>
            </a:r>
            <a:r>
              <a:rPr lang="en-US" dirty="0" smtClean="0"/>
              <a:t> is an opinion, and therefore not a statement. Sentence </a:t>
            </a:r>
            <a:r>
              <a:rPr lang="en-US" i="1" dirty="0" smtClean="0"/>
              <a:t>c</a:t>
            </a:r>
            <a:r>
              <a:rPr lang="en-US" dirty="0" smtClean="0"/>
              <a:t> is a statement since it can be either true or false, depending on the current day the statement is read. Sentence </a:t>
            </a:r>
            <a:r>
              <a:rPr lang="en-US" i="1" dirty="0" smtClean="0"/>
              <a:t>d</a:t>
            </a:r>
            <a:r>
              <a:rPr lang="en-US" dirty="0" smtClean="0"/>
              <a:t> is a statement even though it is always false. And finally, sentence </a:t>
            </a:r>
            <a:r>
              <a:rPr lang="en-US" i="1" dirty="0" smtClean="0"/>
              <a:t>e</a:t>
            </a:r>
            <a:r>
              <a:rPr lang="en-US" dirty="0" smtClean="0"/>
              <a:t> is a paradox and not a statement since it contradicts itself and therefore has no truth value.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Write down two statements of your own: one that is always true and one that is always false.</a:t>
            </a:r>
            <a:endParaRPr lang="en-US" b="1" dirty="0" smtClean="0">
              <a:solidFill>
                <a:srgbClr val="000000"/>
              </a:solidFill>
            </a:endParaRPr>
          </a:p>
        </p:txBody>
      </p:sp>
      <p:sp>
        <p:nvSpPr>
          <p:cNvPr id="4" name="Rectangle 3"/>
          <p:cNvSpPr/>
          <p:nvPr/>
        </p:nvSpPr>
        <p:spPr>
          <a:xfrm>
            <a:off x="457200" y="5421868"/>
            <a:ext cx="8229599" cy="523220"/>
          </a:xfrm>
          <a:prstGeom prst="rect">
            <a:avLst/>
          </a:prstGeom>
        </p:spPr>
        <p:txBody>
          <a:bodyPr wrap="square">
            <a:spAutoFit/>
          </a:bodyPr>
          <a:lstStyle/>
          <a:p>
            <a:r>
              <a:rPr lang="en-US" sz="2800" dirty="0" smtClean="0">
                <a:solidFill>
                  <a:srgbClr val="000000"/>
                </a:solidFill>
              </a:rPr>
              <a:t>Answer:  </a:t>
            </a:r>
            <a:r>
              <a:rPr lang="en-US" sz="2800" dirty="0" smtClean="0">
                <a:solidFill>
                  <a:srgbClr val="FF0000"/>
                </a:solidFill>
              </a:rPr>
              <a:t>Answers will vary.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Negation</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Negation </a:t>
            </a:r>
          </a:p>
          <a:p>
            <a:r>
              <a:rPr lang="en-US" dirty="0" smtClean="0">
                <a:solidFill>
                  <a:srgbClr val="000000"/>
                </a:solidFill>
              </a:rPr>
              <a:t>The </a:t>
            </a:r>
            <a:r>
              <a:rPr lang="en-US" b="1" dirty="0" smtClean="0">
                <a:solidFill>
                  <a:srgbClr val="C00000"/>
                </a:solidFill>
              </a:rPr>
              <a:t>negation</a:t>
            </a:r>
            <a:r>
              <a:rPr lang="en-US" b="1" dirty="0" smtClean="0">
                <a:solidFill>
                  <a:srgbClr val="000000"/>
                </a:solidFill>
              </a:rPr>
              <a:t> </a:t>
            </a:r>
            <a:r>
              <a:rPr lang="en-US" dirty="0" smtClean="0">
                <a:solidFill>
                  <a:srgbClr val="000000"/>
                </a:solidFill>
              </a:rPr>
              <a:t>of a statement is the logical opposite of that statement, or its denial. Negations always have the opposite truth value of the original statement. </a:t>
            </a:r>
          </a:p>
        </p:txBody>
      </p:sp>
      <p:sp>
        <p:nvSpPr>
          <p:cNvPr id="4" name="Rectangle 3"/>
          <p:cNvSpPr/>
          <p:nvPr/>
        </p:nvSpPr>
        <p:spPr>
          <a:xfrm>
            <a:off x="457200" y="3244334"/>
            <a:ext cx="8229600" cy="2523768"/>
          </a:xfrm>
          <a:prstGeom prst="rect">
            <a:avLst/>
          </a:prstGeom>
        </p:spPr>
        <p:txBody>
          <a:bodyPr wrap="square">
            <a:spAutoFit/>
          </a:bodyPr>
          <a:lstStyle/>
          <a:p>
            <a:endParaRPr lang="en-US" dirty="0" smtClean="0"/>
          </a:p>
          <a:p>
            <a:endParaRPr lang="en-US" sz="2800" dirty="0" smtClean="0"/>
          </a:p>
          <a:p>
            <a:r>
              <a:rPr lang="en-US" sz="2800" dirty="0" smtClean="0"/>
              <a:t>Consider the following statement and its negation noted by the symbol </a:t>
            </a:r>
            <a:r>
              <a:rPr lang="en-US" sz="2800" dirty="0"/>
              <a:t>~</a:t>
            </a:r>
            <a:r>
              <a:rPr lang="en-US" sz="2800" dirty="0" smtClean="0"/>
              <a:t>, read as “not.” </a:t>
            </a:r>
          </a:p>
          <a:p>
            <a:r>
              <a:rPr lang="en-US" sz="2800" dirty="0"/>
              <a:t>	</a:t>
            </a:r>
            <a:r>
              <a:rPr lang="en-US" sz="2800" dirty="0" smtClean="0"/>
              <a:t>   e: 5 is a prime number.		(True)</a:t>
            </a:r>
          </a:p>
          <a:p>
            <a:r>
              <a:rPr lang="en-US" sz="2800" dirty="0"/>
              <a:t>	 </a:t>
            </a:r>
            <a:r>
              <a:rPr lang="en-US" sz="2800" dirty="0" smtClean="0"/>
              <a:t>~e: 5 is </a:t>
            </a:r>
            <a:r>
              <a:rPr lang="en-US" sz="2800" i="1" dirty="0" smtClean="0"/>
              <a:t>not</a:t>
            </a:r>
            <a:r>
              <a:rPr lang="en-US" sz="2800" dirty="0" smtClean="0"/>
              <a:t> a prime number. 	(False)</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1112</TotalTime>
  <Words>1010</Words>
  <Application>Microsoft Office PowerPoint</Application>
  <PresentationFormat>On-screen Show (4:3)</PresentationFormat>
  <Paragraphs>145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Calibri</vt:lpstr>
      <vt:lpstr>Courier New</vt:lpstr>
      <vt:lpstr>Arial</vt:lpstr>
      <vt:lpstr>Office Theme</vt:lpstr>
      <vt:lpstr>Section 3.1</vt:lpstr>
      <vt:lpstr>Objectives</vt:lpstr>
      <vt:lpstr>Mathematical Logic</vt:lpstr>
      <vt:lpstr>Statement</vt:lpstr>
      <vt:lpstr>Paradox</vt:lpstr>
      <vt:lpstr>Example 1: Identifying Statements  </vt:lpstr>
      <vt:lpstr>Example 1: Identifying Statements (cont.)</vt:lpstr>
      <vt:lpstr>Skill Check #1 </vt:lpstr>
      <vt:lpstr>Negation</vt:lpstr>
      <vt:lpstr>Negating Statements with Quantifiers</vt:lpstr>
      <vt:lpstr>Example 2: Negating a Statement</vt:lpstr>
      <vt:lpstr>Example 2: Negating a Statement (cont.)</vt:lpstr>
      <vt:lpstr>Example 2: Negating a Statement (cont.)</vt:lpstr>
      <vt:lpstr>Skill Check #2</vt:lpstr>
      <vt:lpstr>Compound Statement</vt:lpstr>
      <vt:lpstr>Example 3: Using Logic Symbols for Compound Statements Involving and</vt:lpstr>
      <vt:lpstr>Example 3: Using Logic Symbols for Compound Statements Involving and (cont.)</vt:lpstr>
      <vt:lpstr>Compound Statements Involving or </vt:lpstr>
      <vt:lpstr>Example 4: Using Logic Symbols for Compound Statements Involving or </vt:lpstr>
      <vt:lpstr>Example 4: Using Logic Symbols for Compound Statements Involving or (cont.)</vt:lpstr>
      <vt:lpstr>Logic Symbols for Compound Statements Involving Implications </vt:lpstr>
      <vt:lpstr>Example 5: Using Logic Symbols for Compound Statements Involving Implications </vt:lpstr>
      <vt:lpstr>Example 5: Using Logic Symbols for Compound Statements Involving Implications (cont.)</vt:lpstr>
      <vt:lpstr>Summary of Logic Symbols</vt:lpstr>
      <vt:lpstr>Skill Check #3 </vt:lpstr>
      <vt:lpstr>Skill Check #3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170</cp:revision>
  <dcterms:created xsi:type="dcterms:W3CDTF">2013-04-26T14:43:13Z</dcterms:created>
  <dcterms:modified xsi:type="dcterms:W3CDTF">2017-08-03T18:48:30Z</dcterms:modified>
</cp:coreProperties>
</file>