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98" r:id="rId3"/>
    <p:sldId id="301" r:id="rId4"/>
    <p:sldId id="263" r:id="rId5"/>
    <p:sldId id="261" r:id="rId6"/>
    <p:sldId id="264" r:id="rId7"/>
    <p:sldId id="277" r:id="rId8"/>
    <p:sldId id="265" r:id="rId9"/>
    <p:sldId id="267" r:id="rId10"/>
    <p:sldId id="278" r:id="rId11"/>
    <p:sldId id="268" r:id="rId12"/>
    <p:sldId id="269" r:id="rId13"/>
    <p:sldId id="279" r:id="rId14"/>
    <p:sldId id="280" r:id="rId15"/>
    <p:sldId id="271" r:id="rId16"/>
    <p:sldId id="302" r:id="rId17"/>
    <p:sldId id="281" r:id="rId18"/>
    <p:sldId id="282" r:id="rId19"/>
    <p:sldId id="296" r:id="rId20"/>
    <p:sldId id="300" r:id="rId21"/>
    <p:sldId id="272" r:id="rId22"/>
    <p:sldId id="273" r:id="rId23"/>
    <p:sldId id="284" r:id="rId24"/>
    <p:sldId id="283" r:id="rId25"/>
    <p:sldId id="274" r:id="rId26"/>
    <p:sldId id="285" r:id="rId27"/>
    <p:sldId id="286" r:id="rId28"/>
    <p:sldId id="287" r:id="rId29"/>
    <p:sldId id="288" r:id="rId30"/>
    <p:sldId id="289" r:id="rId31"/>
    <p:sldId id="293" r:id="rId32"/>
    <p:sldId id="290" r:id="rId33"/>
    <p:sldId id="291" r:id="rId34"/>
    <p:sldId id="294" r:id="rId35"/>
    <p:sldId id="295" r:id="rId36"/>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366092"/>
    <a:srgbClr val="0000FF"/>
    <a:srgbClr val="1F497D"/>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2.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Truth Tables </a:t>
            </a:r>
            <a:endParaRPr lang="en-US" b="1" i="1" baseline="30000" dirty="0" smtClean="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Constructing a Truth Table for a Conditional Statement (cont.)</a:t>
            </a:r>
            <a:endParaRPr lang="en-US"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53666603"/>
              </p:ext>
            </p:extLst>
          </p:nvPr>
        </p:nvGraphicFramePr>
        <p:xfrm>
          <a:off x="2476500" y="1356360"/>
          <a:ext cx="4191000" cy="2377440"/>
        </p:xfrm>
        <a:graphic>
          <a:graphicData uri="http://schemas.openxmlformats.org/drawingml/2006/table">
            <a:tbl>
              <a:tblPr firstRow="1" bandRow="1">
                <a:tableStyleId>{5C22544A-7EE6-4342-B048-85BDC9FD1C3A}</a:tableStyleId>
              </a:tblPr>
              <a:tblGrid>
                <a:gridCol w="1397000"/>
                <a:gridCol w="1397000"/>
                <a:gridCol w="1397000"/>
              </a:tblGrid>
              <a:tr h="370840">
                <a:tc gridSpan="3">
                  <a:txBody>
                    <a:bodyPr/>
                    <a:lstStyle/>
                    <a:p>
                      <a:pPr algn="ctr"/>
                      <a:r>
                        <a:rPr lang="en-US" sz="2000" b="1" kern="1200" baseline="0" dirty="0" smtClean="0">
                          <a:solidFill>
                            <a:schemeClr val="lt1"/>
                          </a:solidFill>
                          <a:latin typeface="+mn-lt"/>
                          <a:ea typeface="+mn-ea"/>
                          <a:cs typeface="+mn-cs"/>
                        </a:rPr>
                        <a:t>Truth Table for a Conditional</a:t>
                      </a:r>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2000" b="1" i="1" dirty="0" smtClean="0">
                          <a:solidFill>
                            <a:srgbClr val="000000"/>
                          </a:solidFill>
                        </a:rPr>
                        <a:t>w</a:t>
                      </a:r>
                      <a:endParaRPr lang="en-US" sz="2000" b="1" i="1" dirty="0">
                        <a:solidFill>
                          <a:srgbClr val="000000"/>
                        </a:solidFill>
                      </a:endParaRPr>
                    </a:p>
                  </a:txBody>
                  <a:tcPr/>
                </a:tc>
                <a:tc>
                  <a:txBody>
                    <a:bodyPr/>
                    <a:lstStyle/>
                    <a:p>
                      <a:pPr algn="ctr"/>
                      <a:r>
                        <a:rPr lang="en-US" sz="2000" b="1" i="1" dirty="0" smtClean="0">
                          <a:solidFill>
                            <a:srgbClr val="000000"/>
                          </a:solidFill>
                        </a:rPr>
                        <a:t>z</a:t>
                      </a:r>
                      <a:endParaRPr lang="en-US" sz="2000" b="1" i="1" dirty="0">
                        <a:solidFill>
                          <a:srgbClr val="000000"/>
                        </a:solidFill>
                      </a:endParaRPr>
                    </a:p>
                  </a:txBody>
                  <a:tcPr/>
                </a:tc>
                <a:tc>
                  <a:txBody>
                    <a:bodyPr/>
                    <a:lstStyle/>
                    <a:p>
                      <a:pPr algn="ctr"/>
                      <a:r>
                        <a:rPr lang="en-US" sz="2000" b="1" i="1" dirty="0" smtClean="0">
                          <a:solidFill>
                            <a:srgbClr val="000000"/>
                          </a:solidFill>
                        </a:rPr>
                        <a:t>w</a:t>
                      </a:r>
                      <a:r>
                        <a:rPr lang="en-US" sz="2000" i="1" dirty="0" smtClean="0">
                          <a:solidFill>
                            <a:srgbClr val="000000"/>
                          </a:solidFill>
                        </a:rPr>
                        <a:t> </a:t>
                      </a:r>
                      <a:r>
                        <a:rPr lang="en-US" sz="2000" dirty="0" smtClean="0">
                          <a:solidFill>
                            <a:srgbClr val="000000"/>
                          </a:solidFill>
                        </a:rPr>
                        <a:t>⇒ </a:t>
                      </a:r>
                      <a:r>
                        <a:rPr lang="en-US" sz="2000" b="1" i="1" dirty="0" smtClean="0">
                          <a:solidFill>
                            <a:srgbClr val="000000"/>
                          </a:solidFill>
                        </a:rPr>
                        <a:t>z</a:t>
                      </a:r>
                      <a:endParaRPr lang="en-US" sz="2000" b="1"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Constructing a Truth Table for a Disjunction </a:t>
            </a:r>
            <a:endParaRPr lang="en-US" dirty="0">
              <a:solidFill>
                <a:schemeClr val="accent1"/>
              </a:solidFill>
            </a:endParaRPr>
          </a:p>
        </p:txBody>
      </p:sp>
      <p:sp>
        <p:nvSpPr>
          <p:cNvPr id="3" name="Content Placeholder 2"/>
          <p:cNvSpPr>
            <a:spLocks noGrp="1"/>
          </p:cNvSpPr>
          <p:nvPr>
            <p:ph idx="1"/>
          </p:nvPr>
        </p:nvSpPr>
        <p:spPr>
          <a:xfrm>
            <a:off x="457200" y="1280160"/>
            <a:ext cx="8229600" cy="4573560"/>
          </a:xfrm>
        </p:spPr>
        <p:txBody>
          <a:bodyPr>
            <a:spAutoFit/>
          </a:bodyPr>
          <a:lstStyle/>
          <a:p>
            <a:r>
              <a:rPr lang="en-US" dirty="0" smtClean="0"/>
              <a:t>Construct the truth table for the following compound statement: </a:t>
            </a:r>
            <a:r>
              <a:rPr lang="en-US" i="1" dirty="0" smtClean="0">
                <a:solidFill>
                  <a:srgbClr val="0000FF"/>
                </a:solidFill>
              </a:rPr>
              <a:t>a </a:t>
            </a:r>
            <a:r>
              <a:rPr lang="en-US" dirty="0" smtClean="0">
                <a:solidFill>
                  <a:srgbClr val="0000FF"/>
                </a:solidFill>
              </a:rPr>
              <a:t>∨ ∼ </a:t>
            </a:r>
            <a:r>
              <a:rPr lang="en-US" i="1" dirty="0" smtClean="0">
                <a:solidFill>
                  <a:srgbClr val="0000FF"/>
                </a:solidFill>
              </a:rPr>
              <a:t>b</a:t>
            </a:r>
            <a:r>
              <a:rPr lang="en-US" dirty="0" smtClean="0"/>
              <a:t>.</a:t>
            </a:r>
            <a:r>
              <a:rPr lang="en-US" i="1" dirty="0" smtClean="0"/>
              <a:t> </a:t>
            </a:r>
          </a:p>
          <a:p>
            <a:r>
              <a:rPr lang="en-US" b="1" dirty="0" smtClean="0"/>
              <a:t>Solution </a:t>
            </a:r>
          </a:p>
          <a:p>
            <a:r>
              <a:rPr lang="en-US" dirty="0" smtClean="0"/>
              <a:t>First, we need to decide on the beginning pieces for the table. We certainly need columns for the simple statements </a:t>
            </a:r>
            <a:r>
              <a:rPr lang="en-US" i="1" dirty="0" smtClean="0"/>
              <a:t>a </a:t>
            </a:r>
            <a:r>
              <a:rPr lang="en-US" dirty="0" smtClean="0"/>
              <a:t>and </a:t>
            </a:r>
            <a:r>
              <a:rPr lang="en-US" i="1" dirty="0" smtClean="0"/>
              <a:t>b</a:t>
            </a:r>
            <a:r>
              <a:rPr lang="en-US" dirty="0" smtClean="0"/>
              <a:t>. Before adding the column for the disjunction, we need a column for the negation of </a:t>
            </a:r>
            <a:r>
              <a:rPr lang="en-US" i="1" dirty="0" smtClean="0"/>
              <a:t>b</a:t>
            </a:r>
            <a:r>
              <a:rPr lang="en-US" dirty="0" smtClean="0"/>
              <a:t> as well. Begin by completing the first two columns of the table so that we have all four possible combinations of truth values for </a:t>
            </a:r>
            <a:r>
              <a:rPr lang="en-US" i="1" dirty="0" smtClean="0"/>
              <a:t>a</a:t>
            </a:r>
            <a:r>
              <a:rPr lang="en-US" dirty="0" smtClean="0"/>
              <a:t> and </a:t>
            </a:r>
            <a:r>
              <a:rPr lang="en-US" i="1" dirty="0" smtClean="0"/>
              <a:t>b</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Constructing a Truth Table for a Disjunction (cont.)</a:t>
            </a:r>
            <a:endParaRPr lang="en-US" dirty="0"/>
          </a:p>
        </p:txBody>
      </p:sp>
      <p:sp>
        <p:nvSpPr>
          <p:cNvPr id="3" name="Content Placeholder 2"/>
          <p:cNvSpPr>
            <a:spLocks noGrp="1"/>
          </p:cNvSpPr>
          <p:nvPr>
            <p:ph idx="1"/>
          </p:nvPr>
        </p:nvSpPr>
        <p:spPr/>
        <p:txBody>
          <a:bodyPr/>
          <a:lstStyle/>
          <a:p>
            <a:r>
              <a:rPr lang="en-US" dirty="0" smtClean="0"/>
              <a:t>Notice that the last column is the compound statement we were given.</a:t>
            </a:r>
          </a:p>
        </p:txBody>
      </p:sp>
      <p:graphicFrame>
        <p:nvGraphicFramePr>
          <p:cNvPr id="4" name="Content Placeholder 3"/>
          <p:cNvGraphicFramePr>
            <a:graphicFrameLocks/>
          </p:cNvGraphicFramePr>
          <p:nvPr>
            <p:extLst>
              <p:ext uri="{D42A27DB-BD31-4B8C-83A1-F6EECF244321}">
                <p14:modId xmlns:p14="http://schemas.microsoft.com/office/powerpoint/2010/main" val="2751916740"/>
              </p:ext>
            </p:extLst>
          </p:nvPr>
        </p:nvGraphicFramePr>
        <p:xfrm>
          <a:off x="2476500" y="2362200"/>
          <a:ext cx="4191000" cy="2377440"/>
        </p:xfrm>
        <a:graphic>
          <a:graphicData uri="http://schemas.openxmlformats.org/drawingml/2006/table">
            <a:tbl>
              <a:tblPr firstRow="1" bandRow="1">
                <a:tableStyleId>{5C22544A-7EE6-4342-B048-85BDC9FD1C3A}</a:tableStyleId>
              </a:tblPr>
              <a:tblGrid>
                <a:gridCol w="1047750"/>
                <a:gridCol w="1047750"/>
                <a:gridCol w="1047750"/>
                <a:gridCol w="1047750"/>
              </a:tblGrid>
              <a:tr h="370840">
                <a:tc gridSpan="4">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b="1" i="1" dirty="0" smtClean="0">
                          <a:solidFill>
                            <a:srgbClr val="000000"/>
                          </a:solidFill>
                        </a:rPr>
                        <a:t>a </a:t>
                      </a:r>
                      <a:r>
                        <a:rPr lang="en-US" sz="2000" dirty="0" smtClean="0">
                          <a:solidFill>
                            <a:srgbClr val="000000"/>
                          </a:solidFill>
                        </a:rPr>
                        <a:t>∨ ∼ </a:t>
                      </a:r>
                      <a:r>
                        <a:rPr lang="en-US" sz="2000" b="1" i="1" dirty="0" smtClean="0">
                          <a:solidFill>
                            <a:srgbClr val="000000"/>
                          </a:solidFill>
                        </a:rPr>
                        <a:t>b</a:t>
                      </a:r>
                      <a:endParaRPr lang="en-US" sz="2000" b="1"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Constructing a Truth Table for a Disjunction (cont.)</a:t>
            </a:r>
            <a:endParaRPr lang="en-US" dirty="0"/>
          </a:p>
        </p:txBody>
      </p:sp>
      <p:sp>
        <p:nvSpPr>
          <p:cNvPr id="3" name="Content Placeholder 2"/>
          <p:cNvSpPr>
            <a:spLocks noGrp="1"/>
          </p:cNvSpPr>
          <p:nvPr>
            <p:ph idx="1"/>
          </p:nvPr>
        </p:nvSpPr>
        <p:spPr/>
        <p:txBody>
          <a:bodyPr/>
          <a:lstStyle/>
          <a:p>
            <a:r>
              <a:rPr lang="en-US" dirty="0" smtClean="0"/>
              <a:t>Filling in the negation of </a:t>
            </a:r>
            <a:r>
              <a:rPr lang="en-US" i="1" dirty="0" smtClean="0"/>
              <a:t>b </a:t>
            </a:r>
            <a:r>
              <a:rPr lang="en-US" dirty="0" smtClean="0"/>
              <a:t>column, we have the following. Remember that the negation has the opposite truth value of the original statement.</a:t>
            </a:r>
          </a:p>
        </p:txBody>
      </p:sp>
      <p:graphicFrame>
        <p:nvGraphicFramePr>
          <p:cNvPr id="4" name="Content Placeholder 3"/>
          <p:cNvGraphicFramePr>
            <a:graphicFrameLocks/>
          </p:cNvGraphicFramePr>
          <p:nvPr>
            <p:extLst>
              <p:ext uri="{D42A27DB-BD31-4B8C-83A1-F6EECF244321}">
                <p14:modId xmlns:p14="http://schemas.microsoft.com/office/powerpoint/2010/main" val="295503301"/>
              </p:ext>
            </p:extLst>
          </p:nvPr>
        </p:nvGraphicFramePr>
        <p:xfrm>
          <a:off x="2514600" y="2971800"/>
          <a:ext cx="4191000" cy="2377440"/>
        </p:xfrm>
        <a:graphic>
          <a:graphicData uri="http://schemas.openxmlformats.org/drawingml/2006/table">
            <a:tbl>
              <a:tblPr firstRow="1" bandRow="1">
                <a:tableStyleId>{5C22544A-7EE6-4342-B048-85BDC9FD1C3A}</a:tableStyleId>
              </a:tblPr>
              <a:tblGrid>
                <a:gridCol w="1047750"/>
                <a:gridCol w="1047750"/>
                <a:gridCol w="1047750"/>
                <a:gridCol w="1047750"/>
              </a:tblGrid>
              <a:tr h="370840">
                <a:tc gridSpan="4">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b="1" i="1" dirty="0" smtClean="0">
                          <a:solidFill>
                            <a:srgbClr val="000000"/>
                          </a:solidFill>
                        </a:rPr>
                        <a:t>a </a:t>
                      </a:r>
                      <a:r>
                        <a:rPr lang="en-US" sz="2000" dirty="0" smtClean="0">
                          <a:solidFill>
                            <a:srgbClr val="000000"/>
                          </a:solidFill>
                        </a:rPr>
                        <a:t>∨ ∼ </a:t>
                      </a:r>
                      <a:r>
                        <a:rPr lang="en-US" sz="2000" b="1" i="1" dirty="0" smtClean="0">
                          <a:solidFill>
                            <a:srgbClr val="000000"/>
                          </a:solidFill>
                        </a:rPr>
                        <a:t>b</a:t>
                      </a:r>
                      <a:endParaRPr lang="en-US" sz="2000" b="1"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Constructing a Truth Table for a Disjunction (cont.)</a:t>
            </a:r>
            <a:endParaRPr lang="en-US" dirty="0"/>
          </a:p>
        </p:txBody>
      </p:sp>
      <p:sp>
        <p:nvSpPr>
          <p:cNvPr id="3" name="Content Placeholder 2"/>
          <p:cNvSpPr>
            <a:spLocks noGrp="1"/>
          </p:cNvSpPr>
          <p:nvPr>
            <p:ph idx="1"/>
          </p:nvPr>
        </p:nvSpPr>
        <p:spPr/>
        <p:txBody>
          <a:bodyPr/>
          <a:lstStyle/>
          <a:p>
            <a:r>
              <a:rPr lang="en-US" dirty="0" smtClean="0"/>
              <a:t>Finally, we need to fill in the column for the disjunction. Remember that the disjunction is true unless both pieces are false. Comparing the 1</a:t>
            </a:r>
            <a:r>
              <a:rPr lang="en-US" baseline="30000" dirty="0" smtClean="0"/>
              <a:t>st</a:t>
            </a:r>
            <a:r>
              <a:rPr lang="en-US" dirty="0" smtClean="0"/>
              <a:t> and 3</a:t>
            </a:r>
            <a:r>
              <a:rPr lang="en-US" baseline="30000" dirty="0" smtClean="0"/>
              <a:t>rd</a:t>
            </a:r>
            <a:r>
              <a:rPr lang="en-US" dirty="0" smtClean="0"/>
              <a:t> columns, we can fill in the remainder of the truth table.</a:t>
            </a:r>
          </a:p>
        </p:txBody>
      </p:sp>
      <p:graphicFrame>
        <p:nvGraphicFramePr>
          <p:cNvPr id="4" name="Content Placeholder 3"/>
          <p:cNvGraphicFramePr>
            <a:graphicFrameLocks/>
          </p:cNvGraphicFramePr>
          <p:nvPr>
            <p:extLst>
              <p:ext uri="{D42A27DB-BD31-4B8C-83A1-F6EECF244321}">
                <p14:modId xmlns:p14="http://schemas.microsoft.com/office/powerpoint/2010/main" val="2652676109"/>
              </p:ext>
            </p:extLst>
          </p:nvPr>
        </p:nvGraphicFramePr>
        <p:xfrm>
          <a:off x="2476500" y="3276600"/>
          <a:ext cx="4191000" cy="2377440"/>
        </p:xfrm>
        <a:graphic>
          <a:graphicData uri="http://schemas.openxmlformats.org/drawingml/2006/table">
            <a:tbl>
              <a:tblPr firstRow="1" bandRow="1">
                <a:tableStyleId>{5C22544A-7EE6-4342-B048-85BDC9FD1C3A}</a:tableStyleId>
              </a:tblPr>
              <a:tblGrid>
                <a:gridCol w="1047750"/>
                <a:gridCol w="1047750"/>
                <a:gridCol w="1047750"/>
                <a:gridCol w="1047750"/>
              </a:tblGrid>
              <a:tr h="370840">
                <a:tc gridSpan="4">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b="1" i="1" dirty="0" smtClean="0">
                          <a:solidFill>
                            <a:srgbClr val="000000"/>
                          </a:solidFill>
                        </a:rPr>
                        <a:t>a </a:t>
                      </a:r>
                      <a:r>
                        <a:rPr lang="en-US" sz="2000" dirty="0" smtClean="0">
                          <a:solidFill>
                            <a:srgbClr val="000000"/>
                          </a:solidFill>
                        </a:rPr>
                        <a:t>∨ ∼ </a:t>
                      </a:r>
                      <a:r>
                        <a:rPr lang="en-US" sz="2000" b="1" i="1" dirty="0" smtClean="0">
                          <a:solidFill>
                            <a:srgbClr val="000000"/>
                          </a:solidFill>
                        </a:rPr>
                        <a:t>b</a:t>
                      </a:r>
                      <a:endParaRPr lang="en-US" sz="2000" b="1"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Summary of Logic Statements </a:t>
            </a:r>
            <a:endParaRPr lang="en-US"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21394404"/>
              </p:ext>
            </p:extLst>
          </p:nvPr>
        </p:nvGraphicFramePr>
        <p:xfrm>
          <a:off x="457200" y="1279525"/>
          <a:ext cx="8229600" cy="2494280"/>
        </p:xfrm>
        <a:graphic>
          <a:graphicData uri="http://schemas.openxmlformats.org/drawingml/2006/table">
            <a:tbl>
              <a:tblPr firstRow="1" bandRow="1">
                <a:tableStyleId>{5C22544A-7EE6-4342-B048-85BDC9FD1C3A}</a:tableStyleId>
              </a:tblPr>
              <a:tblGrid>
                <a:gridCol w="1447800"/>
                <a:gridCol w="1371600"/>
                <a:gridCol w="1600200"/>
                <a:gridCol w="3810000"/>
              </a:tblGrid>
              <a:tr h="370840">
                <a:tc gridSpan="4">
                  <a:txBody>
                    <a:bodyPr/>
                    <a:lstStyle/>
                    <a:p>
                      <a:pPr algn="ctr"/>
                      <a:r>
                        <a:rPr lang="en-US" dirty="0" smtClean="0"/>
                        <a:t>Summary</a:t>
                      </a:r>
                      <a:r>
                        <a:rPr lang="en-US" baseline="0" dirty="0" smtClean="0"/>
                        <a:t> of Logic Statements</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p>
                  </a:txBody>
                  <a:tcPr/>
                </a:tc>
                <a:tc>
                  <a:txBody>
                    <a:bodyPr/>
                    <a:lstStyle/>
                    <a:p>
                      <a:pPr algn="ctr"/>
                      <a:r>
                        <a:rPr lang="en-US" b="1" dirty="0" smtClean="0"/>
                        <a:t>Notation</a:t>
                      </a:r>
                      <a:endParaRPr lang="en-US" b="1" dirty="0"/>
                    </a:p>
                  </a:txBody>
                  <a:tcPr/>
                </a:tc>
                <a:tc>
                  <a:txBody>
                    <a:bodyPr/>
                    <a:lstStyle/>
                    <a:p>
                      <a:pPr algn="ctr"/>
                      <a:r>
                        <a:rPr lang="en-US" b="1" dirty="0" smtClean="0"/>
                        <a:t>Read</a:t>
                      </a:r>
                      <a:endParaRPr lang="en-US" b="1" dirty="0"/>
                    </a:p>
                  </a:txBody>
                  <a:tcPr/>
                </a:tc>
                <a:tc>
                  <a:txBody>
                    <a:bodyPr/>
                    <a:lstStyle/>
                    <a:p>
                      <a:pPr algn="ctr"/>
                      <a:r>
                        <a:rPr lang="en-US" b="1" dirty="0" smtClean="0"/>
                        <a:t>Truth Value Rule</a:t>
                      </a:r>
                      <a:endParaRPr lang="en-US" b="1" dirty="0"/>
                    </a:p>
                  </a:txBody>
                  <a:tcPr/>
                </a:tc>
              </a:tr>
              <a:tr h="370840">
                <a:tc>
                  <a:txBody>
                    <a:bodyPr/>
                    <a:lstStyle/>
                    <a:p>
                      <a:r>
                        <a:rPr lang="en-US" b="1" dirty="0" smtClean="0"/>
                        <a:t>Negation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solidFill>
                            <a:srgbClr val="000000"/>
                          </a:solidFill>
                        </a:rPr>
                        <a:t>∼</a:t>
                      </a:r>
                      <a:r>
                        <a:rPr lang="en-US" sz="1800" b="0" i="1" dirty="0" smtClean="0">
                          <a:solidFill>
                            <a:srgbClr val="000000"/>
                          </a:solidFill>
                        </a:rPr>
                        <a:t>p</a:t>
                      </a:r>
                    </a:p>
                  </a:txBody>
                  <a:tcPr/>
                </a:tc>
                <a:tc>
                  <a:txBody>
                    <a:bodyPr/>
                    <a:lstStyle/>
                    <a:p>
                      <a:pPr algn="ctr"/>
                      <a:r>
                        <a:rPr lang="en-US" b="0" dirty="0" smtClean="0">
                          <a:solidFill>
                            <a:srgbClr val="000000"/>
                          </a:solidFill>
                        </a:rPr>
                        <a:t>not </a:t>
                      </a:r>
                      <a:r>
                        <a:rPr lang="en-US" sz="1800" b="0" i="1" dirty="0" smtClean="0">
                          <a:solidFill>
                            <a:srgbClr val="000000"/>
                          </a:solidFill>
                        </a:rPr>
                        <a:t>p</a:t>
                      </a:r>
                      <a:endParaRPr lang="en-US" b="0" dirty="0">
                        <a:solidFill>
                          <a:srgbClr val="000000"/>
                        </a:solidFill>
                      </a:endParaRPr>
                    </a:p>
                  </a:txBody>
                  <a:tcPr/>
                </a:tc>
                <a:tc>
                  <a:txBody>
                    <a:bodyPr/>
                    <a:lstStyle/>
                    <a:p>
                      <a:r>
                        <a:rPr lang="en-US" sz="1800" b="0" kern="1200" dirty="0" smtClean="0">
                          <a:solidFill>
                            <a:srgbClr val="000000"/>
                          </a:solidFill>
                          <a:latin typeface="+mn-lt"/>
                          <a:ea typeface="+mn-ea"/>
                          <a:cs typeface="+mn-cs"/>
                        </a:rPr>
                        <a:t>opposite of truth value of </a:t>
                      </a:r>
                      <a:r>
                        <a:rPr lang="en-US" sz="1800" b="0" i="1" kern="1200" dirty="0" smtClean="0">
                          <a:solidFill>
                            <a:srgbClr val="000000"/>
                          </a:solidFill>
                          <a:latin typeface="+mn-lt"/>
                          <a:ea typeface="+mn-ea"/>
                          <a:cs typeface="+mn-cs"/>
                        </a:rPr>
                        <a:t>p</a:t>
                      </a:r>
                      <a:endParaRPr lang="en-US" sz="1800" b="0" i="1" kern="1200" dirty="0">
                        <a:solidFill>
                          <a:srgbClr val="000000"/>
                        </a:solidFill>
                        <a:latin typeface="+mn-lt"/>
                        <a:ea typeface="+mn-ea"/>
                        <a:cs typeface="+mn-cs"/>
                      </a:endParaRPr>
                    </a:p>
                  </a:txBody>
                  <a:tcPr/>
                </a:tc>
              </a:tr>
              <a:tr h="370840">
                <a:tc>
                  <a:txBody>
                    <a:bodyPr/>
                    <a:lstStyle/>
                    <a:p>
                      <a:r>
                        <a:rPr lang="en-US" b="1" dirty="0" smtClean="0"/>
                        <a:t>Conjunction</a:t>
                      </a:r>
                      <a:endParaRPr lang="en-US" b="1" dirty="0"/>
                    </a:p>
                  </a:txBody>
                  <a:tcPr/>
                </a:tc>
                <a:tc>
                  <a:txBody>
                    <a:bodyPr/>
                    <a:lstStyle/>
                    <a:p>
                      <a:pPr algn="ctr"/>
                      <a:r>
                        <a:rPr lang="en-US" sz="1800" b="0" i="1" kern="1200" baseline="0" dirty="0" smtClean="0">
                          <a:solidFill>
                            <a:srgbClr val="000000"/>
                          </a:solidFill>
                          <a:latin typeface="+mn-lt"/>
                          <a:ea typeface="+mn-ea"/>
                          <a:cs typeface="+mn-cs"/>
                        </a:rPr>
                        <a:t>p</a:t>
                      </a:r>
                      <a:r>
                        <a:rPr lang="en-US" sz="1800" b="0" kern="1200" baseline="0" dirty="0" smtClean="0">
                          <a:solidFill>
                            <a:srgbClr val="000000"/>
                          </a:solidFill>
                          <a:latin typeface="+mn-lt"/>
                          <a:ea typeface="+mn-ea"/>
                          <a:cs typeface="+mn-cs"/>
                        </a:rPr>
                        <a:t> ∧ </a:t>
                      </a:r>
                      <a:r>
                        <a:rPr lang="en-US" sz="1800" b="0" i="1" kern="1200" baseline="0" dirty="0" smtClean="0">
                          <a:solidFill>
                            <a:srgbClr val="000000"/>
                          </a:solidFill>
                          <a:latin typeface="+mn-lt"/>
                          <a:ea typeface="+mn-ea"/>
                          <a:cs typeface="+mn-cs"/>
                        </a:rPr>
                        <a:t>q</a:t>
                      </a:r>
                      <a:r>
                        <a:rPr lang="en-US" sz="1800" b="0" kern="1200" baseline="0" dirty="0" smtClean="0">
                          <a:solidFill>
                            <a:srgbClr val="000000"/>
                          </a:solidFill>
                          <a:latin typeface="+mn-lt"/>
                          <a:ea typeface="+mn-ea"/>
                          <a:cs typeface="+mn-cs"/>
                        </a:rPr>
                        <a:t> </a:t>
                      </a:r>
                      <a:endParaRPr lang="en-US" b="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i="1" dirty="0" smtClean="0">
                          <a:solidFill>
                            <a:srgbClr val="000000"/>
                          </a:solidFill>
                        </a:rPr>
                        <a:t>p</a:t>
                      </a:r>
                      <a:r>
                        <a:rPr lang="en-US" dirty="0" smtClean="0">
                          <a:solidFill>
                            <a:srgbClr val="000000"/>
                          </a:solidFill>
                        </a:rPr>
                        <a:t> and </a:t>
                      </a:r>
                      <a:r>
                        <a:rPr lang="en-US" i="1" dirty="0" smtClean="0">
                          <a:solidFill>
                            <a:srgbClr val="000000"/>
                          </a:solidFill>
                        </a:rPr>
                        <a:t>q</a:t>
                      </a:r>
                    </a:p>
                  </a:txBody>
                  <a:tcPr/>
                </a:tc>
                <a:tc>
                  <a:txBody>
                    <a:bodyPr/>
                    <a:lstStyle/>
                    <a:p>
                      <a:r>
                        <a:rPr lang="en-US" sz="1800" b="0" kern="1200" dirty="0" smtClean="0">
                          <a:solidFill>
                            <a:srgbClr val="000000"/>
                          </a:solidFill>
                          <a:latin typeface="+mn-lt"/>
                          <a:ea typeface="+mn-ea"/>
                          <a:cs typeface="+mn-cs"/>
                        </a:rPr>
                        <a:t>true only when both </a:t>
                      </a:r>
                      <a:r>
                        <a:rPr lang="en-US" sz="1800" b="0" i="1" kern="1200" dirty="0" smtClean="0">
                          <a:solidFill>
                            <a:srgbClr val="000000"/>
                          </a:solidFill>
                          <a:latin typeface="+mn-lt"/>
                          <a:ea typeface="+mn-ea"/>
                          <a:cs typeface="+mn-cs"/>
                        </a:rPr>
                        <a:t>p</a:t>
                      </a:r>
                      <a:r>
                        <a:rPr lang="en-US" sz="1800" b="0" kern="1200" dirty="0" smtClean="0">
                          <a:solidFill>
                            <a:srgbClr val="000000"/>
                          </a:solidFill>
                          <a:latin typeface="+mn-lt"/>
                          <a:ea typeface="+mn-ea"/>
                          <a:cs typeface="+mn-cs"/>
                        </a:rPr>
                        <a:t> and </a:t>
                      </a:r>
                      <a:r>
                        <a:rPr lang="en-US" sz="1800" b="0" i="1" kern="1200" dirty="0" smtClean="0">
                          <a:solidFill>
                            <a:srgbClr val="000000"/>
                          </a:solidFill>
                          <a:latin typeface="+mn-lt"/>
                          <a:ea typeface="+mn-ea"/>
                          <a:cs typeface="+mn-cs"/>
                        </a:rPr>
                        <a:t>q</a:t>
                      </a:r>
                      <a:r>
                        <a:rPr lang="en-US" sz="1800" b="0" kern="1200" dirty="0" smtClean="0">
                          <a:solidFill>
                            <a:srgbClr val="000000"/>
                          </a:solidFill>
                          <a:latin typeface="+mn-lt"/>
                          <a:ea typeface="+mn-ea"/>
                          <a:cs typeface="+mn-cs"/>
                        </a:rPr>
                        <a:t> are true</a:t>
                      </a:r>
                      <a:endParaRPr lang="en-US" sz="1800" b="0" kern="1200" dirty="0">
                        <a:solidFill>
                          <a:srgbClr val="000000"/>
                        </a:solidFill>
                        <a:latin typeface="+mn-lt"/>
                        <a:ea typeface="+mn-ea"/>
                        <a:cs typeface="+mn-cs"/>
                      </a:endParaRPr>
                    </a:p>
                  </a:txBody>
                  <a:tcPr/>
                </a:tc>
              </a:tr>
              <a:tr h="370840">
                <a:tc>
                  <a:txBody>
                    <a:bodyPr/>
                    <a:lstStyle/>
                    <a:p>
                      <a:r>
                        <a:rPr lang="en-US" b="1" dirty="0" smtClean="0"/>
                        <a:t>Disjunction</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dirty="0" smtClean="0">
                          <a:solidFill>
                            <a:srgbClr val="000000"/>
                          </a:solidFill>
                        </a:rPr>
                        <a:t>p </a:t>
                      </a:r>
                      <a:r>
                        <a:rPr lang="en-US" sz="1800" b="0" dirty="0" smtClean="0">
                          <a:solidFill>
                            <a:srgbClr val="000000"/>
                          </a:solidFill>
                        </a:rPr>
                        <a:t>∨ </a:t>
                      </a:r>
                      <a:r>
                        <a:rPr lang="en-US" sz="1800" b="0" i="1" dirty="0" smtClean="0">
                          <a:solidFill>
                            <a:srgbClr val="000000"/>
                          </a:solidFill>
                        </a:rPr>
                        <a:t>q</a:t>
                      </a:r>
                      <a:endParaRPr lang="en-US" sz="1800" b="0" dirty="0" smtClean="0">
                        <a:solidFill>
                          <a:srgbClr val="000000"/>
                        </a:solidFill>
                      </a:endParaRPr>
                    </a:p>
                  </a:txBody>
                  <a:tcPr/>
                </a:tc>
                <a:tc>
                  <a:txBody>
                    <a:bodyPr/>
                    <a:lstStyle/>
                    <a:p>
                      <a:pPr algn="ctr"/>
                      <a:r>
                        <a:rPr lang="en-US" i="1" dirty="0" smtClean="0">
                          <a:solidFill>
                            <a:srgbClr val="000000"/>
                          </a:solidFill>
                        </a:rPr>
                        <a:t>p</a:t>
                      </a:r>
                      <a:r>
                        <a:rPr lang="en-US" dirty="0" smtClean="0">
                          <a:solidFill>
                            <a:srgbClr val="000000"/>
                          </a:solidFill>
                        </a:rPr>
                        <a:t> or </a:t>
                      </a:r>
                      <a:r>
                        <a:rPr lang="en-US" i="1" dirty="0" smtClean="0">
                          <a:solidFill>
                            <a:srgbClr val="000000"/>
                          </a:solidFill>
                        </a:rPr>
                        <a:t>q</a:t>
                      </a:r>
                      <a:endParaRPr lang="en-US" i="1"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kern="1200" dirty="0" smtClean="0">
                          <a:solidFill>
                            <a:srgbClr val="000000"/>
                          </a:solidFill>
                          <a:latin typeface="+mn-lt"/>
                          <a:ea typeface="+mn-ea"/>
                          <a:cs typeface="+mn-cs"/>
                        </a:rPr>
                        <a:t>false only when both </a:t>
                      </a:r>
                      <a:r>
                        <a:rPr lang="en-US" sz="1800" b="0" i="1" kern="1200" dirty="0" smtClean="0">
                          <a:solidFill>
                            <a:srgbClr val="000000"/>
                          </a:solidFill>
                          <a:latin typeface="+mn-lt"/>
                          <a:ea typeface="+mn-ea"/>
                          <a:cs typeface="+mn-cs"/>
                        </a:rPr>
                        <a:t>p</a:t>
                      </a:r>
                      <a:r>
                        <a:rPr lang="en-US" sz="1800" b="0" kern="1200" dirty="0" smtClean="0">
                          <a:solidFill>
                            <a:srgbClr val="000000"/>
                          </a:solidFill>
                          <a:latin typeface="+mn-lt"/>
                          <a:ea typeface="+mn-ea"/>
                          <a:cs typeface="+mn-cs"/>
                        </a:rPr>
                        <a:t> and </a:t>
                      </a:r>
                      <a:r>
                        <a:rPr lang="en-US" sz="1800" b="0" i="1" kern="1200" dirty="0" smtClean="0">
                          <a:solidFill>
                            <a:srgbClr val="000000"/>
                          </a:solidFill>
                          <a:latin typeface="+mn-lt"/>
                          <a:ea typeface="+mn-ea"/>
                          <a:cs typeface="+mn-cs"/>
                        </a:rPr>
                        <a:t>q</a:t>
                      </a:r>
                      <a:r>
                        <a:rPr lang="en-US" sz="1800" b="0" kern="1200" dirty="0" smtClean="0">
                          <a:solidFill>
                            <a:srgbClr val="000000"/>
                          </a:solidFill>
                          <a:latin typeface="+mn-lt"/>
                          <a:ea typeface="+mn-ea"/>
                          <a:cs typeface="+mn-cs"/>
                        </a:rPr>
                        <a:t> are false</a:t>
                      </a:r>
                    </a:p>
                  </a:txBody>
                  <a:tcPr/>
                </a:tc>
              </a:tr>
              <a:tr h="370840">
                <a:tc>
                  <a:txBody>
                    <a:bodyPr/>
                    <a:lstStyle/>
                    <a:p>
                      <a:r>
                        <a:rPr lang="en-US" b="1" dirty="0" smtClean="0"/>
                        <a:t>Conditional</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dirty="0" smtClean="0">
                          <a:solidFill>
                            <a:srgbClr val="000000"/>
                          </a:solidFill>
                        </a:rPr>
                        <a:t>p </a:t>
                      </a:r>
                      <a:r>
                        <a:rPr lang="en-US" sz="1800" b="0" dirty="0" smtClean="0">
                          <a:solidFill>
                            <a:srgbClr val="000000"/>
                          </a:solidFill>
                        </a:rPr>
                        <a:t>⇒ </a:t>
                      </a:r>
                      <a:r>
                        <a:rPr lang="en-US" sz="1800" b="0" i="1" dirty="0" smtClean="0">
                          <a:solidFill>
                            <a:srgbClr val="000000"/>
                          </a:solidFill>
                        </a:rPr>
                        <a:t>q</a:t>
                      </a:r>
                      <a:endParaRPr lang="en-US" sz="1800" b="0" dirty="0" smtClean="0">
                        <a:solidFill>
                          <a:srgbClr val="000000"/>
                        </a:solidFill>
                      </a:endParaRPr>
                    </a:p>
                    <a:p>
                      <a:pPr algn="ctr"/>
                      <a:endParaRPr lang="en-US" dirty="0"/>
                    </a:p>
                  </a:txBody>
                  <a:tcPr/>
                </a:tc>
                <a:tc>
                  <a:txBody>
                    <a:bodyPr/>
                    <a:lstStyle/>
                    <a:p>
                      <a:pPr algn="ctr"/>
                      <a:r>
                        <a:rPr lang="en-US" sz="1800" b="0" kern="1200" dirty="0" smtClean="0">
                          <a:solidFill>
                            <a:srgbClr val="000000"/>
                          </a:solidFill>
                          <a:latin typeface="+mn-lt"/>
                          <a:ea typeface="+mn-ea"/>
                          <a:cs typeface="+mn-cs"/>
                        </a:rPr>
                        <a:t>if </a:t>
                      </a:r>
                      <a:r>
                        <a:rPr lang="en-US" sz="1800" b="0" i="1" kern="1200" dirty="0" smtClean="0">
                          <a:solidFill>
                            <a:srgbClr val="000000"/>
                          </a:solidFill>
                          <a:latin typeface="+mn-lt"/>
                          <a:ea typeface="+mn-ea"/>
                          <a:cs typeface="+mn-cs"/>
                        </a:rPr>
                        <a:t>p</a:t>
                      </a:r>
                      <a:r>
                        <a:rPr lang="en-US" sz="1800" b="0" kern="1200" dirty="0" smtClean="0">
                          <a:solidFill>
                            <a:srgbClr val="000000"/>
                          </a:solidFill>
                          <a:latin typeface="+mn-lt"/>
                          <a:ea typeface="+mn-ea"/>
                          <a:cs typeface="+mn-cs"/>
                        </a:rPr>
                        <a:t>, then </a:t>
                      </a:r>
                      <a:r>
                        <a:rPr lang="en-US" sz="1800" b="0" i="1" kern="1200" dirty="0" smtClean="0">
                          <a:solidFill>
                            <a:srgbClr val="000000"/>
                          </a:solidFill>
                          <a:latin typeface="+mn-lt"/>
                          <a:ea typeface="+mn-ea"/>
                          <a:cs typeface="+mn-cs"/>
                        </a:rPr>
                        <a:t>q</a:t>
                      </a:r>
                      <a:endParaRPr lang="en-US" sz="1800" b="0" i="1" kern="1200" dirty="0">
                        <a:solidFill>
                          <a:srgbClr val="000000"/>
                        </a:solidFill>
                        <a:latin typeface="+mn-lt"/>
                        <a:ea typeface="+mn-ea"/>
                        <a:cs typeface="+mn-cs"/>
                      </a:endParaRPr>
                    </a:p>
                  </a:txBody>
                  <a:tcPr/>
                </a:tc>
                <a:tc>
                  <a:txBody>
                    <a:bodyPr/>
                    <a:lstStyle/>
                    <a:p>
                      <a:r>
                        <a:rPr lang="en-US" sz="1800" b="0" kern="1200" dirty="0" smtClean="0">
                          <a:solidFill>
                            <a:srgbClr val="000000"/>
                          </a:solidFill>
                          <a:latin typeface="+mn-lt"/>
                          <a:ea typeface="+mn-ea"/>
                          <a:cs typeface="+mn-cs"/>
                        </a:rPr>
                        <a:t>false only when </a:t>
                      </a:r>
                      <a:r>
                        <a:rPr lang="en-US" sz="1800" b="0" i="1" kern="1200" dirty="0" smtClean="0">
                          <a:solidFill>
                            <a:srgbClr val="000000"/>
                          </a:solidFill>
                          <a:latin typeface="+mn-lt"/>
                          <a:ea typeface="+mn-ea"/>
                          <a:cs typeface="+mn-cs"/>
                        </a:rPr>
                        <a:t>p</a:t>
                      </a:r>
                      <a:r>
                        <a:rPr lang="en-US" sz="1800" b="0" kern="1200" dirty="0" smtClean="0">
                          <a:solidFill>
                            <a:srgbClr val="000000"/>
                          </a:solidFill>
                          <a:latin typeface="+mn-lt"/>
                          <a:ea typeface="+mn-ea"/>
                          <a:cs typeface="+mn-cs"/>
                        </a:rPr>
                        <a:t> is true and </a:t>
                      </a:r>
                      <a:r>
                        <a:rPr lang="en-US" sz="1800" b="0" i="1" kern="1200" dirty="0" smtClean="0">
                          <a:solidFill>
                            <a:srgbClr val="000000"/>
                          </a:solidFill>
                          <a:latin typeface="+mn-lt"/>
                          <a:ea typeface="+mn-ea"/>
                          <a:cs typeface="+mn-cs"/>
                        </a:rPr>
                        <a:t>q</a:t>
                      </a:r>
                      <a:r>
                        <a:rPr lang="en-US" sz="1800" b="0" kern="1200" dirty="0" smtClean="0">
                          <a:solidFill>
                            <a:srgbClr val="000000"/>
                          </a:solidFill>
                          <a:latin typeface="+mn-lt"/>
                          <a:ea typeface="+mn-ea"/>
                          <a:cs typeface="+mn-cs"/>
                        </a:rPr>
                        <a:t> is false</a:t>
                      </a:r>
                      <a:endParaRPr lang="en-US" sz="1800" b="0" kern="1200" dirty="0">
                        <a:solidFill>
                          <a:srgbClr val="000000"/>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3: Constructing a Truth Table from Words </a:t>
            </a:r>
            <a:endParaRPr lang="en-US" dirty="0">
              <a:solidFill>
                <a:schemeClr val="accent1"/>
              </a:solidFill>
            </a:endParaRPr>
          </a:p>
        </p:txBody>
      </p:sp>
      <p:sp>
        <p:nvSpPr>
          <p:cNvPr id="3" name="Content Placeholder 2"/>
          <p:cNvSpPr>
            <a:spLocks noGrp="1"/>
          </p:cNvSpPr>
          <p:nvPr>
            <p:ph idx="1"/>
          </p:nvPr>
        </p:nvSpPr>
        <p:spPr/>
        <p:txBody>
          <a:bodyPr>
            <a:noAutofit/>
          </a:bodyPr>
          <a:lstStyle/>
          <a:p>
            <a:r>
              <a:rPr lang="en-US" dirty="0" smtClean="0"/>
              <a:t>Construct the truth table for the following compound statement. </a:t>
            </a:r>
          </a:p>
          <a:p>
            <a:r>
              <a:rPr lang="en-US" i="1" dirty="0" smtClean="0"/>
              <a:t>If you’re not making mistakes, then you’re not doing anything</a:t>
            </a:r>
            <a:r>
              <a:rPr lang="en-US" dirty="0" smtClean="0"/>
              <a:t>.—John Wooden, member of the Basketball Hall of Fame, both as a player and a coach.</a:t>
            </a:r>
            <a:r>
              <a:rPr lang="en-US" i="1" dirty="0" smtClean="0"/>
              <a:t> </a:t>
            </a:r>
          </a:p>
          <a:p>
            <a:r>
              <a:rPr lang="en-US" b="1" dirty="0" smtClean="0"/>
              <a:t>Solution </a:t>
            </a:r>
          </a:p>
          <a:p>
            <a:r>
              <a:rPr lang="en-US" dirty="0" smtClean="0"/>
              <a:t>This statement might seem rather easy to write down at first glance, but we will take a moment to list the simple statements without using the negations. Let statements </a:t>
            </a:r>
            <a:r>
              <a:rPr lang="en-US" i="1" dirty="0" smtClean="0"/>
              <a:t>a </a:t>
            </a:r>
            <a:r>
              <a:rPr lang="en-US" dirty="0" smtClean="0"/>
              <a:t>and </a:t>
            </a:r>
            <a:r>
              <a:rPr lang="en-US" i="1" dirty="0" smtClean="0"/>
              <a:t>b</a:t>
            </a:r>
            <a:r>
              <a:rPr lang="en-US" dirty="0" smtClean="0"/>
              <a:t> be the following.</a:t>
            </a:r>
            <a:r>
              <a:rPr lang="en-US" i="1" dirty="0" smtClean="0"/>
              <a:t> </a:t>
            </a:r>
          </a:p>
        </p:txBody>
      </p:sp>
    </p:spTree>
    <p:extLst>
      <p:ext uri="{BB962C8B-B14F-4D97-AF65-F5344CB8AC3E}">
        <p14:creationId xmlns:p14="http://schemas.microsoft.com/office/powerpoint/2010/main" val="3968054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3: Constructing a Truth Table from Words (cont.)</a:t>
            </a:r>
            <a:endParaRPr lang="en-US" dirty="0">
              <a:solidFill>
                <a:schemeClr val="accent1"/>
              </a:solidFill>
            </a:endParaRPr>
          </a:p>
        </p:txBody>
      </p:sp>
      <p:sp>
        <p:nvSpPr>
          <p:cNvPr id="3" name="Content Placeholder 2"/>
          <p:cNvSpPr>
            <a:spLocks noGrp="1"/>
          </p:cNvSpPr>
          <p:nvPr>
            <p:ph idx="1"/>
          </p:nvPr>
        </p:nvSpPr>
        <p:spPr/>
        <p:txBody>
          <a:bodyPr>
            <a:noAutofit/>
          </a:bodyPr>
          <a:lstStyle/>
          <a:p>
            <a:pPr lvl="1">
              <a:buNone/>
            </a:pPr>
            <a:r>
              <a:rPr lang="en-US" b="1" i="1" dirty="0" smtClean="0"/>
              <a:t>a</a:t>
            </a:r>
            <a:r>
              <a:rPr lang="en-US" dirty="0" smtClean="0"/>
              <a:t>: You are making mistakes.</a:t>
            </a:r>
            <a:r>
              <a:rPr lang="en-US" b="1" i="1" dirty="0" smtClean="0"/>
              <a:t> </a:t>
            </a:r>
          </a:p>
          <a:p>
            <a:pPr lvl="1">
              <a:buNone/>
            </a:pPr>
            <a:r>
              <a:rPr lang="en-US" b="1" i="1" dirty="0" smtClean="0"/>
              <a:t>b</a:t>
            </a:r>
            <a:r>
              <a:rPr lang="en-US" dirty="0" smtClean="0"/>
              <a:t>: You are doing something.</a:t>
            </a:r>
            <a:r>
              <a:rPr lang="en-US" b="1" i="1" dirty="0" smtClean="0"/>
              <a:t> </a:t>
            </a:r>
          </a:p>
          <a:p>
            <a:r>
              <a:rPr lang="en-US" dirty="0" smtClean="0"/>
              <a:t>So, our conditional statement is </a:t>
            </a:r>
          </a:p>
          <a:p>
            <a:pPr algn="ctr"/>
            <a:r>
              <a:rPr lang="en-US" b="1" dirty="0" smtClean="0"/>
              <a:t>If </a:t>
            </a:r>
            <a:r>
              <a:rPr lang="en-US" dirty="0" smtClean="0"/>
              <a:t>you are </a:t>
            </a:r>
            <a:r>
              <a:rPr lang="en-US" b="1" dirty="0" smtClean="0"/>
              <a:t>not </a:t>
            </a:r>
            <a:r>
              <a:rPr lang="en-US" dirty="0" smtClean="0"/>
              <a:t>making mistakes,</a:t>
            </a:r>
            <a:r>
              <a:rPr lang="en-US" b="1" dirty="0" smtClean="0"/>
              <a:t> then </a:t>
            </a:r>
            <a:r>
              <a:rPr lang="en-US" dirty="0" smtClean="0"/>
              <a:t>you are </a:t>
            </a:r>
            <a:r>
              <a:rPr lang="en-US" b="1" dirty="0" smtClean="0"/>
              <a:t>not </a:t>
            </a:r>
            <a:r>
              <a:rPr lang="en-US" dirty="0" smtClean="0"/>
              <a:t>doing anything: ∼</a:t>
            </a:r>
            <a:r>
              <a:rPr lang="en-US" b="1" dirty="0" smtClean="0"/>
              <a:t> </a:t>
            </a:r>
            <a:r>
              <a:rPr lang="en-US" i="1" dirty="0" smtClean="0"/>
              <a:t>a </a:t>
            </a:r>
            <a:r>
              <a:rPr lang="en-US" dirty="0" smtClean="0"/>
              <a:t>⇒ ∼</a:t>
            </a:r>
            <a:r>
              <a:rPr lang="en-US" i="1" dirty="0" smtClean="0"/>
              <a:t> b</a:t>
            </a:r>
            <a:r>
              <a:rPr lang="en-US" dirty="0" smtClean="0"/>
              <a:t>.</a:t>
            </a:r>
            <a:r>
              <a:rPr lang="en-US" b="1" i="1" dirty="0" smtClean="0"/>
              <a:t> </a:t>
            </a:r>
          </a:p>
          <a:p>
            <a:r>
              <a:rPr lang="en-US" dirty="0" smtClean="0"/>
              <a:t>A conditional statement is false only when the </a:t>
            </a:r>
            <a:r>
              <a:rPr lang="en-US" i="1" dirty="0" smtClean="0"/>
              <a:t>if </a:t>
            </a:r>
            <a:r>
              <a:rPr lang="en-US" dirty="0" smtClean="0"/>
              <a:t>part is true and the</a:t>
            </a:r>
            <a:r>
              <a:rPr lang="en-US" i="1" dirty="0" smtClean="0"/>
              <a:t> then </a:t>
            </a:r>
            <a:r>
              <a:rPr lang="en-US" dirty="0" smtClean="0"/>
              <a:t>part is false. The truth table will look like the following.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3: Constructing a Truth Table from Words (cont.)</a:t>
            </a:r>
            <a:endParaRPr lang="en-US" dirty="0">
              <a:solidFill>
                <a:schemeClr val="accent1"/>
              </a:solidFill>
            </a:endParaRPr>
          </a:p>
        </p:txBody>
      </p:sp>
      <p:graphicFrame>
        <p:nvGraphicFramePr>
          <p:cNvPr id="5" name="Content Placeholder 3"/>
          <p:cNvGraphicFramePr>
            <a:graphicFrameLocks/>
          </p:cNvGraphicFramePr>
          <p:nvPr>
            <p:extLst>
              <p:ext uri="{D42A27DB-BD31-4B8C-83A1-F6EECF244321}">
                <p14:modId xmlns:p14="http://schemas.microsoft.com/office/powerpoint/2010/main" val="3039443324"/>
              </p:ext>
            </p:extLst>
          </p:nvPr>
        </p:nvGraphicFramePr>
        <p:xfrm>
          <a:off x="1866901" y="1219200"/>
          <a:ext cx="5410199" cy="3017520"/>
        </p:xfrm>
        <a:graphic>
          <a:graphicData uri="http://schemas.openxmlformats.org/drawingml/2006/table">
            <a:tbl>
              <a:tblPr firstRow="1" bandRow="1">
                <a:tableStyleId>{5C22544A-7EE6-4342-B048-85BDC9FD1C3A}</a:tableStyleId>
              </a:tblPr>
              <a:tblGrid>
                <a:gridCol w="1008681"/>
                <a:gridCol w="1008681"/>
                <a:gridCol w="1008681"/>
                <a:gridCol w="1088757"/>
                <a:gridCol w="1295399"/>
              </a:tblGrid>
              <a:tr h="370840">
                <a:tc gridSpan="5">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pPr algn="ctr"/>
                      <a:endParaRPr lang="en-US" sz="2000" b="1" i="1" dirty="0">
                        <a:solidFill>
                          <a:srgbClr val="000000"/>
                        </a:solidFill>
                      </a:endParaRPr>
                    </a:p>
                  </a:txBody>
                  <a:tcPr anchor="ctr"/>
                </a:tc>
                <a:tc>
                  <a:txBody>
                    <a:bodyPr/>
                    <a:lstStyle/>
                    <a:p>
                      <a:pPr algn="ctr"/>
                      <a:endParaRPr lang="en-US" sz="2000" b="1" i="1" dirty="0">
                        <a:solidFill>
                          <a:srgbClr val="000000"/>
                        </a:solidFill>
                      </a:endParaRPr>
                    </a:p>
                  </a:txBody>
                  <a:tcPr anchor="ctr"/>
                </a:tc>
                <a:tc>
                  <a:txBody>
                    <a:bodyPr/>
                    <a:lstStyle/>
                    <a:p>
                      <a:pPr algn="ctr"/>
                      <a:r>
                        <a:rPr lang="en-US" sz="1800" b="1" kern="1200" baseline="0" dirty="0" smtClean="0">
                          <a:solidFill>
                            <a:srgbClr val="000000"/>
                          </a:solidFill>
                          <a:latin typeface="+mn-lt"/>
                          <a:ea typeface="+mn-ea"/>
                          <a:cs typeface="+mn-cs"/>
                        </a:rPr>
                        <a:t>“If ” </a:t>
                      </a:r>
                    </a:p>
                    <a:p>
                      <a:pPr algn="ctr"/>
                      <a:r>
                        <a:rPr lang="en-US" sz="1800" kern="1200" baseline="0" dirty="0" smtClean="0">
                          <a:solidFill>
                            <a:srgbClr val="000000"/>
                          </a:solidFill>
                          <a:latin typeface="+mn-lt"/>
                          <a:ea typeface="+mn-ea"/>
                          <a:cs typeface="+mn-cs"/>
                        </a:rPr>
                        <a:t>↓ </a:t>
                      </a:r>
                    </a:p>
                  </a:txBody>
                  <a:tcPr anchor="ctr"/>
                </a:tc>
                <a:tc>
                  <a:txBody>
                    <a:bodyPr/>
                    <a:lstStyle/>
                    <a:p>
                      <a:pPr algn="ctr"/>
                      <a:r>
                        <a:rPr lang="en-US" sz="1800" b="1" kern="1200" baseline="0" dirty="0" smtClean="0">
                          <a:solidFill>
                            <a:srgbClr val="000000"/>
                          </a:solidFill>
                          <a:latin typeface="+mn-lt"/>
                          <a:ea typeface="+mn-ea"/>
                          <a:cs typeface="+mn-cs"/>
                        </a:rPr>
                        <a:t>“Then ” </a:t>
                      </a:r>
                    </a:p>
                    <a:p>
                      <a:pPr algn="ctr"/>
                      <a:r>
                        <a:rPr lang="en-US" sz="1800" kern="1200" baseline="0" dirty="0" smtClean="0">
                          <a:solidFill>
                            <a:srgbClr val="000000"/>
                          </a:solidFill>
                          <a:latin typeface="+mn-lt"/>
                          <a:ea typeface="+mn-ea"/>
                          <a:cs typeface="+mn-cs"/>
                        </a:rPr>
                        <a:t>↓ </a:t>
                      </a:r>
                    </a:p>
                  </a:txBody>
                  <a:tcPr anchor="ctr"/>
                </a:tc>
                <a:tc>
                  <a:txBody>
                    <a:bodyPr/>
                    <a:lstStyle/>
                    <a:p>
                      <a:pPr algn="ctr"/>
                      <a:endParaRPr lang="en-US" sz="2000" b="1" dirty="0">
                        <a:solidFill>
                          <a:srgbClr val="000000"/>
                        </a:solidFill>
                      </a:endParaRPr>
                    </a:p>
                  </a:txBody>
                  <a:tcPr anchor="ct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dirty="0" smtClean="0">
                          <a:solidFill>
                            <a:srgbClr val="000000"/>
                          </a:solidFill>
                        </a:rPr>
                        <a:t>∼</a:t>
                      </a:r>
                      <a:r>
                        <a:rPr lang="en-US" sz="2000" b="1" i="1" dirty="0" smtClean="0">
                          <a:solidFill>
                            <a:srgbClr val="000000"/>
                          </a:solidFill>
                        </a:rPr>
                        <a:t>a </a:t>
                      </a:r>
                      <a:r>
                        <a:rPr lang="en-US" sz="2000" dirty="0" smtClean="0">
                          <a:solidFill>
                            <a:srgbClr val="000000"/>
                          </a:solidFill>
                        </a:rPr>
                        <a:t>⇒ ∼ </a:t>
                      </a:r>
                      <a:r>
                        <a:rPr lang="en-US" sz="2000" b="1" i="1" dirty="0" smtClean="0">
                          <a:solidFill>
                            <a:srgbClr val="000000"/>
                          </a:solidFill>
                        </a:rPr>
                        <a:t>b</a:t>
                      </a:r>
                      <a:endParaRPr lang="en-US" sz="2000" b="1"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bl>
          </a:graphicData>
        </a:graphic>
      </p:graphicFrame>
      <p:sp>
        <p:nvSpPr>
          <p:cNvPr id="6" name="Rectangle 5"/>
          <p:cNvSpPr/>
          <p:nvPr/>
        </p:nvSpPr>
        <p:spPr>
          <a:xfrm>
            <a:off x="457200" y="4267200"/>
            <a:ext cx="8229600" cy="1815882"/>
          </a:xfrm>
          <a:prstGeom prst="rect">
            <a:avLst/>
          </a:prstGeom>
        </p:spPr>
        <p:txBody>
          <a:bodyPr wrap="square">
            <a:spAutoFit/>
          </a:bodyPr>
          <a:lstStyle/>
          <a:p>
            <a:r>
              <a:rPr lang="en-US" sz="2800" dirty="0" smtClean="0"/>
              <a:t>From the truth table, we can see that the compound statement is true in all but one of the cases; the statement is false when </a:t>
            </a:r>
            <a:r>
              <a:rPr lang="en-US" sz="2800" i="1" dirty="0" smtClean="0"/>
              <a:t>you are not making mistakes and you are doing something.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Construct a truth table for the conditional statement in Example 3. Let statements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be the following. </a:t>
            </a:r>
          </a:p>
          <a:p>
            <a:r>
              <a:rPr lang="en-US" b="1" dirty="0" smtClean="0">
                <a:solidFill>
                  <a:srgbClr val="000000"/>
                </a:solidFill>
              </a:rPr>
              <a:t>a: </a:t>
            </a:r>
            <a:r>
              <a:rPr lang="en-US" dirty="0" smtClean="0">
                <a:solidFill>
                  <a:srgbClr val="000000"/>
                </a:solidFill>
              </a:rPr>
              <a:t>You're not making mistakes </a:t>
            </a:r>
          </a:p>
          <a:p>
            <a:r>
              <a:rPr lang="en-US" b="1" dirty="0" smtClean="0">
                <a:solidFill>
                  <a:srgbClr val="000000"/>
                </a:solidFill>
              </a:rPr>
              <a:t>b: </a:t>
            </a:r>
            <a:r>
              <a:rPr lang="en-US" dirty="0" smtClean="0">
                <a:solidFill>
                  <a:srgbClr val="000000"/>
                </a:solidFill>
              </a:rPr>
              <a:t>You're not doing anything </a:t>
            </a:r>
          </a:p>
          <a:p>
            <a:r>
              <a:rPr lang="en-US" dirty="0" smtClean="0">
                <a:solidFill>
                  <a:srgbClr val="000000"/>
                </a:solidFill>
              </a:rPr>
              <a:t>Does your truth table have the same truth values as the table in Example 3? Should it?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Objectives </a:t>
            </a:r>
            <a:endParaRPr lang="en-US" dirty="0"/>
          </a:p>
        </p:txBody>
      </p:sp>
      <p:sp>
        <p:nvSpPr>
          <p:cNvPr id="3" name="Content Placeholder 2"/>
          <p:cNvSpPr>
            <a:spLocks noGrp="1"/>
          </p:cNvSpPr>
          <p:nvPr>
            <p:ph idx="1"/>
          </p:nvPr>
        </p:nvSpPr>
        <p:spPr/>
        <p:txBody>
          <a:bodyPr/>
          <a:lstStyle/>
          <a:p>
            <a:pPr marL="461963" indent="-461963">
              <a:buFont typeface="Courier New" pitchFamily="49" charset="0"/>
              <a:buChar char="o"/>
            </a:pPr>
            <a:r>
              <a:rPr lang="en-US" dirty="0" smtClean="0"/>
              <a:t>Construct truth tables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p:txBody>
          <a:bodyPr/>
          <a:lstStyle/>
          <a:p>
            <a:pPr marL="1314450" indent="-1314450"/>
            <a:r>
              <a:rPr lang="en-US" dirty="0" smtClean="0">
                <a:solidFill>
                  <a:srgbClr val="000000"/>
                </a:solidFill>
              </a:rPr>
              <a:t>Answer:</a:t>
            </a:r>
            <a:r>
              <a:rPr lang="en-US" b="1" dirty="0" smtClean="0">
                <a:solidFill>
                  <a:schemeClr val="tx1"/>
                </a:solidFill>
              </a:rPr>
              <a:t> </a:t>
            </a:r>
            <a:r>
              <a:rPr lang="en-US" dirty="0" smtClean="0">
                <a:solidFill>
                  <a:srgbClr val="C00000"/>
                </a:solidFill>
              </a:rPr>
              <a:t>	</a:t>
            </a:r>
            <a:r>
              <a:rPr lang="en-US" dirty="0" smtClean="0">
                <a:solidFill>
                  <a:srgbClr val="FF0000"/>
                </a:solidFill>
              </a:rPr>
              <a:t>No, the truth tables do not look exactly the same. The truth tables have the same meaning, but do not look identical since </a:t>
            </a:r>
            <a:r>
              <a:rPr lang="en-US" i="1" dirty="0" smtClean="0">
                <a:solidFill>
                  <a:srgbClr val="FF0000"/>
                </a:solidFill>
              </a:rPr>
              <a:t>a </a:t>
            </a:r>
            <a:r>
              <a:rPr lang="en-US" dirty="0" smtClean="0">
                <a:solidFill>
                  <a:srgbClr val="FF0000"/>
                </a:solidFill>
              </a:rPr>
              <a:t>and </a:t>
            </a:r>
            <a:r>
              <a:rPr lang="en-US" i="1" dirty="0" smtClean="0">
                <a:solidFill>
                  <a:srgbClr val="FF0000"/>
                </a:solidFill>
              </a:rPr>
              <a:t>b</a:t>
            </a:r>
            <a:r>
              <a:rPr lang="en-US" dirty="0" smtClean="0">
                <a:solidFill>
                  <a:srgbClr val="FF0000"/>
                </a:solidFill>
              </a:rPr>
              <a:t> are defined differently.</a:t>
            </a:r>
            <a:r>
              <a:rPr lang="en-US" i="1" dirty="0" smtClean="0">
                <a:solidFill>
                  <a:srgbClr val="FF0000"/>
                </a:solidFill>
              </a:rPr>
              <a:t> </a:t>
            </a:r>
          </a:p>
          <a:p>
            <a:pPr marL="1314450" indent="-1314450"/>
            <a:endParaRPr lang="en-US" dirty="0">
              <a:solidFill>
                <a:srgbClr val="C00000"/>
              </a:solidFill>
            </a:endParaRPr>
          </a:p>
        </p:txBody>
      </p:sp>
      <p:graphicFrame>
        <p:nvGraphicFramePr>
          <p:cNvPr id="4" name="Content Placeholder 3"/>
          <p:cNvGraphicFramePr>
            <a:graphicFrameLocks/>
          </p:cNvGraphicFramePr>
          <p:nvPr/>
        </p:nvGraphicFramePr>
        <p:xfrm>
          <a:off x="1905000" y="3276600"/>
          <a:ext cx="3143250" cy="2377440"/>
        </p:xfrm>
        <a:graphic>
          <a:graphicData uri="http://schemas.openxmlformats.org/drawingml/2006/table">
            <a:tbl>
              <a:tblPr firstRow="1" bandRow="1">
                <a:tableStyleId>{5C22544A-7EE6-4342-B048-85BDC9FD1C3A}</a:tableStyleId>
              </a:tblPr>
              <a:tblGrid>
                <a:gridCol w="1047750"/>
                <a:gridCol w="1047750"/>
                <a:gridCol w="1047750"/>
              </a:tblGrid>
              <a:tr h="370840">
                <a:tc gridSpan="3">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nchor="ctr"/>
                </a:tc>
                <a:tc>
                  <a:txBody>
                    <a:bodyPr/>
                    <a:lstStyle/>
                    <a:p>
                      <a:pPr algn="ctr"/>
                      <a:r>
                        <a:rPr lang="en-US" sz="2000" b="1" i="1" dirty="0" smtClean="0">
                          <a:solidFill>
                            <a:srgbClr val="000000"/>
                          </a:solidFill>
                        </a:rPr>
                        <a:t>b</a:t>
                      </a:r>
                      <a:endParaRPr lang="en-US" sz="2000" b="1" i="1" dirty="0">
                        <a:solidFill>
                          <a:srgbClr val="000000"/>
                        </a:solidFill>
                      </a:endParaRPr>
                    </a:p>
                  </a:txBody>
                  <a:tcPr anchor="ctr"/>
                </a:tc>
                <a:tc>
                  <a:txBody>
                    <a:bodyPr/>
                    <a:lstStyle/>
                    <a:p>
                      <a:pPr algn="ctr"/>
                      <a:r>
                        <a:rPr lang="en-US" sz="2000" b="1" i="1" kern="1200" baseline="0" dirty="0" smtClean="0">
                          <a:solidFill>
                            <a:srgbClr val="000000"/>
                          </a:solidFill>
                          <a:latin typeface="+mn-lt"/>
                          <a:ea typeface="+mn-ea"/>
                          <a:cs typeface="+mn-cs"/>
                        </a:rPr>
                        <a:t>a</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b</a:t>
                      </a:r>
                    </a:p>
                  </a:txBody>
                  <a:tcPr anchor="ctr"/>
                </a:tc>
              </a:tr>
              <a:tr h="370840">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r h="370840">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r>
              <a:tr h="370840">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r h="370840">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Tautology</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Tautology </a:t>
            </a:r>
          </a:p>
          <a:p>
            <a:r>
              <a:rPr lang="en-US" dirty="0" smtClean="0">
                <a:solidFill>
                  <a:srgbClr val="000000"/>
                </a:solidFill>
              </a:rPr>
              <a:t>A </a:t>
            </a:r>
            <a:r>
              <a:rPr lang="en-US" b="1" dirty="0" smtClean="0">
                <a:solidFill>
                  <a:srgbClr val="C00000"/>
                </a:solidFill>
              </a:rPr>
              <a:t>tautology</a:t>
            </a:r>
            <a:r>
              <a:rPr lang="en-US" dirty="0" smtClean="0">
                <a:solidFill>
                  <a:srgbClr val="000000"/>
                </a:solidFill>
              </a:rPr>
              <a:t> is a statement that is true in all possible circumstances.</a:t>
            </a:r>
            <a:endParaRPr lang="en-US" b="1" dirty="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a:t>
            </a:r>
            <a:r>
              <a:rPr lang="en-US" dirty="0" smtClean="0"/>
              <a:t>Constructing a Truth Table for a Tautology </a:t>
            </a:r>
            <a:endParaRPr lang="en-US" dirty="0">
              <a:solidFill>
                <a:schemeClr val="accent1"/>
              </a:solidFill>
            </a:endParaRPr>
          </a:p>
        </p:txBody>
      </p:sp>
      <p:sp>
        <p:nvSpPr>
          <p:cNvPr id="3" name="Content Placeholder 2"/>
          <p:cNvSpPr>
            <a:spLocks noGrp="1"/>
          </p:cNvSpPr>
          <p:nvPr>
            <p:ph idx="1"/>
          </p:nvPr>
        </p:nvSpPr>
        <p:spPr/>
        <p:txBody>
          <a:bodyPr>
            <a:noAutofit/>
          </a:bodyPr>
          <a:lstStyle/>
          <a:p>
            <a:r>
              <a:rPr lang="en-US" dirty="0" smtClean="0"/>
              <a:t>Construct the truth table for the following compound statement. </a:t>
            </a:r>
          </a:p>
          <a:p>
            <a:pPr algn="ctr"/>
            <a:r>
              <a:rPr lang="en-US" i="1" dirty="0" smtClean="0"/>
              <a:t>Next year, Imre can take physics or he cannot take physics. </a:t>
            </a:r>
          </a:p>
          <a:p>
            <a:r>
              <a:rPr lang="en-US" b="1" dirty="0" smtClean="0"/>
              <a:t>Solution </a:t>
            </a:r>
          </a:p>
          <a:p>
            <a:r>
              <a:rPr lang="en-US" dirty="0" smtClean="0"/>
              <a:t>Let </a:t>
            </a:r>
            <a:r>
              <a:rPr lang="en-US" i="1" dirty="0" smtClean="0"/>
              <a:t>c </a:t>
            </a:r>
            <a:r>
              <a:rPr lang="en-US" dirty="0" smtClean="0"/>
              <a:t>represent “Imre can take physics next year.”</a:t>
            </a:r>
            <a:r>
              <a:rPr lang="en-US" i="1" dirty="0" smtClean="0"/>
              <a:t> </a:t>
            </a:r>
          </a:p>
          <a:p>
            <a:r>
              <a:rPr lang="en-US" dirty="0" smtClean="0"/>
              <a:t>Then statement </a:t>
            </a:r>
            <a:r>
              <a:rPr lang="en-US" i="1" dirty="0" smtClean="0"/>
              <a:t>c </a:t>
            </a:r>
            <a:r>
              <a:rPr lang="en-US" dirty="0" smtClean="0"/>
              <a:t>is the first part of the compound statement.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a:t>
            </a:r>
            <a:r>
              <a:rPr lang="en-US" dirty="0" smtClean="0"/>
              <a:t>Constructing a Truth Table for a Tautology (cont.)</a:t>
            </a:r>
            <a:endParaRPr lang="en-US" dirty="0">
              <a:solidFill>
                <a:schemeClr val="accent1"/>
              </a:solidFill>
            </a:endParaRPr>
          </a:p>
        </p:txBody>
      </p:sp>
      <p:sp>
        <p:nvSpPr>
          <p:cNvPr id="3" name="Content Placeholder 2"/>
          <p:cNvSpPr>
            <a:spLocks noGrp="1"/>
          </p:cNvSpPr>
          <p:nvPr>
            <p:ph idx="1"/>
          </p:nvPr>
        </p:nvSpPr>
        <p:spPr/>
        <p:txBody>
          <a:bodyPr>
            <a:noAutofit/>
          </a:bodyPr>
          <a:lstStyle/>
          <a:p>
            <a:r>
              <a:rPr lang="en-US" dirty="0" smtClean="0"/>
              <a:t>To express the entire statement, we need to symbolize the part after the or in the statement—“Imre cannot take physics next year.” Notice that this is simply the negation of</a:t>
            </a:r>
            <a:r>
              <a:rPr lang="en-US" i="1" dirty="0" smtClean="0"/>
              <a:t> c</a:t>
            </a:r>
            <a:r>
              <a:rPr lang="en-US" dirty="0" smtClean="0"/>
              <a:t>. So, our entire compound statement can then be expressed by</a:t>
            </a:r>
            <a:r>
              <a:rPr lang="en-US" i="1" dirty="0" smtClean="0"/>
              <a:t> c </a:t>
            </a:r>
            <a:r>
              <a:rPr lang="en-US" dirty="0" smtClean="0"/>
              <a:t>∨ </a:t>
            </a:r>
            <a:r>
              <a:rPr lang="en-US" dirty="0" smtClean="0">
                <a:sym typeface="Symbol"/>
              </a:rPr>
              <a:t></a:t>
            </a:r>
            <a:r>
              <a:rPr lang="en-US" i="1" dirty="0" smtClean="0"/>
              <a:t> c</a:t>
            </a:r>
            <a:r>
              <a:rPr lang="en-US" dirty="0" smtClean="0"/>
              <a:t>. The truth table is then represented by the following.</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a:t>
            </a:r>
            <a:r>
              <a:rPr lang="en-US" dirty="0" smtClean="0"/>
              <a:t>Constructing a Truth Table for a Tautology (cont.)</a:t>
            </a:r>
            <a:endParaRPr lang="en-US" dirty="0">
              <a:solidFill>
                <a:schemeClr val="accent1"/>
              </a:solidFill>
            </a:endParaRPr>
          </a:p>
        </p:txBody>
      </p:sp>
      <p:sp>
        <p:nvSpPr>
          <p:cNvPr id="3" name="Content Placeholder 2"/>
          <p:cNvSpPr>
            <a:spLocks noGrp="1"/>
          </p:cNvSpPr>
          <p:nvPr>
            <p:ph idx="1"/>
          </p:nvPr>
        </p:nvSpPr>
        <p:spPr>
          <a:xfrm>
            <a:off x="457200" y="3352800"/>
            <a:ext cx="8229600" cy="1384995"/>
          </a:xfrm>
        </p:spPr>
        <p:txBody>
          <a:bodyPr>
            <a:spAutoFit/>
          </a:bodyPr>
          <a:lstStyle/>
          <a:p>
            <a:r>
              <a:rPr lang="en-US" dirty="0" smtClean="0"/>
              <a:t>Hence, “Next year, Imre can take physics or he cannot take physics” is a tautology, since all truth values for the disjunction in the last column are true.</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110913237"/>
              </p:ext>
            </p:extLst>
          </p:nvPr>
        </p:nvGraphicFramePr>
        <p:xfrm>
          <a:off x="3000375" y="1447800"/>
          <a:ext cx="3143250" cy="1584960"/>
        </p:xfrm>
        <a:graphic>
          <a:graphicData uri="http://schemas.openxmlformats.org/drawingml/2006/table">
            <a:tbl>
              <a:tblPr firstRow="1" bandRow="1">
                <a:tableStyleId>{5C22544A-7EE6-4342-B048-85BDC9FD1C3A}</a:tableStyleId>
              </a:tblPr>
              <a:tblGrid>
                <a:gridCol w="1047750"/>
                <a:gridCol w="1047750"/>
                <a:gridCol w="1047750"/>
              </a:tblGrid>
              <a:tr h="370840">
                <a:tc gridSpan="3">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c</a:t>
                      </a:r>
                      <a:endParaRPr lang="en-US" sz="2000" b="1" i="1" dirty="0">
                        <a:solidFill>
                          <a:srgbClr val="000000"/>
                        </a:solidFill>
                      </a:endParaRPr>
                    </a:p>
                  </a:txBody>
                  <a:tcPr anchor="ctr"/>
                </a:tc>
                <a:tc>
                  <a:txBody>
                    <a:bodyPr/>
                    <a:lstStyle/>
                    <a:p>
                      <a:pPr algn="ctr"/>
                      <a:r>
                        <a:rPr lang="en-US" sz="2000" b="0" dirty="0" smtClean="0">
                          <a:solidFill>
                            <a:srgbClr val="000000"/>
                          </a:solidFill>
                          <a:sym typeface="Symbol"/>
                        </a:rPr>
                        <a:t></a:t>
                      </a:r>
                      <a:r>
                        <a:rPr lang="en-US" sz="2000" b="1" i="1" dirty="0" smtClean="0">
                          <a:solidFill>
                            <a:srgbClr val="000000"/>
                          </a:solidFill>
                        </a:rPr>
                        <a:t>c</a:t>
                      </a:r>
                      <a:endParaRPr lang="en-US" sz="2000" b="1" i="1" dirty="0">
                        <a:solidFill>
                          <a:srgbClr val="000000"/>
                        </a:solidFill>
                      </a:endParaRPr>
                    </a:p>
                  </a:txBody>
                  <a:tcPr anchor="ctr"/>
                </a:tc>
                <a:tc>
                  <a:txBody>
                    <a:bodyPr/>
                    <a:lstStyle/>
                    <a:p>
                      <a:pPr algn="ctr"/>
                      <a:r>
                        <a:rPr lang="en-US" sz="2000" b="1" i="1" dirty="0" smtClean="0">
                          <a:solidFill>
                            <a:srgbClr val="000000"/>
                          </a:solidFill>
                        </a:rPr>
                        <a:t>c </a:t>
                      </a:r>
                      <a:r>
                        <a:rPr lang="en-US" sz="2000" dirty="0" smtClean="0">
                          <a:solidFill>
                            <a:srgbClr val="000000"/>
                          </a:solidFill>
                        </a:rPr>
                        <a:t>∨ ∼ </a:t>
                      </a:r>
                      <a:r>
                        <a:rPr lang="en-US" sz="2000" b="1" i="1" dirty="0" smtClean="0">
                          <a:solidFill>
                            <a:srgbClr val="000000"/>
                          </a:solidFill>
                        </a:rPr>
                        <a:t>c</a:t>
                      </a:r>
                      <a:endParaRPr lang="en-US" sz="2000" b="1"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Consider the following response opinion on immigrant fishermen being jailed in Davidson County printed in </a:t>
            </a:r>
            <a:r>
              <a:rPr lang="en-US" i="1" dirty="0" smtClean="0"/>
              <a:t>The Tennessean. </a:t>
            </a:r>
          </a:p>
          <a:p>
            <a:pPr algn="ctr"/>
            <a:r>
              <a:rPr lang="en-US" i="1" dirty="0" smtClean="0"/>
              <a:t>If they come here illegally then commit more offenses while they are here, no matter how small . . . they will eventually commit greater offenses. </a:t>
            </a:r>
          </a:p>
          <a:p>
            <a:r>
              <a:rPr lang="en-US" dirty="0" smtClean="0"/>
              <a:t>Construct the truth table for the statement given in the newspaper.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r>
              <a:rPr lang="en-US" b="1" dirty="0" smtClean="0"/>
              <a:t>Solution </a:t>
            </a:r>
          </a:p>
          <a:p>
            <a:r>
              <a:rPr lang="en-US" dirty="0" smtClean="0"/>
              <a:t>As we said before, English is a rich and complicated language. We need to be careful with simply seeing the words “if . . . , then” without looking at the intent behind the statement. In the original quotation from the newspaper, the words “if . . . , then” appear, but are not used in the same mathematical way we have been talking about. </a:t>
            </a:r>
            <a:endParaRPr lang="en-US"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Also, the word </a:t>
            </a:r>
            <a:r>
              <a:rPr lang="en-US" i="1" dirty="0" smtClean="0"/>
              <a:t>and </a:t>
            </a:r>
            <a:r>
              <a:rPr lang="en-US" dirty="0" smtClean="0"/>
              <a:t>was implied, but not written. Here’s a rewording of the actual quotation using the logical “if </a:t>
            </a:r>
            <a:r>
              <a:rPr lang="en-US" i="1" dirty="0" smtClean="0"/>
              <a:t>a</a:t>
            </a:r>
            <a:r>
              <a:rPr lang="en-US" dirty="0" smtClean="0"/>
              <a:t>, then </a:t>
            </a:r>
            <a:r>
              <a:rPr lang="en-US" i="1" dirty="0" smtClean="0"/>
              <a:t>b</a:t>
            </a:r>
            <a:r>
              <a:rPr lang="en-US" dirty="0" smtClean="0"/>
              <a:t>” compound statement.</a:t>
            </a:r>
            <a:r>
              <a:rPr lang="en-US" i="1" dirty="0" smtClean="0"/>
              <a:t> </a:t>
            </a:r>
          </a:p>
          <a:p>
            <a:pPr algn="ctr"/>
            <a:r>
              <a:rPr lang="en-US" b="1" i="1" dirty="0" smtClean="0"/>
              <a:t>If </a:t>
            </a:r>
            <a:r>
              <a:rPr lang="en-US" i="1" dirty="0" smtClean="0"/>
              <a:t>they come here illegally </a:t>
            </a:r>
            <a:r>
              <a:rPr lang="en-US" b="1" i="1" dirty="0" smtClean="0"/>
              <a:t>and</a:t>
            </a:r>
            <a:r>
              <a:rPr lang="en-US" i="1" dirty="0" smtClean="0"/>
              <a:t> they commit more offenses while they are here, no matter how small, </a:t>
            </a:r>
            <a:r>
              <a:rPr lang="en-US" b="1" i="1" dirty="0" smtClean="0"/>
              <a:t>then</a:t>
            </a:r>
            <a:r>
              <a:rPr lang="en-US" i="1" dirty="0" smtClean="0"/>
              <a:t> they will eventually commit greater offenses.</a:t>
            </a:r>
            <a:r>
              <a:rPr lang="en-US" b="1" i="1" dirty="0" smtClean="0"/>
              <a:t> </a:t>
            </a:r>
          </a:p>
          <a:p>
            <a:r>
              <a:rPr lang="en-US" dirty="0" smtClean="0"/>
              <a:t>Let’s break down this compound statement and write out its truth table.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a:xfrm>
            <a:off x="457200" y="1280160"/>
            <a:ext cx="8229600" cy="2936188"/>
          </a:xfrm>
        </p:spPr>
        <p:txBody>
          <a:bodyPr>
            <a:spAutoFit/>
          </a:bodyPr>
          <a:lstStyle/>
          <a:p>
            <a:pPr marL="0" lvl="1" indent="0">
              <a:buNone/>
            </a:pPr>
            <a:r>
              <a:rPr lang="en-US" dirty="0" smtClean="0"/>
              <a:t>Let </a:t>
            </a:r>
            <a:r>
              <a:rPr lang="en-US" i="1" dirty="0" smtClean="0"/>
              <a:t>p</a:t>
            </a:r>
            <a:r>
              <a:rPr lang="en-US" dirty="0" smtClean="0"/>
              <a:t>, </a:t>
            </a:r>
            <a:r>
              <a:rPr lang="en-US" i="1" dirty="0" smtClean="0"/>
              <a:t>q</a:t>
            </a:r>
            <a:r>
              <a:rPr lang="en-US" dirty="0" smtClean="0"/>
              <a:t>, and </a:t>
            </a:r>
            <a:r>
              <a:rPr lang="en-US" i="1" dirty="0" smtClean="0"/>
              <a:t>r</a:t>
            </a:r>
            <a:r>
              <a:rPr lang="en-US" dirty="0" smtClean="0"/>
              <a:t> represent the following simple statements.</a:t>
            </a:r>
            <a:r>
              <a:rPr lang="en-US" i="1" dirty="0" smtClean="0"/>
              <a:t> </a:t>
            </a:r>
            <a:endParaRPr lang="en-US" b="1" i="1" dirty="0" smtClean="0"/>
          </a:p>
          <a:p>
            <a:pPr marL="914400" lvl="1" indent="-457200">
              <a:buNone/>
            </a:pPr>
            <a:r>
              <a:rPr lang="en-US" b="1" i="1" dirty="0" smtClean="0"/>
              <a:t>p</a:t>
            </a:r>
            <a:r>
              <a:rPr lang="en-US" dirty="0" smtClean="0"/>
              <a:t>:	They come here illegally. </a:t>
            </a:r>
          </a:p>
          <a:p>
            <a:pPr marL="914400" lvl="1" indent="-457200">
              <a:buNone/>
            </a:pPr>
            <a:r>
              <a:rPr lang="en-US" b="1" i="1" dirty="0" smtClean="0"/>
              <a:t>q</a:t>
            </a:r>
            <a:r>
              <a:rPr lang="en-US" dirty="0" smtClean="0"/>
              <a:t>:	They commit more offenses while they are here, no matter how small. </a:t>
            </a:r>
          </a:p>
          <a:p>
            <a:pPr marL="914400" lvl="1" indent="-457200">
              <a:buNone/>
            </a:pPr>
            <a:r>
              <a:rPr lang="en-US" b="1" i="1" dirty="0" smtClean="0"/>
              <a:t>r</a:t>
            </a:r>
            <a:r>
              <a:rPr lang="en-US" dirty="0" smtClean="0"/>
              <a:t>:	They will eventually commit greater offenses.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a:xfrm>
            <a:off x="457200" y="1280160"/>
            <a:ext cx="8229600" cy="4142673"/>
          </a:xfrm>
        </p:spPr>
        <p:txBody>
          <a:bodyPr>
            <a:spAutoFit/>
          </a:bodyPr>
          <a:lstStyle/>
          <a:p>
            <a:r>
              <a:rPr lang="en-US" dirty="0" smtClean="0"/>
              <a:t>That gives us the following mathematical statement. </a:t>
            </a:r>
          </a:p>
          <a:p>
            <a:r>
              <a:rPr lang="en-US" dirty="0" smtClean="0"/>
              <a:t>(</a:t>
            </a:r>
            <a:r>
              <a:rPr lang="en-US" i="1" dirty="0" smtClean="0"/>
              <a:t>p </a:t>
            </a:r>
            <a:r>
              <a:rPr lang="en-US" dirty="0" smtClean="0"/>
              <a:t>∧ </a:t>
            </a:r>
            <a:r>
              <a:rPr lang="en-US" i="1" dirty="0" smtClean="0"/>
              <a:t>q</a:t>
            </a:r>
            <a:r>
              <a:rPr lang="en-US" dirty="0" smtClean="0"/>
              <a:t>) ⇒ </a:t>
            </a:r>
            <a:r>
              <a:rPr lang="en-US" i="1" dirty="0" smtClean="0"/>
              <a:t>r</a:t>
            </a:r>
            <a:r>
              <a:rPr lang="en-US" dirty="0" smtClean="0"/>
              <a:t>: </a:t>
            </a:r>
            <a:r>
              <a:rPr lang="en-US" b="1" dirty="0" smtClean="0"/>
              <a:t>If</a:t>
            </a:r>
            <a:r>
              <a:rPr lang="en-US" dirty="0" smtClean="0"/>
              <a:t> they come here illegally </a:t>
            </a:r>
            <a:r>
              <a:rPr lang="en-US" b="1" dirty="0" smtClean="0"/>
              <a:t>and</a:t>
            </a:r>
            <a:r>
              <a:rPr lang="en-US" dirty="0" smtClean="0"/>
              <a:t> commit more offenses while they are here, no matter how small, </a:t>
            </a:r>
            <a:r>
              <a:rPr lang="en-US" b="1" dirty="0" smtClean="0"/>
              <a:t>then</a:t>
            </a:r>
            <a:r>
              <a:rPr lang="en-US" dirty="0" smtClean="0"/>
              <a:t> they will eventually commit greater offenses. </a:t>
            </a:r>
          </a:p>
          <a:p>
            <a:r>
              <a:rPr lang="en-US" dirty="0" smtClean="0"/>
              <a:t>When we build the truth table, we need to include all the parts that will eventually build up our final conditional statement. Remember to include enough rows for three simple statements, that is, </a:t>
            </a:r>
            <a:r>
              <a:rPr lang="en-US" dirty="0" smtClean="0">
                <a:solidFill>
                  <a:srgbClr val="000099"/>
                </a:solidFill>
              </a:rPr>
              <a:t>2 ⋅ 2 ⋅ 2 = 8</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Truth Tables </a:t>
            </a:r>
            <a:endParaRPr lang="en-US" dirty="0"/>
          </a:p>
        </p:txBody>
      </p:sp>
      <p:sp>
        <p:nvSpPr>
          <p:cNvPr id="3" name="Content Placeholder 2"/>
          <p:cNvSpPr>
            <a:spLocks noGrp="1"/>
          </p:cNvSpPr>
          <p:nvPr>
            <p:ph idx="1"/>
          </p:nvPr>
        </p:nvSpPr>
        <p:spPr/>
        <p:txBody>
          <a:bodyPr/>
          <a:lstStyle/>
          <a:p>
            <a:r>
              <a:rPr lang="en-US" dirty="0" smtClean="0"/>
              <a:t>It can often get quite complicated to keep up with the truth values for compound statements, especially when they have more and more pieces to them. To help us determine the truth value of more complex compound statements, we can use a </a:t>
            </a:r>
            <a:r>
              <a:rPr lang="en-US" b="1" dirty="0" smtClean="0"/>
              <a:t>truth table</a:t>
            </a:r>
            <a:r>
              <a:rPr lang="en-US" dirty="0" smtClean="0"/>
              <a:t>. A truth table is a table used to orderly and systematically determine the truth value for compound statements.</a:t>
            </a:r>
            <a:endParaRPr lang="en-US" dirty="0"/>
          </a:p>
        </p:txBody>
      </p:sp>
    </p:spTree>
    <p:extLst>
      <p:ext uri="{BB962C8B-B14F-4D97-AF65-F5344CB8AC3E}">
        <p14:creationId xmlns:p14="http://schemas.microsoft.com/office/powerpoint/2010/main" val="2199856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72895135"/>
              </p:ext>
            </p:extLst>
          </p:nvPr>
        </p:nvGraphicFramePr>
        <p:xfrm>
          <a:off x="2018212" y="1842448"/>
          <a:ext cx="5107576" cy="3962400"/>
        </p:xfrm>
        <a:graphic>
          <a:graphicData uri="http://schemas.openxmlformats.org/drawingml/2006/table">
            <a:tbl>
              <a:tblPr firstRow="1" bandRow="1">
                <a:tableStyleId>{5C22544A-7EE6-4342-B048-85BDC9FD1C3A}</a:tableStyleId>
              </a:tblPr>
              <a:tblGrid>
                <a:gridCol w="933994"/>
                <a:gridCol w="933994"/>
                <a:gridCol w="933994"/>
                <a:gridCol w="933994"/>
                <a:gridCol w="1371600"/>
              </a:tblGrid>
              <a:tr h="370840">
                <a:tc gridSpan="5">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nchor="ctr"/>
                </a:tc>
                <a:tc>
                  <a:txBody>
                    <a:bodyPr/>
                    <a:lstStyle/>
                    <a:p>
                      <a:pPr algn="ctr"/>
                      <a:r>
                        <a:rPr lang="en-US" sz="2000" b="1" i="1" dirty="0" smtClean="0">
                          <a:solidFill>
                            <a:srgbClr val="000000"/>
                          </a:solidFill>
                        </a:rPr>
                        <a:t>q</a:t>
                      </a:r>
                      <a:endParaRPr lang="en-US" sz="2000" b="1" i="1" dirty="0">
                        <a:solidFill>
                          <a:srgbClr val="000000"/>
                        </a:solidFill>
                      </a:endParaRP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algn="ct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rgbClr val="000000"/>
                          </a:solidFill>
                          <a:latin typeface="+mn-lt"/>
                          <a:ea typeface="+mn-ea"/>
                          <a:cs typeface="+mn-cs"/>
                        </a:rPr>
                        <a:t>(</a:t>
                      </a: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r>
                        <a:rPr lang="en-US" sz="2000" b="1" kern="1200" baseline="0" dirty="0" smtClean="0">
                          <a:solidFill>
                            <a:srgbClr val="000000"/>
                          </a:solidFill>
                          <a:latin typeface="+mn-lt"/>
                          <a:ea typeface="+mn-ea"/>
                          <a:cs typeface="+mn-cs"/>
                        </a:rPr>
                        <a:t> ) ⇒ </a:t>
                      </a:r>
                      <a:r>
                        <a:rPr lang="en-US" sz="2000" b="1" i="1" kern="1200" baseline="0" dirty="0" smtClean="0">
                          <a:solidFill>
                            <a:srgbClr val="000000"/>
                          </a:solidFill>
                          <a:latin typeface="+mn-lt"/>
                          <a:ea typeface="+mn-ea"/>
                          <a:cs typeface="+mn-cs"/>
                        </a:rPr>
                        <a:t>r</a:t>
                      </a:r>
                      <a:r>
                        <a:rPr lang="en-US" sz="2000" b="1" kern="1200" baseline="0" dirty="0" smtClean="0">
                          <a:solidFill>
                            <a:srgbClr val="000000"/>
                          </a:solidFill>
                          <a:latin typeface="+mn-lt"/>
                          <a:ea typeface="+mn-ea"/>
                          <a:cs typeface="+mn-cs"/>
                        </a:rPr>
                        <a:t> </a:t>
                      </a: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bl>
          </a:graphicData>
        </a:graphic>
      </p:graphicFrame>
      <p:sp>
        <p:nvSpPr>
          <p:cNvPr id="6" name="Rectangle 5"/>
          <p:cNvSpPr/>
          <p:nvPr/>
        </p:nvSpPr>
        <p:spPr>
          <a:xfrm>
            <a:off x="457200" y="1219200"/>
            <a:ext cx="8229600" cy="533400"/>
          </a:xfrm>
          <a:prstGeom prst="rect">
            <a:avLst/>
          </a:prstGeom>
        </p:spPr>
        <p:txBody>
          <a:bodyPr wrap="square">
            <a:spAutoFit/>
          </a:bodyPr>
          <a:lstStyle/>
          <a:p>
            <a:r>
              <a:rPr lang="en-US" sz="2800" dirty="0" smtClean="0"/>
              <a:t>The first part of the table should look as follows.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p:txBody>
          <a:bodyPr/>
          <a:lstStyle/>
          <a:p>
            <a:r>
              <a:rPr lang="en-US" dirty="0" smtClean="0"/>
              <a:t>We find it easier to list all of the simple statements of the compound statement in order, and then copy a column over again for clarity if needed. In the next table, we’ve duplicated the column for </a:t>
            </a:r>
            <a:r>
              <a:rPr lang="en-US" i="1" dirty="0" smtClean="0"/>
              <a:t>r </a:t>
            </a:r>
            <a:r>
              <a:rPr lang="en-US" dirty="0" smtClean="0"/>
              <a:t>after the </a:t>
            </a:r>
            <a:r>
              <a:rPr lang="en-US" i="1" dirty="0" smtClean="0"/>
              <a:t>p</a:t>
            </a:r>
            <a:r>
              <a:rPr lang="en-US" dirty="0" smtClean="0"/>
              <a:t> ∧ </a:t>
            </a:r>
            <a:r>
              <a:rPr lang="en-US" i="1" dirty="0" smtClean="0"/>
              <a:t>q</a:t>
            </a:r>
            <a:r>
              <a:rPr lang="en-US" dirty="0" smtClean="0"/>
              <a:t> column for easy reference when completing the last column.</a:t>
            </a:r>
            <a:r>
              <a:rPr lang="en-US" i="1" dirty="0" smtClean="0"/>
              <a:t> </a:t>
            </a:r>
          </a:p>
          <a:p>
            <a:r>
              <a:rPr lang="en-US" dirty="0" smtClean="0"/>
              <a:t>Next, complete the column for the conjunction (that is, the </a:t>
            </a:r>
            <a:r>
              <a:rPr lang="en-US" i="1" dirty="0" smtClean="0"/>
              <a:t>and </a:t>
            </a:r>
            <a:r>
              <a:rPr lang="en-US" dirty="0" smtClean="0"/>
              <a:t>statement). Remember that a conjunction is true only if both of the individual statements are true.</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61186276"/>
              </p:ext>
            </p:extLst>
          </p:nvPr>
        </p:nvGraphicFramePr>
        <p:xfrm>
          <a:off x="1469572" y="1143000"/>
          <a:ext cx="6204856" cy="3962400"/>
        </p:xfrm>
        <a:graphic>
          <a:graphicData uri="http://schemas.openxmlformats.org/drawingml/2006/table">
            <a:tbl>
              <a:tblPr firstRow="1" bandRow="1">
                <a:tableStyleId>{5C22544A-7EE6-4342-B048-85BDC9FD1C3A}</a:tableStyleId>
              </a:tblPr>
              <a:tblGrid>
                <a:gridCol w="933994"/>
                <a:gridCol w="933994"/>
                <a:gridCol w="933994"/>
                <a:gridCol w="933994"/>
                <a:gridCol w="1097280"/>
                <a:gridCol w="1371600"/>
              </a:tblGrid>
              <a:tr h="370840">
                <a:tc gridSpan="6">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nchor="ctr"/>
                </a:tc>
                <a:tc>
                  <a:txBody>
                    <a:bodyPr/>
                    <a:lstStyle/>
                    <a:p>
                      <a:pPr algn="ctr"/>
                      <a:r>
                        <a:rPr lang="en-US" sz="2000" b="1" i="1" dirty="0" smtClean="0">
                          <a:solidFill>
                            <a:srgbClr val="000000"/>
                          </a:solidFill>
                        </a:rPr>
                        <a:t>q</a:t>
                      </a:r>
                      <a:endParaRPr lang="en-US" sz="2000" b="1" i="1" dirty="0">
                        <a:solidFill>
                          <a:srgbClr val="000000"/>
                        </a:solidFill>
                      </a:endParaRP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algn="ct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rgbClr val="000000"/>
                          </a:solidFill>
                          <a:latin typeface="+mn-lt"/>
                          <a:ea typeface="+mn-ea"/>
                          <a:cs typeface="+mn-cs"/>
                        </a:rPr>
                        <a:t>(</a:t>
                      </a: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r>
                        <a:rPr lang="en-US" sz="2000" b="1" kern="1200" baseline="0" dirty="0" smtClean="0">
                          <a:solidFill>
                            <a:srgbClr val="000000"/>
                          </a:solidFill>
                          <a:latin typeface="+mn-lt"/>
                          <a:ea typeface="+mn-ea"/>
                          <a:cs typeface="+mn-cs"/>
                        </a:rPr>
                        <a:t> ) ⇒ </a:t>
                      </a:r>
                      <a:r>
                        <a:rPr lang="en-US" sz="2000" b="1" i="1" kern="1200" baseline="0" dirty="0" smtClean="0">
                          <a:solidFill>
                            <a:srgbClr val="000000"/>
                          </a:solidFill>
                          <a:latin typeface="+mn-lt"/>
                          <a:ea typeface="+mn-ea"/>
                          <a:cs typeface="+mn-cs"/>
                        </a:rPr>
                        <a:t>r</a:t>
                      </a:r>
                      <a:r>
                        <a:rPr lang="en-US" sz="2000" b="1" kern="1200" baseline="0" dirty="0" smtClean="0">
                          <a:solidFill>
                            <a:srgbClr val="000000"/>
                          </a:solidFill>
                          <a:latin typeface="+mn-lt"/>
                          <a:ea typeface="+mn-ea"/>
                          <a:cs typeface="+mn-cs"/>
                        </a:rPr>
                        <a:t> </a:t>
                      </a: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endParaRPr lang="en-US" sz="2000" dirty="0">
                        <a:solidFill>
                          <a:srgbClr val="000000"/>
                        </a:solidFill>
                      </a:endParaRPr>
                    </a:p>
                  </a:txBody>
                  <a:tcPr anchor="ctr"/>
                </a:tc>
              </a:tr>
            </a:tbl>
          </a:graphicData>
        </a:graphic>
      </p:graphicFrame>
      <p:sp>
        <p:nvSpPr>
          <p:cNvPr id="4" name="Rectangle 3"/>
          <p:cNvSpPr/>
          <p:nvPr/>
        </p:nvSpPr>
        <p:spPr>
          <a:xfrm>
            <a:off x="457200" y="5105400"/>
            <a:ext cx="8229600" cy="954107"/>
          </a:xfrm>
          <a:prstGeom prst="rect">
            <a:avLst/>
          </a:prstGeom>
        </p:spPr>
        <p:txBody>
          <a:bodyPr>
            <a:spAutoFit/>
          </a:bodyPr>
          <a:lstStyle/>
          <a:p>
            <a:r>
              <a:rPr lang="en-US" sz="2800" dirty="0" smtClean="0"/>
              <a:t>Finally, fill in the conditional column using the columns that contain the </a:t>
            </a:r>
            <a:r>
              <a:rPr lang="en-US" sz="2800" i="1" dirty="0" smtClean="0"/>
              <a:t>if </a:t>
            </a:r>
            <a:r>
              <a:rPr lang="en-US" sz="2800" dirty="0" smtClean="0"/>
              <a:t>and</a:t>
            </a:r>
            <a:r>
              <a:rPr lang="en-US" sz="2800" i="1" dirty="0" smtClean="0"/>
              <a:t> then </a:t>
            </a:r>
            <a:r>
              <a:rPr lang="en-US" sz="2800" dirty="0" smtClean="0"/>
              <a:t>parts.</a:t>
            </a:r>
            <a:r>
              <a:rPr lang="en-US" sz="2800" i="1" dirty="0" smtClean="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377573969"/>
              </p:ext>
            </p:extLst>
          </p:nvPr>
        </p:nvGraphicFramePr>
        <p:xfrm>
          <a:off x="1469572" y="1191904"/>
          <a:ext cx="6204856" cy="4663440"/>
        </p:xfrm>
        <a:graphic>
          <a:graphicData uri="http://schemas.openxmlformats.org/drawingml/2006/table">
            <a:tbl>
              <a:tblPr firstRow="1" bandRow="1">
                <a:tableStyleId>{5C22544A-7EE6-4342-B048-85BDC9FD1C3A}</a:tableStyleId>
              </a:tblPr>
              <a:tblGrid>
                <a:gridCol w="933994"/>
                <a:gridCol w="933994"/>
                <a:gridCol w="933994"/>
                <a:gridCol w="933994"/>
                <a:gridCol w="1097280"/>
                <a:gridCol w="1371600"/>
              </a:tblGrid>
              <a:tr h="370840">
                <a:tc gridSpan="6">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pPr algn="ctr"/>
                      <a:endParaRPr lang="en-US" sz="2000" b="1" i="1" dirty="0">
                        <a:solidFill>
                          <a:srgbClr val="000000"/>
                        </a:solidFill>
                      </a:endParaRPr>
                    </a:p>
                  </a:txBody>
                  <a:tcPr anchor="ctr"/>
                </a:tc>
                <a:tc>
                  <a:txBody>
                    <a:bodyPr/>
                    <a:lstStyle/>
                    <a:p>
                      <a:pPr algn="ctr"/>
                      <a:endParaRPr lang="en-US" sz="2000" b="1" i="1" dirty="0">
                        <a:solidFill>
                          <a:srgbClr val="000000"/>
                        </a:solidFill>
                      </a:endParaRPr>
                    </a:p>
                  </a:txBody>
                  <a:tcPr anchor="ctr"/>
                </a:tc>
                <a:tc>
                  <a:txBody>
                    <a:bodyPr/>
                    <a:lstStyle/>
                    <a:p>
                      <a:pPr algn="ctr"/>
                      <a:endParaRPr lang="en-US" sz="2000" b="1" i="1" dirty="0">
                        <a:solidFill>
                          <a:srgbClr val="000000"/>
                        </a:solidFill>
                      </a:endParaRPr>
                    </a:p>
                  </a:txBody>
                  <a:tcPr anchor="ctr"/>
                </a:tc>
                <a:tc>
                  <a:txBody>
                    <a:bodyPr/>
                    <a:lstStyle/>
                    <a:p>
                      <a:pPr algn="ctr"/>
                      <a:r>
                        <a:rPr lang="en-US" sz="2000" b="1" kern="1200" baseline="0" dirty="0" smtClean="0">
                          <a:solidFill>
                            <a:srgbClr val="000000"/>
                          </a:solidFill>
                          <a:latin typeface="+mn-lt"/>
                          <a:ea typeface="+mn-ea"/>
                          <a:cs typeface="+mn-cs"/>
                        </a:rPr>
                        <a:t>“If ” </a:t>
                      </a:r>
                    </a:p>
                    <a:p>
                      <a:pPr algn="ctr"/>
                      <a:r>
                        <a:rPr lang="en-US" sz="2000" kern="1200" baseline="0" dirty="0" smtClean="0">
                          <a:solidFill>
                            <a:srgbClr val="000000"/>
                          </a:solidFill>
                          <a:latin typeface="+mn-lt"/>
                          <a:ea typeface="+mn-ea"/>
                          <a:cs typeface="+mn-cs"/>
                        </a:rPr>
                        <a:t>↓ </a:t>
                      </a:r>
                    </a:p>
                  </a:txBody>
                  <a:tcPr anchor="ctr"/>
                </a:tc>
                <a:tc>
                  <a:txBody>
                    <a:bodyPr/>
                    <a:lstStyle/>
                    <a:p>
                      <a:pPr algn="ctr"/>
                      <a:r>
                        <a:rPr lang="en-US" sz="2000" b="1" kern="1200" baseline="0" dirty="0" smtClean="0">
                          <a:solidFill>
                            <a:srgbClr val="000000"/>
                          </a:solidFill>
                          <a:latin typeface="+mn-lt"/>
                          <a:ea typeface="+mn-ea"/>
                          <a:cs typeface="+mn-cs"/>
                        </a:rPr>
                        <a:t>“Then ” </a:t>
                      </a:r>
                    </a:p>
                    <a:p>
                      <a:pPr algn="ctr"/>
                      <a:r>
                        <a:rPr lang="en-US" sz="2000" kern="1200" baseline="0" dirty="0" smtClean="0">
                          <a:solidFill>
                            <a:srgbClr val="000000"/>
                          </a:solidFill>
                          <a:latin typeface="+mn-lt"/>
                          <a:ea typeface="+mn-ea"/>
                          <a:cs typeface="+mn-cs"/>
                        </a:rPr>
                        <a:t>↓ </a:t>
                      </a:r>
                    </a:p>
                  </a:txBody>
                  <a:tcPr anchor="ctr"/>
                </a:tc>
                <a:tc>
                  <a:txBody>
                    <a:bodyPr/>
                    <a:lstStyle/>
                    <a:p>
                      <a:pPr algn="ctr"/>
                      <a:endParaRPr lang="en-US" sz="2000" b="1" dirty="0">
                        <a:solidFill>
                          <a:srgbClr val="000000"/>
                        </a:solidFill>
                      </a:endParaRPr>
                    </a:p>
                  </a:txBody>
                  <a:tcPr anchor="ct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nchor="ctr"/>
                </a:tc>
                <a:tc>
                  <a:txBody>
                    <a:bodyPr/>
                    <a:lstStyle/>
                    <a:p>
                      <a:pPr algn="ctr"/>
                      <a:r>
                        <a:rPr lang="en-US" sz="2000" b="1" i="1" dirty="0" smtClean="0">
                          <a:solidFill>
                            <a:srgbClr val="000000"/>
                          </a:solidFill>
                        </a:rPr>
                        <a:t>q</a:t>
                      </a:r>
                      <a:endParaRPr lang="en-US" sz="2000" b="1" i="1" dirty="0">
                        <a:solidFill>
                          <a:srgbClr val="000000"/>
                        </a:solidFill>
                      </a:endParaRP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algn="ct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rgbClr val="000000"/>
                          </a:solidFill>
                          <a:latin typeface="+mn-lt"/>
                          <a:ea typeface="+mn-ea"/>
                          <a:cs typeface="+mn-cs"/>
                        </a:rPr>
                        <a:t>(</a:t>
                      </a: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r>
                        <a:rPr lang="en-US" sz="2000" b="1" kern="1200" baseline="0" dirty="0" smtClean="0">
                          <a:solidFill>
                            <a:srgbClr val="000000"/>
                          </a:solidFill>
                          <a:latin typeface="+mn-lt"/>
                          <a:ea typeface="+mn-ea"/>
                          <a:cs typeface="+mn-cs"/>
                        </a:rPr>
                        <a:t> ) ⇒ </a:t>
                      </a:r>
                      <a:r>
                        <a:rPr lang="en-US" sz="2000" b="1" i="1" kern="1200" baseline="0" dirty="0" smtClean="0">
                          <a:solidFill>
                            <a:srgbClr val="000000"/>
                          </a:solidFill>
                          <a:latin typeface="+mn-lt"/>
                          <a:ea typeface="+mn-ea"/>
                          <a:cs typeface="+mn-cs"/>
                        </a:rPr>
                        <a:t>r</a:t>
                      </a:r>
                      <a:r>
                        <a:rPr lang="en-US" sz="2000" b="1" kern="1200" baseline="0" dirty="0" smtClean="0">
                          <a:solidFill>
                            <a:srgbClr val="000000"/>
                          </a:solidFill>
                          <a:latin typeface="+mn-lt"/>
                          <a:ea typeface="+mn-ea"/>
                          <a:cs typeface="+mn-cs"/>
                        </a:rPr>
                        <a:t> </a:t>
                      </a: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The truth table crystallizes what would need to be proven for this implication to be a true model for social policy. Since there is only one instance where the statement is false, the original speaker would have to prove that particular instance never happens in reality. In other words, one would have to show that </a:t>
            </a:r>
            <a:r>
              <a:rPr lang="en-US" i="1" dirty="0" smtClean="0"/>
              <a:t>illegal immigrants </a:t>
            </a:r>
            <a:r>
              <a:rPr lang="en-US" b="1" i="1" dirty="0" smtClean="0"/>
              <a:t>never </a:t>
            </a:r>
            <a:r>
              <a:rPr lang="en-US" i="1" dirty="0" smtClean="0"/>
              <a:t>commit more crimes without increasing their seriousness, </a:t>
            </a:r>
            <a:r>
              <a:rPr lang="en-US" dirty="0" smtClean="0"/>
              <a:t>or equivalently, </a:t>
            </a:r>
            <a:r>
              <a:rPr lang="en-US" i="1" dirty="0" smtClean="0"/>
              <a:t>illegal immigrants who continue to commit crimes </a:t>
            </a:r>
            <a:r>
              <a:rPr lang="en-US" b="1" i="1" dirty="0" smtClean="0"/>
              <a:t>always</a:t>
            </a:r>
            <a:r>
              <a:rPr lang="en-US" i="1" dirty="0" smtClean="0"/>
              <a:t> become more serious criminals</a:t>
            </a:r>
            <a:r>
              <a:rPr lang="en-US" dirty="0" smtClean="0"/>
              <a: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Constructing a Truth Table for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The quantifiers never and always in these sentences should make you hesitant to draw conclusions when they are used as part of a logical argument.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Truth Table </a:t>
            </a: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Truth Table </a:t>
            </a:r>
          </a:p>
          <a:p>
            <a:r>
              <a:rPr lang="en-US" dirty="0" smtClean="0">
                <a:solidFill>
                  <a:srgbClr val="000000"/>
                </a:solidFill>
              </a:rPr>
              <a:t>A </a:t>
            </a:r>
            <a:r>
              <a:rPr lang="en-US" b="1" dirty="0" smtClean="0">
                <a:solidFill>
                  <a:srgbClr val="C00000"/>
                </a:solidFill>
              </a:rPr>
              <a:t>truth table</a:t>
            </a:r>
            <a:r>
              <a:rPr lang="en-US" dirty="0" smtClean="0">
                <a:solidFill>
                  <a:srgbClr val="000000"/>
                </a:solidFill>
              </a:rPr>
              <a:t> is a table that has a row for each possible combination of truth values of the individual statements that make up the compound statement.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Conjunction</a:t>
            </a:r>
            <a:endParaRPr lang="en-US" dirty="0">
              <a:solidFill>
                <a:schemeClr val="accent1"/>
              </a:solidFill>
            </a:endParaRPr>
          </a:p>
        </p:txBody>
      </p:sp>
      <p:sp>
        <p:nvSpPr>
          <p:cNvPr id="3" name="Content Placeholder 2"/>
          <p:cNvSpPr>
            <a:spLocks noGrp="1"/>
          </p:cNvSpPr>
          <p:nvPr>
            <p:ph idx="1"/>
          </p:nvPr>
        </p:nvSpPr>
        <p:spPr>
          <a:xfrm>
            <a:off x="457200" y="1121454"/>
            <a:ext cx="8229600" cy="2332946"/>
          </a:xfrm>
          <a:solidFill>
            <a:schemeClr val="accent3"/>
          </a:solidFill>
          <a:ln w="28575">
            <a:solidFill>
              <a:srgbClr val="000000"/>
            </a:solidFill>
          </a:ln>
        </p:spPr>
        <p:txBody>
          <a:bodyPr>
            <a:spAutoFit/>
          </a:bodyPr>
          <a:lstStyle/>
          <a:p>
            <a:pPr algn="ctr"/>
            <a:r>
              <a:rPr lang="en-US" b="1" dirty="0" smtClean="0">
                <a:solidFill>
                  <a:srgbClr val="000000"/>
                </a:solidFill>
              </a:rPr>
              <a:t>Conjunction </a:t>
            </a:r>
          </a:p>
          <a:p>
            <a:r>
              <a:rPr lang="en-US" dirty="0" smtClean="0">
                <a:solidFill>
                  <a:srgbClr val="000000"/>
                </a:solidFill>
              </a:rPr>
              <a:t>If </a:t>
            </a:r>
            <a:r>
              <a:rPr lang="en-US" i="1" dirty="0" smtClean="0">
                <a:solidFill>
                  <a:srgbClr val="000000"/>
                </a:solidFill>
              </a:rPr>
              <a:t>a </a:t>
            </a:r>
            <a:r>
              <a:rPr lang="en-US" dirty="0" smtClean="0">
                <a:solidFill>
                  <a:srgbClr val="000000"/>
                </a:solidFill>
              </a:rPr>
              <a:t>and </a:t>
            </a:r>
            <a:r>
              <a:rPr lang="en-US" i="1" dirty="0" smtClean="0">
                <a:solidFill>
                  <a:srgbClr val="000000"/>
                </a:solidFill>
              </a:rPr>
              <a:t>b</a:t>
            </a:r>
            <a:r>
              <a:rPr lang="en-US" dirty="0" smtClean="0">
                <a:solidFill>
                  <a:srgbClr val="000000"/>
                </a:solidFill>
              </a:rPr>
              <a:t> are statements, then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is a compound statement called a conjunction. A </a:t>
            </a:r>
            <a:r>
              <a:rPr lang="en-US" b="1" dirty="0" smtClean="0">
                <a:solidFill>
                  <a:srgbClr val="C00000"/>
                </a:solidFill>
              </a:rPr>
              <a:t>conjunction</a:t>
            </a:r>
            <a:r>
              <a:rPr lang="en-US" dirty="0" smtClean="0">
                <a:solidFill>
                  <a:srgbClr val="000000"/>
                </a:solidFill>
              </a:rPr>
              <a:t> is true only when both statements are true; otherwise it is false.</a:t>
            </a:r>
            <a:r>
              <a:rPr lang="en-US" i="1" dirty="0" smtClean="0">
                <a:solidFill>
                  <a:srgbClr val="000000"/>
                </a:solidFill>
              </a:rPr>
              <a:t> </a:t>
            </a:r>
            <a:endParaRPr lang="en-US" dirty="0" smtClean="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118231798"/>
              </p:ext>
            </p:extLst>
          </p:nvPr>
        </p:nvGraphicFramePr>
        <p:xfrm>
          <a:off x="1524000" y="3657600"/>
          <a:ext cx="6096000" cy="2326640"/>
        </p:xfrm>
        <a:graphic>
          <a:graphicData uri="http://schemas.openxmlformats.org/drawingml/2006/table">
            <a:tbl>
              <a:tblPr firstRow="1" bandRow="1">
                <a:tableStyleId>{5C22544A-7EE6-4342-B048-85BDC9FD1C3A}</a:tableStyleId>
              </a:tblPr>
              <a:tblGrid>
                <a:gridCol w="2032000"/>
                <a:gridCol w="2032000"/>
                <a:gridCol w="2032000"/>
              </a:tblGrid>
              <a:tr h="370840">
                <a:tc gridSpan="3">
                  <a:txBody>
                    <a:bodyPr/>
                    <a:lstStyle/>
                    <a:p>
                      <a:pPr algn="ctr"/>
                      <a:r>
                        <a:rPr lang="en-US" dirty="0" smtClean="0"/>
                        <a:t>Truth Table for a Conjunction</a:t>
                      </a:r>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1800" b="1" i="1" kern="1200" baseline="0" dirty="0" smtClean="0">
                          <a:solidFill>
                            <a:srgbClr val="000000"/>
                          </a:solidFill>
                          <a:latin typeface="+mn-lt"/>
                          <a:ea typeface="+mn-ea"/>
                          <a:cs typeface="+mn-cs"/>
                        </a:rPr>
                        <a:t>a</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1" kern="1200" baseline="0" dirty="0" smtClean="0">
                          <a:solidFill>
                            <a:srgbClr val="000000"/>
                          </a:solidFill>
                          <a:latin typeface="+mn-lt"/>
                          <a:ea typeface="+mn-ea"/>
                          <a:cs typeface="+mn-cs"/>
                        </a:rPr>
                        <a:t>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1" kern="1200" baseline="0" dirty="0" smtClean="0">
                          <a:solidFill>
                            <a:srgbClr val="000000"/>
                          </a:solidFill>
                          <a:latin typeface="+mn-lt"/>
                          <a:ea typeface="+mn-ea"/>
                          <a:cs typeface="+mn-cs"/>
                        </a:rPr>
                        <a:t>a</a:t>
                      </a:r>
                      <a:r>
                        <a:rPr lang="en-US" sz="1800" b="1" kern="1200" baseline="0" dirty="0" smtClean="0">
                          <a:solidFill>
                            <a:srgbClr val="000000"/>
                          </a:solidFill>
                          <a:latin typeface="+mn-lt"/>
                          <a:ea typeface="+mn-ea"/>
                          <a:cs typeface="+mn-cs"/>
                        </a:rPr>
                        <a:t> ∧ </a:t>
                      </a:r>
                      <a:r>
                        <a:rPr lang="en-US" sz="1800" b="1" i="1" kern="1200" baseline="0" dirty="0" smtClean="0">
                          <a:solidFill>
                            <a:srgbClr val="000000"/>
                          </a:solidFill>
                          <a:latin typeface="+mn-lt"/>
                          <a:ea typeface="+mn-ea"/>
                          <a:cs typeface="+mn-cs"/>
                        </a:rPr>
                        <a:t>d</a:t>
                      </a:r>
                    </a:p>
                  </a:txBody>
                  <a:tcPr/>
                </a:tc>
              </a:tr>
              <a:tr h="311689">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Disjunction</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Disjunction </a:t>
            </a:r>
          </a:p>
          <a:p>
            <a:r>
              <a:rPr lang="en-US" dirty="0" smtClean="0">
                <a:solidFill>
                  <a:srgbClr val="000000"/>
                </a:solidFill>
              </a:rPr>
              <a:t>If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statements, then “</a:t>
            </a:r>
            <a:r>
              <a:rPr lang="en-US" i="1" dirty="0" smtClean="0">
                <a:solidFill>
                  <a:srgbClr val="000000"/>
                </a:solidFill>
              </a:rPr>
              <a:t>a</a:t>
            </a:r>
            <a:r>
              <a:rPr lang="en-US" dirty="0" smtClean="0">
                <a:solidFill>
                  <a:srgbClr val="000000"/>
                </a:solidFill>
              </a:rPr>
              <a:t> or </a:t>
            </a:r>
            <a:r>
              <a:rPr lang="en-US" i="1" dirty="0" smtClean="0">
                <a:solidFill>
                  <a:srgbClr val="000000"/>
                </a:solidFill>
              </a:rPr>
              <a:t>b</a:t>
            </a:r>
            <a:r>
              <a:rPr lang="en-US" dirty="0" smtClean="0">
                <a:solidFill>
                  <a:srgbClr val="000000"/>
                </a:solidFill>
              </a:rPr>
              <a:t>” is a compound statement called a </a:t>
            </a:r>
            <a:r>
              <a:rPr lang="en-US" b="1" dirty="0" smtClean="0">
                <a:solidFill>
                  <a:srgbClr val="C00000"/>
                </a:solidFill>
              </a:rPr>
              <a:t>disjunction</a:t>
            </a:r>
            <a:r>
              <a:rPr lang="en-US" dirty="0" smtClean="0">
                <a:solidFill>
                  <a:srgbClr val="000000"/>
                </a:solidFill>
              </a:rPr>
              <a:t>. A disjunction will always be true unless both statements are false. </a:t>
            </a:r>
            <a:endParaRPr lang="en-US"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201507861"/>
              </p:ext>
            </p:extLst>
          </p:nvPr>
        </p:nvGraphicFramePr>
        <p:xfrm>
          <a:off x="1524000" y="3429000"/>
          <a:ext cx="6096000" cy="2326640"/>
        </p:xfrm>
        <a:graphic>
          <a:graphicData uri="http://schemas.openxmlformats.org/drawingml/2006/table">
            <a:tbl>
              <a:tblPr firstRow="1" bandRow="1">
                <a:tableStyleId>{5C22544A-7EE6-4342-B048-85BDC9FD1C3A}</a:tableStyleId>
              </a:tblPr>
              <a:tblGrid>
                <a:gridCol w="2032000"/>
                <a:gridCol w="2032000"/>
                <a:gridCol w="2032000"/>
              </a:tblGrid>
              <a:tr h="370840">
                <a:tc gridSpan="3">
                  <a:txBody>
                    <a:bodyPr/>
                    <a:lstStyle/>
                    <a:p>
                      <a:pPr algn="ctr"/>
                      <a:r>
                        <a:rPr lang="en-US" dirty="0" smtClean="0"/>
                        <a:t>Truth Table for a Disjunction</a:t>
                      </a:r>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1800" b="1" i="1" kern="1200" baseline="0" dirty="0" smtClean="0">
                          <a:solidFill>
                            <a:srgbClr val="000000"/>
                          </a:solidFill>
                          <a:latin typeface="+mn-lt"/>
                          <a:ea typeface="+mn-ea"/>
                          <a:cs typeface="+mn-cs"/>
                        </a:rPr>
                        <a:t>c</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1" kern="1200" baseline="0" dirty="0" smtClean="0">
                          <a:solidFill>
                            <a:srgbClr val="000000"/>
                          </a:solidFill>
                          <a:latin typeface="+mn-lt"/>
                          <a:ea typeface="+mn-ea"/>
                          <a:cs typeface="+mn-cs"/>
                        </a:rPr>
                        <a:t>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1" kern="1200" baseline="0" dirty="0" smtClean="0">
                          <a:solidFill>
                            <a:srgbClr val="000000"/>
                          </a:solidFill>
                          <a:latin typeface="+mn-lt"/>
                          <a:ea typeface="+mn-ea"/>
                          <a:cs typeface="+mn-cs"/>
                        </a:rPr>
                        <a:t>c</a:t>
                      </a:r>
                      <a:r>
                        <a:rPr lang="en-US" sz="1800" b="1" kern="1200" baseline="0" dirty="0" smtClean="0">
                          <a:solidFill>
                            <a:srgbClr val="000000"/>
                          </a:solidFill>
                          <a:latin typeface="+mn-lt"/>
                          <a:ea typeface="+mn-ea"/>
                          <a:cs typeface="+mn-cs"/>
                        </a:rPr>
                        <a:t> </a:t>
                      </a:r>
                      <a:r>
                        <a:rPr lang="en-US" sz="1800" b="1" i="1" dirty="0" smtClean="0">
                          <a:solidFill>
                            <a:srgbClr val="000000"/>
                          </a:solidFill>
                        </a:rPr>
                        <a:t> </a:t>
                      </a:r>
                      <a:r>
                        <a:rPr lang="en-US" sz="1800" b="1" dirty="0" smtClean="0">
                          <a:solidFill>
                            <a:srgbClr val="000000"/>
                          </a:solidFill>
                        </a:rPr>
                        <a:t>∨</a:t>
                      </a:r>
                      <a:r>
                        <a:rPr lang="en-US" sz="1800" dirty="0" smtClean="0">
                          <a:solidFill>
                            <a:srgbClr val="000000"/>
                          </a:solidFill>
                        </a:rPr>
                        <a:t>  </a:t>
                      </a:r>
                      <a:r>
                        <a:rPr lang="en-US" sz="1800" b="1" i="1" dirty="0" smtClean="0">
                          <a:solidFill>
                            <a:srgbClr val="000000"/>
                          </a:solidFill>
                        </a:rPr>
                        <a:t>d</a:t>
                      </a:r>
                      <a:endParaRPr lang="en-US" sz="1800" b="1" dirty="0" smtClean="0">
                        <a:solidFill>
                          <a:srgbClr val="000000"/>
                        </a:solidFill>
                      </a:endParaRPr>
                    </a:p>
                  </a:txBody>
                  <a:tcPr/>
                </a:tc>
              </a:tr>
              <a:tr h="311689">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Conditional</a:t>
            </a:r>
            <a:endParaRPr lang="en-US" dirty="0">
              <a:solidFill>
                <a:schemeClr val="accent1"/>
              </a:solidFill>
            </a:endParaRP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smtClean="0">
                <a:solidFill>
                  <a:srgbClr val="000000"/>
                </a:solidFill>
              </a:rPr>
              <a:t>Conditional </a:t>
            </a:r>
          </a:p>
          <a:p>
            <a:r>
              <a:rPr lang="en-US" dirty="0" smtClean="0">
                <a:solidFill>
                  <a:srgbClr val="000000"/>
                </a:solidFill>
              </a:rPr>
              <a:t>If </a:t>
            </a:r>
            <a:r>
              <a:rPr lang="en-US" i="1" dirty="0" smtClean="0">
                <a:solidFill>
                  <a:srgbClr val="000000"/>
                </a:solidFill>
              </a:rPr>
              <a:t>a </a:t>
            </a:r>
            <a:r>
              <a:rPr lang="en-US" dirty="0" smtClean="0">
                <a:solidFill>
                  <a:srgbClr val="000000"/>
                </a:solidFill>
              </a:rPr>
              <a:t>and </a:t>
            </a:r>
            <a:r>
              <a:rPr lang="en-US" i="1" dirty="0" smtClean="0">
                <a:solidFill>
                  <a:srgbClr val="000000"/>
                </a:solidFill>
              </a:rPr>
              <a:t>b</a:t>
            </a:r>
            <a:r>
              <a:rPr lang="en-US" dirty="0" smtClean="0">
                <a:solidFill>
                  <a:srgbClr val="000000"/>
                </a:solidFill>
              </a:rPr>
              <a:t> are statements, then “if </a:t>
            </a:r>
            <a:r>
              <a:rPr lang="en-US" i="1" dirty="0" smtClean="0">
                <a:solidFill>
                  <a:srgbClr val="000000"/>
                </a:solidFill>
              </a:rPr>
              <a:t>a</a:t>
            </a:r>
            <a:r>
              <a:rPr lang="en-US" dirty="0" smtClean="0">
                <a:solidFill>
                  <a:srgbClr val="000000"/>
                </a:solidFill>
              </a:rPr>
              <a:t>, then </a:t>
            </a:r>
            <a:r>
              <a:rPr lang="en-US" i="1" dirty="0" smtClean="0">
                <a:solidFill>
                  <a:srgbClr val="000000"/>
                </a:solidFill>
              </a:rPr>
              <a:t>b</a:t>
            </a:r>
            <a:r>
              <a:rPr lang="en-US" dirty="0" smtClean="0">
                <a:solidFill>
                  <a:srgbClr val="000000"/>
                </a:solidFill>
              </a:rPr>
              <a:t>” is a compound statement called a </a:t>
            </a:r>
            <a:r>
              <a:rPr lang="en-US" b="1" dirty="0" smtClean="0">
                <a:solidFill>
                  <a:srgbClr val="C00000"/>
                </a:solidFill>
              </a:rPr>
              <a:t>conditional</a:t>
            </a:r>
            <a:r>
              <a:rPr lang="en-US" dirty="0" smtClean="0">
                <a:solidFill>
                  <a:srgbClr val="000000"/>
                </a:solidFill>
              </a:rPr>
              <a:t>. A conditional will always be true unless </a:t>
            </a:r>
            <a:r>
              <a:rPr lang="en-US" i="1" dirty="0" smtClean="0">
                <a:solidFill>
                  <a:srgbClr val="000000"/>
                </a:solidFill>
              </a:rPr>
              <a:t>a</a:t>
            </a:r>
            <a:r>
              <a:rPr lang="en-US" dirty="0" smtClean="0">
                <a:solidFill>
                  <a:srgbClr val="000000"/>
                </a:solidFill>
              </a:rPr>
              <a:t> is true and </a:t>
            </a:r>
            <a:r>
              <a:rPr lang="en-US" i="1" dirty="0" smtClean="0">
                <a:solidFill>
                  <a:srgbClr val="000000"/>
                </a:solidFill>
              </a:rPr>
              <a:t>b</a:t>
            </a:r>
            <a:r>
              <a:rPr lang="en-US" dirty="0" smtClean="0">
                <a:solidFill>
                  <a:srgbClr val="000000"/>
                </a:solidFill>
              </a:rPr>
              <a:t> is false.</a:t>
            </a:r>
            <a:r>
              <a:rPr lang="en-US" i="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Constructing a Truth Table for a Conditional Statement </a:t>
            </a:r>
            <a:endParaRPr lang="en-US" dirty="0"/>
          </a:p>
        </p:txBody>
      </p:sp>
      <p:sp>
        <p:nvSpPr>
          <p:cNvPr id="3" name="Content Placeholder 2"/>
          <p:cNvSpPr>
            <a:spLocks noGrp="1"/>
          </p:cNvSpPr>
          <p:nvPr>
            <p:ph idx="1"/>
          </p:nvPr>
        </p:nvSpPr>
        <p:spPr/>
        <p:txBody>
          <a:bodyPr/>
          <a:lstStyle/>
          <a:p>
            <a:r>
              <a:rPr lang="en-US" dirty="0" smtClean="0"/>
              <a:t>Consider the conditional statement </a:t>
            </a:r>
          </a:p>
          <a:p>
            <a:pPr algn="ctr"/>
            <a:r>
              <a:rPr lang="en-US" dirty="0" smtClean="0"/>
              <a:t>If it rains, then we will stay home tonight. </a:t>
            </a:r>
          </a:p>
          <a:p>
            <a:r>
              <a:rPr lang="en-US" dirty="0" smtClean="0"/>
              <a:t>Let the following statements represent </a:t>
            </a:r>
            <a:r>
              <a:rPr lang="en-US" i="1" dirty="0" smtClean="0"/>
              <a:t>w </a:t>
            </a:r>
            <a:r>
              <a:rPr lang="en-US" dirty="0" smtClean="0"/>
              <a:t>and</a:t>
            </a:r>
            <a:r>
              <a:rPr lang="en-US" i="1" dirty="0" smtClean="0"/>
              <a:t> z</a:t>
            </a:r>
            <a:r>
              <a:rPr lang="en-US" dirty="0" smtClean="0"/>
              <a:t>.</a:t>
            </a:r>
            <a:r>
              <a:rPr lang="en-US" i="1" dirty="0" smtClean="0"/>
              <a:t> </a:t>
            </a:r>
          </a:p>
          <a:p>
            <a:pPr marL="914400" indent="-450850"/>
            <a:r>
              <a:rPr lang="en-US" b="1" i="1" dirty="0" smtClean="0"/>
              <a:t>w</a:t>
            </a:r>
            <a:r>
              <a:rPr lang="en-US" dirty="0" smtClean="0"/>
              <a:t>:	It rains. </a:t>
            </a:r>
          </a:p>
          <a:p>
            <a:pPr marL="914400" indent="-450850"/>
            <a:r>
              <a:rPr lang="en-US" b="1" i="1" dirty="0" smtClean="0"/>
              <a:t>z</a:t>
            </a:r>
            <a:r>
              <a:rPr lang="en-US" dirty="0" smtClean="0"/>
              <a:t>:	We will stay home tonight. </a:t>
            </a:r>
          </a:p>
          <a:p>
            <a:r>
              <a:rPr lang="en-US" dirty="0" smtClean="0"/>
              <a:t>Construct the truth table for </a:t>
            </a:r>
            <a:r>
              <a:rPr lang="en-US" i="1" dirty="0" smtClean="0">
                <a:solidFill>
                  <a:srgbClr val="0000FF"/>
                </a:solidFill>
              </a:rPr>
              <a:t>w </a:t>
            </a:r>
            <a:r>
              <a:rPr lang="en-US" dirty="0" smtClean="0">
                <a:solidFill>
                  <a:srgbClr val="0000FF"/>
                </a:solidFill>
              </a:rPr>
              <a:t>⇒</a:t>
            </a:r>
            <a:r>
              <a:rPr lang="en-US" i="1" dirty="0" smtClean="0">
                <a:solidFill>
                  <a:srgbClr val="0000FF"/>
                </a:solidFill>
              </a:rPr>
              <a:t> z</a:t>
            </a:r>
            <a:r>
              <a:rPr lang="en-US" dirty="0" smtClean="0"/>
              <a:t>.</a:t>
            </a:r>
            <a:r>
              <a:rPr lang="en-US" i="1" dirty="0" smtClean="0"/>
              <a:t> </a:t>
            </a:r>
          </a:p>
          <a:p>
            <a:r>
              <a:rPr lang="en-US" b="1" dirty="0" smtClean="0"/>
              <a:t>Solution </a:t>
            </a:r>
          </a:p>
          <a:p>
            <a:r>
              <a:rPr lang="en-US" dirty="0" smtClean="0"/>
              <a:t>Begin by making a column for each simple statement </a:t>
            </a:r>
            <a:r>
              <a:rPr lang="en-US" i="1" dirty="0" smtClean="0"/>
              <a:t>w </a:t>
            </a:r>
            <a:r>
              <a:rPr lang="en-US" dirty="0" smtClean="0"/>
              <a:t>and </a:t>
            </a:r>
            <a:r>
              <a:rPr lang="en-US" i="1" dirty="0" smtClean="0"/>
              <a:t>z</a:t>
            </a:r>
            <a:r>
              <a:rPr lang="en-US" dirty="0" smtClean="0"/>
              <a:t> and filling in all possible truth combinations.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Constructing a Truth Table for a Conditional Statement (cont.)</a:t>
            </a:r>
            <a:endParaRPr lang="en-US"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2695817"/>
              </p:ext>
            </p:extLst>
          </p:nvPr>
        </p:nvGraphicFramePr>
        <p:xfrm>
          <a:off x="2476500" y="1356360"/>
          <a:ext cx="4191000" cy="2377440"/>
        </p:xfrm>
        <a:graphic>
          <a:graphicData uri="http://schemas.openxmlformats.org/drawingml/2006/table">
            <a:tbl>
              <a:tblPr firstRow="1" bandRow="1">
                <a:tableStyleId>{5C22544A-7EE6-4342-B048-85BDC9FD1C3A}</a:tableStyleId>
              </a:tblPr>
              <a:tblGrid>
                <a:gridCol w="1397000"/>
                <a:gridCol w="1397000"/>
                <a:gridCol w="1397000"/>
              </a:tblGrid>
              <a:tr h="370840">
                <a:tc gridSpan="3">
                  <a:txBody>
                    <a:bodyPr/>
                    <a:lstStyle/>
                    <a:p>
                      <a:pPr algn="ctr"/>
                      <a:r>
                        <a:rPr lang="en-US" sz="2000" b="1" kern="1200" baseline="0" dirty="0" smtClean="0">
                          <a:solidFill>
                            <a:schemeClr val="lt1"/>
                          </a:solidFill>
                          <a:latin typeface="+mn-lt"/>
                          <a:ea typeface="+mn-ea"/>
                          <a:cs typeface="+mn-cs"/>
                        </a:rPr>
                        <a:t> Truth Table for a Conditional </a:t>
                      </a:r>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2000" b="1" i="1" dirty="0" smtClean="0">
                          <a:solidFill>
                            <a:srgbClr val="000000"/>
                          </a:solidFill>
                        </a:rPr>
                        <a:t>w</a:t>
                      </a:r>
                      <a:endParaRPr lang="en-US" sz="2000" b="1" i="1" dirty="0">
                        <a:solidFill>
                          <a:srgbClr val="000000"/>
                        </a:solidFill>
                      </a:endParaRPr>
                    </a:p>
                  </a:txBody>
                  <a:tcPr/>
                </a:tc>
                <a:tc>
                  <a:txBody>
                    <a:bodyPr/>
                    <a:lstStyle/>
                    <a:p>
                      <a:pPr algn="ctr"/>
                      <a:r>
                        <a:rPr lang="en-US" sz="2000" b="1" i="1" dirty="0" smtClean="0">
                          <a:solidFill>
                            <a:srgbClr val="000000"/>
                          </a:solidFill>
                        </a:rPr>
                        <a:t>z</a:t>
                      </a:r>
                      <a:endParaRPr lang="en-US" sz="2000" b="1" i="1" dirty="0">
                        <a:solidFill>
                          <a:srgbClr val="000000"/>
                        </a:solidFill>
                      </a:endParaRPr>
                    </a:p>
                  </a:txBody>
                  <a:tcPr/>
                </a:tc>
                <a:tc>
                  <a:txBody>
                    <a:bodyPr/>
                    <a:lstStyle/>
                    <a:p>
                      <a:pPr algn="ctr"/>
                      <a:endParaRPr lang="en-US" sz="2000" dirty="0"/>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endParaRPr lang="en-US" sz="2000" dirty="0"/>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endParaRPr lang="en-US" sz="2000" dirty="0"/>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endParaRPr lang="en-US" sz="2000" dirty="0"/>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endParaRPr lang="en-US" sz="2000" dirty="0"/>
                    </a:p>
                  </a:txBody>
                  <a:tcPr/>
                </a:tc>
              </a:tr>
            </a:tbl>
          </a:graphicData>
        </a:graphic>
      </p:graphicFrame>
      <p:sp>
        <p:nvSpPr>
          <p:cNvPr id="5" name="Rectangle 4"/>
          <p:cNvSpPr/>
          <p:nvPr/>
        </p:nvSpPr>
        <p:spPr>
          <a:xfrm>
            <a:off x="457200" y="3962400"/>
            <a:ext cx="8229600" cy="1815882"/>
          </a:xfrm>
          <a:prstGeom prst="rect">
            <a:avLst/>
          </a:prstGeom>
        </p:spPr>
        <p:txBody>
          <a:bodyPr>
            <a:spAutoFit/>
          </a:bodyPr>
          <a:lstStyle/>
          <a:p>
            <a:r>
              <a:rPr lang="en-US" sz="2800" dirty="0" smtClean="0"/>
              <a:t>The last column will contain the conditional </a:t>
            </a:r>
            <a:r>
              <a:rPr lang="en-US" sz="2800" i="1" dirty="0" smtClean="0"/>
              <a:t>w </a:t>
            </a:r>
            <a:r>
              <a:rPr lang="en-US" sz="2800" dirty="0" smtClean="0"/>
              <a:t>⇒ </a:t>
            </a:r>
            <a:r>
              <a:rPr lang="en-US" sz="2800" i="1" dirty="0" smtClean="0"/>
              <a:t>z</a:t>
            </a:r>
            <a:r>
              <a:rPr lang="en-US" sz="2800" dirty="0" smtClean="0"/>
              <a:t>. Recall that the “promise” is only broken when the first part is true and the second part is false. Therefore, the truth values for the conditional are as follows.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1488</TotalTime>
  <Words>2187</Words>
  <Application>Microsoft Office PowerPoint</Application>
  <PresentationFormat>On-screen Show (4:3)</PresentationFormat>
  <Paragraphs>429</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Calibri</vt:lpstr>
      <vt:lpstr>Courier New</vt:lpstr>
      <vt:lpstr>Arial</vt:lpstr>
      <vt:lpstr>Symbol</vt:lpstr>
      <vt:lpstr>Office Theme</vt:lpstr>
      <vt:lpstr>Section 3.2</vt:lpstr>
      <vt:lpstr>Objectives </vt:lpstr>
      <vt:lpstr>Truth Tables </vt:lpstr>
      <vt:lpstr>Truth Table </vt:lpstr>
      <vt:lpstr>Conjunction</vt:lpstr>
      <vt:lpstr>Disjunction</vt:lpstr>
      <vt:lpstr>Conditional</vt:lpstr>
      <vt:lpstr>Example 1: Constructing a Truth Table for a Conditional Statement </vt:lpstr>
      <vt:lpstr>Example 1: Constructing a Truth Table for a Conditional Statement (cont.)</vt:lpstr>
      <vt:lpstr>Example 1: Constructing a Truth Table for a Conditional Statement (cont.)</vt:lpstr>
      <vt:lpstr>Example 2: Constructing a Truth Table for a Disjunction </vt:lpstr>
      <vt:lpstr>Example 2: Constructing a Truth Table for a Disjunction (cont.)</vt:lpstr>
      <vt:lpstr>Example 2: Constructing a Truth Table for a Disjunction (cont.)</vt:lpstr>
      <vt:lpstr>Example 2: Constructing a Truth Table for a Disjunction (cont.)</vt:lpstr>
      <vt:lpstr>Summary of Logic Statements </vt:lpstr>
      <vt:lpstr>Example 3: Constructing a Truth Table from Words </vt:lpstr>
      <vt:lpstr>Example 3: Constructing a Truth Table from Words (cont.)</vt:lpstr>
      <vt:lpstr>Example 3: Constructing a Truth Table from Words (cont.)</vt:lpstr>
      <vt:lpstr>Skill Check #1 </vt:lpstr>
      <vt:lpstr>Skill Check #1 </vt:lpstr>
      <vt:lpstr>Tautology</vt:lpstr>
      <vt:lpstr>Example 4: Constructing a Truth Table for a Tautology </vt:lpstr>
      <vt:lpstr>Example 4: Constructing a Truth Table for a Tautology (cont.)</vt:lpstr>
      <vt:lpstr>Example 4: Constructing a Truth Table for a Tautology (cont.)</vt:lpstr>
      <vt:lpstr>Example 5: Constructing a Truth Table for a Conditional Statement </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lpstr>Example 5: Constructing a Truth Table for a Conditional Statement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201</cp:revision>
  <dcterms:created xsi:type="dcterms:W3CDTF">2013-04-26T14:43:13Z</dcterms:created>
  <dcterms:modified xsi:type="dcterms:W3CDTF">2017-08-03T19:15:03Z</dcterms:modified>
</cp:coreProperties>
</file>