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7"/>
  </p:notesMasterIdLst>
  <p:handoutMasterIdLst>
    <p:handoutMasterId r:id="rId28"/>
  </p:handoutMasterIdLst>
  <p:sldIdLst>
    <p:sldId id="256" r:id="rId2"/>
    <p:sldId id="287" r:id="rId3"/>
    <p:sldId id="265" r:id="rId4"/>
    <p:sldId id="289" r:id="rId5"/>
    <p:sldId id="288" r:id="rId6"/>
    <p:sldId id="266" r:id="rId7"/>
    <p:sldId id="267" r:id="rId8"/>
    <p:sldId id="268" r:id="rId9"/>
    <p:sldId id="269" r:id="rId10"/>
    <p:sldId id="283" r:id="rId11"/>
    <p:sldId id="290" r:id="rId12"/>
    <p:sldId id="270" r:id="rId13"/>
    <p:sldId id="271" r:id="rId14"/>
    <p:sldId id="284" r:id="rId15"/>
    <p:sldId id="272" r:id="rId16"/>
    <p:sldId id="273" r:id="rId17"/>
    <p:sldId id="274" r:id="rId18"/>
    <p:sldId id="276" r:id="rId19"/>
    <p:sldId id="277" r:id="rId20"/>
    <p:sldId id="278" r:id="rId21"/>
    <p:sldId id="285" r:id="rId22"/>
    <p:sldId id="279" r:id="rId23"/>
    <p:sldId id="280" r:id="rId24"/>
    <p:sldId id="281" r:id="rId25"/>
    <p:sldId id="282" r:id="rId26"/>
  </p:sldIdLst>
  <p:sldSz cx="9144000" cy="6858000" type="screen4x3"/>
  <p:notesSz cx="6858000" cy="9144000"/>
  <p:embeddedFontLst>
    <p:embeddedFont>
      <p:font typeface="Calibri" panose="020F0502020204030204" pitchFamily="34" charset="0"/>
      <p:regular r:id="rId29"/>
      <p:bold r:id="rId30"/>
      <p:italic r:id="rId31"/>
      <p:boldItalic r:id="rId32"/>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0000FF"/>
    <a:srgbClr val="000099"/>
    <a:srgbClr val="1F497D"/>
    <a:srgbClr val="FF00FF"/>
    <a:srgbClr val="008080"/>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191" autoAdjust="0"/>
    <p:restoredTop sz="94709" autoAdjust="0"/>
  </p:normalViewPr>
  <p:slideViewPr>
    <p:cSldViewPr>
      <p:cViewPr varScale="1">
        <p:scale>
          <a:sx n="71" d="100"/>
          <a:sy n="71" d="100"/>
        </p:scale>
        <p:origin x="1410"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1.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font" Target="fonts/font2.fntdata"/><Relationship Id="rId35"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8/4/2017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6884390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143751-3E81-4327-AFFF-D02BF10D035B}" type="datetimeFigureOut">
              <a:rPr lang="en-US" smtClean="0"/>
              <a:pPr/>
              <a:t>8/4/2017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911B12-0E67-42ED-9D33-D97C720837E8}" type="slidenum">
              <a:rPr lang="en-US" smtClean="0"/>
              <a:pPr/>
              <a:t>‹#›</a:t>
            </a:fld>
            <a:endParaRPr lang="en-US" dirty="0"/>
          </a:p>
        </p:txBody>
      </p:sp>
    </p:spTree>
    <p:extLst>
      <p:ext uri="{BB962C8B-B14F-4D97-AF65-F5344CB8AC3E}">
        <p14:creationId xmlns:p14="http://schemas.microsoft.com/office/powerpoint/2010/main" val="197083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9"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3.3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chemeClr val="accent1"/>
                </a:solidFill>
              </a:rPr>
              <a:t>Logical Equivalence and De Morgan’s Laws </a:t>
            </a:r>
            <a:endParaRPr lang="en-US" b="1" i="1" baseline="30000" dirty="0" smtClean="0">
              <a:solidFill>
                <a:schemeClr val="accent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#1 </a:t>
            </a:r>
            <a:endParaRPr lang="en-US" dirty="0"/>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Skill Check #1 </a:t>
            </a:r>
          </a:p>
          <a:p>
            <a:r>
              <a:rPr lang="en-US" dirty="0" smtClean="0">
                <a:solidFill>
                  <a:srgbClr val="000000"/>
                </a:solidFill>
              </a:rPr>
              <a:t>Write the inverse to the statement “If I cannot find my phone, then it is in the car.” </a:t>
            </a:r>
          </a:p>
        </p:txBody>
      </p:sp>
      <p:sp>
        <p:nvSpPr>
          <p:cNvPr id="4" name="Rectangle 3"/>
          <p:cNvSpPr/>
          <p:nvPr/>
        </p:nvSpPr>
        <p:spPr>
          <a:xfrm>
            <a:off x="457200" y="5344180"/>
            <a:ext cx="8229600" cy="523220"/>
          </a:xfrm>
          <a:prstGeom prst="rect">
            <a:avLst/>
          </a:prstGeom>
        </p:spPr>
        <p:txBody>
          <a:bodyPr wrap="square">
            <a:spAutoFit/>
          </a:bodyPr>
          <a:lstStyle/>
          <a:p>
            <a:pPr marL="463550" indent="-463550"/>
            <a:r>
              <a:rPr lang="en-US" sz="2800" dirty="0" smtClean="0">
                <a:solidFill>
                  <a:srgbClr val="000000"/>
                </a:solidFill>
              </a:rPr>
              <a:t>Answer:</a:t>
            </a:r>
            <a:r>
              <a:rPr lang="en-US" sz="2800" b="1" dirty="0" smtClean="0"/>
              <a:t>  </a:t>
            </a:r>
            <a:r>
              <a:rPr lang="en-US" sz="2800" dirty="0" smtClean="0">
                <a:solidFill>
                  <a:srgbClr val="FF0000"/>
                </a:solidFill>
              </a:rPr>
              <a:t>If I can find my phone, then it is not in the car.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Truth Values of Variations on Conditional Statements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06884908"/>
              </p:ext>
            </p:extLst>
          </p:nvPr>
        </p:nvGraphicFramePr>
        <p:xfrm>
          <a:off x="609600" y="1371600"/>
          <a:ext cx="8404615" cy="2768600"/>
        </p:xfrm>
        <a:graphic>
          <a:graphicData uri="http://schemas.openxmlformats.org/drawingml/2006/table">
            <a:tbl>
              <a:tblPr firstRow="1" bandRow="1">
                <a:tableStyleId>{5C22544A-7EE6-4342-B048-85BDC9FD1C3A}</a:tableStyleId>
              </a:tblPr>
              <a:tblGrid>
                <a:gridCol w="240000"/>
                <a:gridCol w="300000"/>
                <a:gridCol w="480000"/>
                <a:gridCol w="568643"/>
                <a:gridCol w="1460818"/>
                <a:gridCol w="1141286"/>
                <a:gridCol w="1152843"/>
                <a:gridCol w="1537025"/>
                <a:gridCol w="1524000"/>
              </a:tblGrid>
              <a:tr h="370840">
                <a:tc gridSpan="9">
                  <a:txBody>
                    <a:bodyPr/>
                    <a:lstStyle/>
                    <a:p>
                      <a:pPr algn="ctr"/>
                      <a:r>
                        <a:rPr lang="en-US" dirty="0" smtClean="0"/>
                        <a:t>Table 3: Truth Table</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pPr algn="ctr"/>
                      <a:r>
                        <a:rPr lang="en-US" sz="1800" i="1" kern="1200" dirty="0" smtClean="0">
                          <a:solidFill>
                            <a:schemeClr val="dk1"/>
                          </a:solidFill>
                          <a:latin typeface="+mn-lt"/>
                          <a:ea typeface="+mn-ea"/>
                          <a:cs typeface="+mn-cs"/>
                        </a:rPr>
                        <a:t>a</a:t>
                      </a:r>
                      <a:endParaRPr lang="en-US" sz="1800" i="1" kern="1200" dirty="0">
                        <a:solidFill>
                          <a:schemeClr val="dk1"/>
                        </a:solidFill>
                        <a:latin typeface="+mn-lt"/>
                        <a:ea typeface="+mn-ea"/>
                        <a:cs typeface="+mn-cs"/>
                      </a:endParaRPr>
                    </a:p>
                  </a:txBody>
                  <a:tcPr/>
                </a:tc>
                <a:tc>
                  <a:txBody>
                    <a:bodyPr/>
                    <a:lstStyle/>
                    <a:p>
                      <a:pPr algn="ctr"/>
                      <a:r>
                        <a:rPr lang="en-US" sz="1800" i="1" kern="1200" dirty="0" smtClean="0">
                          <a:solidFill>
                            <a:schemeClr val="dk1"/>
                          </a:solidFill>
                          <a:latin typeface="+mn-lt"/>
                          <a:ea typeface="+mn-ea"/>
                          <a:cs typeface="+mn-cs"/>
                        </a:rPr>
                        <a:t>b</a:t>
                      </a:r>
                      <a:endParaRPr lang="en-US" sz="1800" i="1" kern="1200" dirty="0">
                        <a:solidFill>
                          <a:schemeClr val="dk1"/>
                        </a:solidFill>
                        <a:latin typeface="+mn-lt"/>
                        <a:ea typeface="+mn-ea"/>
                        <a:cs typeface="+mn-cs"/>
                      </a:endParaRPr>
                    </a:p>
                  </a:txBody>
                  <a:tcPr/>
                </a:tc>
                <a:tc>
                  <a:txBody>
                    <a:bodyPr/>
                    <a:lstStyle/>
                    <a:p>
                      <a:pPr algn="ctr"/>
                      <a:r>
                        <a:rPr lang="en-US" sz="1800" kern="1200" dirty="0" smtClean="0">
                          <a:solidFill>
                            <a:schemeClr val="dk1"/>
                          </a:solidFill>
                          <a:latin typeface="+mn-lt"/>
                          <a:ea typeface="+mn-ea"/>
                          <a:cs typeface="+mn-cs"/>
                        </a:rPr>
                        <a:t>∼</a:t>
                      </a:r>
                      <a:r>
                        <a:rPr lang="en-US" sz="1800" i="1" kern="1200" dirty="0" smtClean="0">
                          <a:solidFill>
                            <a:schemeClr val="dk1"/>
                          </a:solidFill>
                          <a:latin typeface="+mn-lt"/>
                          <a:ea typeface="+mn-ea"/>
                          <a:cs typeface="+mn-cs"/>
                        </a:rPr>
                        <a:t>a</a:t>
                      </a:r>
                      <a:endParaRPr lang="en-US" sz="1800" kern="1200" dirty="0">
                        <a:solidFill>
                          <a:schemeClr val="dk1"/>
                        </a:solidFill>
                        <a:latin typeface="+mn-lt"/>
                        <a:ea typeface="+mn-ea"/>
                        <a:cs typeface="+mn-cs"/>
                      </a:endParaRPr>
                    </a:p>
                  </a:txBody>
                  <a:tcPr/>
                </a:tc>
                <a:tc>
                  <a:txBody>
                    <a:bodyPr/>
                    <a:lstStyle/>
                    <a:p>
                      <a:pPr algn="ctr"/>
                      <a:r>
                        <a:rPr lang="en-US" sz="1800" kern="1200" dirty="0" smtClean="0">
                          <a:solidFill>
                            <a:schemeClr val="dk1"/>
                          </a:solidFill>
                          <a:latin typeface="+mn-lt"/>
                          <a:ea typeface="+mn-ea"/>
                          <a:cs typeface="+mn-cs"/>
                        </a:rPr>
                        <a:t>∼ </a:t>
                      </a:r>
                      <a:r>
                        <a:rPr lang="en-US" sz="1800" i="1" kern="1200" dirty="0" smtClean="0">
                          <a:solidFill>
                            <a:schemeClr val="dk1"/>
                          </a:solidFill>
                          <a:latin typeface="+mn-lt"/>
                          <a:ea typeface="+mn-ea"/>
                          <a:cs typeface="+mn-cs"/>
                        </a:rPr>
                        <a:t>b</a:t>
                      </a:r>
                      <a:endParaRPr lang="en-US" sz="1800" kern="1200" dirty="0">
                        <a:solidFill>
                          <a:schemeClr val="dk1"/>
                        </a:solidFill>
                        <a:latin typeface="+mn-lt"/>
                        <a:ea typeface="+mn-ea"/>
                        <a:cs typeface="+mn-cs"/>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Conditional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 </a:t>
                      </a:r>
                      <a:r>
                        <a:rPr lang="en-US" sz="1800" b="0" i="1" kern="1200" dirty="0" smtClean="0">
                          <a:solidFill>
                            <a:schemeClr val="dk1"/>
                          </a:solidFill>
                          <a:latin typeface="+mn-lt"/>
                          <a:ea typeface="+mn-ea"/>
                          <a:cs typeface="+mn-cs"/>
                        </a:rPr>
                        <a:t>a</a:t>
                      </a:r>
                      <a:r>
                        <a:rPr lang="en-US" sz="1800" kern="1200" dirty="0" smtClean="0">
                          <a:solidFill>
                            <a:schemeClr val="dk1"/>
                          </a:solidFill>
                          <a:latin typeface="+mn-lt"/>
                          <a:ea typeface="+mn-ea"/>
                          <a:cs typeface="+mn-cs"/>
                        </a:rPr>
                        <a:t> ⇒ </a:t>
                      </a:r>
                      <a:r>
                        <a:rPr lang="en-US" sz="1800" i="1" kern="1200" dirty="0" smtClean="0">
                          <a:solidFill>
                            <a:schemeClr val="dk1"/>
                          </a:solidFill>
                          <a:latin typeface="+mn-lt"/>
                          <a:ea typeface="+mn-ea"/>
                          <a:cs typeface="+mn-cs"/>
                        </a:rPr>
                        <a:t>b</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Converse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800" b="0" i="1" kern="1200" dirty="0" smtClean="0">
                          <a:solidFill>
                            <a:schemeClr val="dk1"/>
                          </a:solidFill>
                          <a:latin typeface="+mn-lt"/>
                          <a:ea typeface="+mn-ea"/>
                          <a:cs typeface="+mn-cs"/>
                        </a:rPr>
                        <a:t>b</a:t>
                      </a:r>
                      <a:r>
                        <a:rPr lang="en-US" sz="1800" kern="1200" dirty="0" smtClean="0">
                          <a:solidFill>
                            <a:schemeClr val="dk1"/>
                          </a:solidFill>
                          <a:latin typeface="+mn-lt"/>
                          <a:ea typeface="+mn-ea"/>
                          <a:cs typeface="+mn-cs"/>
                        </a:rPr>
                        <a:t> ⇒ </a:t>
                      </a:r>
                      <a:r>
                        <a:rPr lang="en-US" sz="1800" i="1" kern="1200" dirty="0" smtClean="0">
                          <a:solidFill>
                            <a:schemeClr val="dk1"/>
                          </a:solidFill>
                          <a:latin typeface="+mn-lt"/>
                          <a:ea typeface="+mn-ea"/>
                          <a:cs typeface="+mn-cs"/>
                        </a:rPr>
                        <a:t>a</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Inverse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800" kern="1200" dirty="0" smtClean="0">
                          <a:solidFill>
                            <a:schemeClr val="dk1"/>
                          </a:solidFill>
                          <a:latin typeface="+mn-lt"/>
                          <a:ea typeface="+mn-ea"/>
                          <a:cs typeface="+mn-cs"/>
                        </a:rPr>
                        <a:t>∼</a:t>
                      </a:r>
                      <a:r>
                        <a:rPr lang="en-US" sz="1800" i="1" kern="1200" dirty="0" smtClean="0">
                          <a:solidFill>
                            <a:schemeClr val="dk1"/>
                          </a:solidFill>
                          <a:latin typeface="+mn-lt"/>
                          <a:ea typeface="+mn-ea"/>
                          <a:cs typeface="+mn-cs"/>
                        </a:rPr>
                        <a:t>a</a:t>
                      </a:r>
                      <a:r>
                        <a:rPr lang="en-US" sz="1800" kern="1200" dirty="0" smtClean="0">
                          <a:solidFill>
                            <a:schemeClr val="dk1"/>
                          </a:solidFill>
                          <a:latin typeface="+mn-lt"/>
                          <a:ea typeface="+mn-ea"/>
                          <a:cs typeface="+mn-cs"/>
                        </a:rPr>
                        <a:t> ⇒ ∼ </a:t>
                      </a:r>
                      <a:r>
                        <a:rPr lang="en-US" sz="1800" i="1" kern="1200" dirty="0" smtClean="0">
                          <a:solidFill>
                            <a:schemeClr val="dk1"/>
                          </a:solidFill>
                          <a:latin typeface="+mn-lt"/>
                          <a:ea typeface="+mn-ea"/>
                          <a:cs typeface="+mn-cs"/>
                        </a:rPr>
                        <a:t>b</a:t>
                      </a:r>
                    </a:p>
                    <a:p>
                      <a:pPr algn="ctr"/>
                      <a:endParaRPr lang="en-US" dirty="0"/>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Contrapositive </a:t>
                      </a:r>
                      <a:r>
                        <a:rPr lang="en-US" sz="1800" kern="1200" dirty="0" smtClean="0">
                          <a:solidFill>
                            <a:schemeClr val="dk1"/>
                          </a:solidFill>
                          <a:latin typeface="+mn-lt"/>
                          <a:ea typeface="+mn-ea"/>
                          <a:cs typeface="+mn-cs"/>
                        </a:rPr>
                        <a:t>∼</a:t>
                      </a:r>
                      <a:r>
                        <a:rPr lang="en-US" sz="1800" i="1" kern="1200" dirty="0" smtClean="0">
                          <a:solidFill>
                            <a:schemeClr val="dk1"/>
                          </a:solidFill>
                          <a:latin typeface="+mn-lt"/>
                          <a:ea typeface="+mn-ea"/>
                          <a:cs typeface="+mn-cs"/>
                        </a:rPr>
                        <a:t>b</a:t>
                      </a:r>
                      <a:r>
                        <a:rPr lang="en-US" sz="1800" kern="1200" dirty="0" smtClean="0">
                          <a:solidFill>
                            <a:schemeClr val="dk1"/>
                          </a:solidFill>
                          <a:latin typeface="+mn-lt"/>
                          <a:ea typeface="+mn-ea"/>
                          <a:cs typeface="+mn-cs"/>
                        </a:rPr>
                        <a:t> ⇒ ∼ </a:t>
                      </a:r>
                      <a:r>
                        <a:rPr lang="en-US" sz="1800" i="1" kern="1200" dirty="0" smtClean="0">
                          <a:solidFill>
                            <a:schemeClr val="dk1"/>
                          </a:solidFill>
                          <a:latin typeface="+mn-lt"/>
                          <a:ea typeface="+mn-ea"/>
                          <a:cs typeface="+mn-cs"/>
                        </a:rPr>
                        <a:t>a</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Biconditional </a:t>
                      </a:r>
                    </a:p>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 </a:t>
                      </a:r>
                      <a:r>
                        <a:rPr lang="en-US" sz="1800" i="1" kern="1200" dirty="0" smtClean="0">
                          <a:solidFill>
                            <a:schemeClr val="dk1"/>
                          </a:solidFill>
                          <a:latin typeface="+mn-lt"/>
                          <a:ea typeface="+mn-ea"/>
                          <a:cs typeface="+mn-cs"/>
                        </a:rPr>
                        <a:t>a</a:t>
                      </a:r>
                      <a:r>
                        <a:rPr lang="en-US" sz="1800" kern="1200" dirty="0" smtClean="0">
                          <a:solidFill>
                            <a:schemeClr val="dk1"/>
                          </a:solidFill>
                          <a:latin typeface="+mn-lt"/>
                          <a:ea typeface="+mn-ea"/>
                          <a:cs typeface="+mn-cs"/>
                        </a:rPr>
                        <a:t> ⇔ </a:t>
                      </a:r>
                      <a:r>
                        <a:rPr lang="en-US" sz="1800" i="1" kern="1200" dirty="0" smtClean="0">
                          <a:solidFill>
                            <a:schemeClr val="dk1"/>
                          </a:solidFill>
                          <a:latin typeface="+mn-lt"/>
                          <a:ea typeface="+mn-ea"/>
                          <a:cs typeface="+mn-cs"/>
                        </a:rPr>
                        <a:t>b</a:t>
                      </a:r>
                    </a:p>
                  </a:txBody>
                  <a:tcPr/>
                </a:tc>
              </a:tr>
              <a:tr h="370840">
                <a:tc>
                  <a:txBody>
                    <a:bodyPr/>
                    <a:lstStyle/>
                    <a:p>
                      <a:pPr algn="ctr"/>
                      <a:r>
                        <a:rPr lang="en-US" dirty="0" smtClean="0">
                          <a:solidFill>
                            <a:srgbClr val="000000"/>
                          </a:solidFill>
                        </a:rPr>
                        <a:t>T</a:t>
                      </a:r>
                      <a:endParaRPr lang="en-US" dirty="0">
                        <a:solidFill>
                          <a:srgbClr val="000000"/>
                        </a:solidFill>
                      </a:endParaRPr>
                    </a:p>
                  </a:txBody>
                  <a:tcPr/>
                </a:tc>
                <a:tc>
                  <a:txBody>
                    <a:bodyPr/>
                    <a:lstStyle/>
                    <a:p>
                      <a:pPr algn="ctr"/>
                      <a:r>
                        <a:rPr lang="en-US" dirty="0" smtClean="0">
                          <a:solidFill>
                            <a:srgbClr val="000000"/>
                          </a:solidFill>
                        </a:rPr>
                        <a:t>T</a:t>
                      </a:r>
                      <a:endParaRPr lang="en-US" dirty="0">
                        <a:solidFill>
                          <a:srgbClr val="000000"/>
                        </a:solidFill>
                      </a:endParaRPr>
                    </a:p>
                  </a:txBody>
                  <a:tcPr/>
                </a:tc>
                <a:tc>
                  <a:txBody>
                    <a:bodyPr/>
                    <a:lstStyle/>
                    <a:p>
                      <a:pPr algn="ctr"/>
                      <a:r>
                        <a:rPr lang="en-US" dirty="0" smtClean="0">
                          <a:solidFill>
                            <a:srgbClr val="000000"/>
                          </a:solidFill>
                        </a:rPr>
                        <a:t>F</a:t>
                      </a:r>
                      <a:endParaRPr lang="en-US" dirty="0">
                        <a:solidFill>
                          <a:srgbClr val="000000"/>
                        </a:solidFill>
                      </a:endParaRPr>
                    </a:p>
                  </a:txBody>
                  <a:tcPr/>
                </a:tc>
                <a:tc>
                  <a:txBody>
                    <a:bodyPr/>
                    <a:lstStyle/>
                    <a:p>
                      <a:pPr algn="ctr"/>
                      <a:r>
                        <a:rPr lang="en-US" dirty="0" smtClean="0">
                          <a:solidFill>
                            <a:srgbClr val="000000"/>
                          </a:solidFill>
                        </a:rPr>
                        <a:t>F</a:t>
                      </a:r>
                      <a:endParaRPr lang="en-US" dirty="0">
                        <a:solidFill>
                          <a:srgbClr val="000000"/>
                        </a:solidFill>
                      </a:endParaRPr>
                    </a:p>
                  </a:txBody>
                  <a:tcPr/>
                </a:tc>
                <a:tc>
                  <a:txBody>
                    <a:bodyPr/>
                    <a:lstStyle/>
                    <a:p>
                      <a:pPr algn="ctr"/>
                      <a:r>
                        <a:rPr lang="en-US" dirty="0" smtClean="0">
                          <a:solidFill>
                            <a:srgbClr val="000000"/>
                          </a:solidFill>
                        </a:rPr>
                        <a:t>T</a:t>
                      </a:r>
                      <a:endParaRPr lang="en-US" dirty="0">
                        <a:solidFill>
                          <a:srgbClr val="000000"/>
                        </a:solidFill>
                      </a:endParaRPr>
                    </a:p>
                  </a:txBody>
                  <a:tcPr/>
                </a:tc>
                <a:tc>
                  <a:txBody>
                    <a:bodyPr/>
                    <a:lstStyle/>
                    <a:p>
                      <a:pPr algn="ctr"/>
                      <a:r>
                        <a:rPr lang="en-US" dirty="0" smtClean="0">
                          <a:solidFill>
                            <a:srgbClr val="000000"/>
                          </a:solidFill>
                        </a:rPr>
                        <a:t>T</a:t>
                      </a:r>
                      <a:endParaRPr lang="en-US" dirty="0">
                        <a:solidFill>
                          <a:srgbClr val="000000"/>
                        </a:solidFill>
                      </a:endParaRPr>
                    </a:p>
                  </a:txBody>
                  <a:tcPr/>
                </a:tc>
                <a:tc>
                  <a:txBody>
                    <a:bodyPr/>
                    <a:lstStyle/>
                    <a:p>
                      <a:pPr algn="ctr"/>
                      <a:r>
                        <a:rPr lang="en-US" dirty="0" smtClean="0">
                          <a:solidFill>
                            <a:srgbClr val="000000"/>
                          </a:solidFill>
                        </a:rPr>
                        <a:t>T</a:t>
                      </a:r>
                      <a:endParaRPr lang="en-US" dirty="0">
                        <a:solidFill>
                          <a:srgbClr val="000000"/>
                        </a:solidFill>
                      </a:endParaRPr>
                    </a:p>
                  </a:txBody>
                  <a:tcPr/>
                </a:tc>
                <a:tc>
                  <a:txBody>
                    <a:bodyPr/>
                    <a:lstStyle/>
                    <a:p>
                      <a:pPr algn="ctr"/>
                      <a:r>
                        <a:rPr lang="en-US" dirty="0" smtClean="0">
                          <a:solidFill>
                            <a:srgbClr val="000000"/>
                          </a:solidFill>
                        </a:rPr>
                        <a:t>T</a:t>
                      </a:r>
                      <a:endParaRPr lang="en-US" dirty="0">
                        <a:solidFill>
                          <a:srgbClr val="000000"/>
                        </a:solidFill>
                      </a:endParaRPr>
                    </a:p>
                  </a:txBody>
                  <a:tcPr/>
                </a:tc>
                <a:tc>
                  <a:txBody>
                    <a:bodyPr/>
                    <a:lstStyle/>
                    <a:p>
                      <a:pPr algn="ctr"/>
                      <a:r>
                        <a:rPr lang="en-US" dirty="0" smtClean="0">
                          <a:solidFill>
                            <a:srgbClr val="000000"/>
                          </a:solidFill>
                        </a:rPr>
                        <a:t>T</a:t>
                      </a:r>
                      <a:endParaRPr lang="en-US" dirty="0">
                        <a:solidFill>
                          <a:srgbClr val="000000"/>
                        </a:solidFill>
                      </a:endParaRPr>
                    </a:p>
                  </a:txBody>
                  <a:tcPr/>
                </a:tc>
              </a:tr>
              <a:tr h="370840">
                <a:tc>
                  <a:txBody>
                    <a:bodyPr/>
                    <a:lstStyle/>
                    <a:p>
                      <a:pPr algn="ctr"/>
                      <a:r>
                        <a:rPr lang="en-US" dirty="0" smtClean="0">
                          <a:solidFill>
                            <a:srgbClr val="000000"/>
                          </a:solidFill>
                        </a:rPr>
                        <a:t>T</a:t>
                      </a:r>
                      <a:endParaRPr lang="en-US" dirty="0">
                        <a:solidFill>
                          <a:srgbClr val="000000"/>
                        </a:solidFill>
                      </a:endParaRPr>
                    </a:p>
                  </a:txBody>
                  <a:tcPr/>
                </a:tc>
                <a:tc>
                  <a:txBody>
                    <a:bodyPr/>
                    <a:lstStyle/>
                    <a:p>
                      <a:pPr algn="ctr"/>
                      <a:r>
                        <a:rPr lang="en-US" dirty="0" smtClean="0">
                          <a:solidFill>
                            <a:srgbClr val="000000"/>
                          </a:solidFill>
                        </a:rPr>
                        <a:t>F</a:t>
                      </a:r>
                      <a:endParaRPr lang="en-US" dirty="0">
                        <a:solidFill>
                          <a:srgbClr val="000000"/>
                        </a:solidFill>
                      </a:endParaRPr>
                    </a:p>
                  </a:txBody>
                  <a:tcPr/>
                </a:tc>
                <a:tc>
                  <a:txBody>
                    <a:bodyPr/>
                    <a:lstStyle/>
                    <a:p>
                      <a:pPr algn="ctr"/>
                      <a:r>
                        <a:rPr lang="en-US" dirty="0" smtClean="0">
                          <a:solidFill>
                            <a:srgbClr val="000000"/>
                          </a:solidFill>
                        </a:rPr>
                        <a:t>F</a:t>
                      </a:r>
                      <a:endParaRPr lang="en-US" dirty="0">
                        <a:solidFill>
                          <a:srgbClr val="000000"/>
                        </a:solidFill>
                      </a:endParaRPr>
                    </a:p>
                  </a:txBody>
                  <a:tcPr/>
                </a:tc>
                <a:tc>
                  <a:txBody>
                    <a:bodyPr/>
                    <a:lstStyle/>
                    <a:p>
                      <a:pPr algn="ctr"/>
                      <a:r>
                        <a:rPr lang="en-US" dirty="0" smtClean="0">
                          <a:solidFill>
                            <a:srgbClr val="000000"/>
                          </a:solidFill>
                        </a:rPr>
                        <a:t>T</a:t>
                      </a:r>
                      <a:endParaRPr lang="en-US" dirty="0">
                        <a:solidFill>
                          <a:srgbClr val="000000"/>
                        </a:solidFill>
                      </a:endParaRPr>
                    </a:p>
                  </a:txBody>
                  <a:tcPr/>
                </a:tc>
                <a:tc>
                  <a:txBody>
                    <a:bodyPr/>
                    <a:lstStyle/>
                    <a:p>
                      <a:pPr algn="ctr"/>
                      <a:r>
                        <a:rPr lang="en-US" dirty="0" smtClean="0">
                          <a:solidFill>
                            <a:srgbClr val="000000"/>
                          </a:solidFill>
                        </a:rPr>
                        <a:t>F</a:t>
                      </a:r>
                      <a:endParaRPr lang="en-US" dirty="0">
                        <a:solidFill>
                          <a:srgbClr val="000000"/>
                        </a:solidFill>
                      </a:endParaRPr>
                    </a:p>
                  </a:txBody>
                  <a:tcPr/>
                </a:tc>
                <a:tc>
                  <a:txBody>
                    <a:bodyPr/>
                    <a:lstStyle/>
                    <a:p>
                      <a:pPr algn="ctr"/>
                      <a:r>
                        <a:rPr lang="en-US" dirty="0" smtClean="0">
                          <a:solidFill>
                            <a:srgbClr val="000000"/>
                          </a:solidFill>
                        </a:rPr>
                        <a:t>T</a:t>
                      </a:r>
                      <a:endParaRPr lang="en-US" dirty="0">
                        <a:solidFill>
                          <a:srgbClr val="000000"/>
                        </a:solidFill>
                      </a:endParaRPr>
                    </a:p>
                  </a:txBody>
                  <a:tcPr/>
                </a:tc>
                <a:tc>
                  <a:txBody>
                    <a:bodyPr/>
                    <a:lstStyle/>
                    <a:p>
                      <a:pPr algn="ctr"/>
                      <a:r>
                        <a:rPr lang="en-US" dirty="0" smtClean="0">
                          <a:solidFill>
                            <a:srgbClr val="000000"/>
                          </a:solidFill>
                        </a:rPr>
                        <a:t>T</a:t>
                      </a:r>
                      <a:endParaRPr lang="en-US" dirty="0">
                        <a:solidFill>
                          <a:srgbClr val="000000"/>
                        </a:solidFill>
                      </a:endParaRPr>
                    </a:p>
                  </a:txBody>
                  <a:tcPr/>
                </a:tc>
                <a:tc>
                  <a:txBody>
                    <a:bodyPr/>
                    <a:lstStyle/>
                    <a:p>
                      <a:pPr algn="ctr"/>
                      <a:r>
                        <a:rPr lang="en-US" dirty="0" smtClean="0">
                          <a:solidFill>
                            <a:srgbClr val="000000"/>
                          </a:solidFill>
                        </a:rPr>
                        <a:t>F</a:t>
                      </a:r>
                      <a:endParaRPr lang="en-US" dirty="0">
                        <a:solidFill>
                          <a:srgbClr val="000000"/>
                        </a:solidFill>
                      </a:endParaRPr>
                    </a:p>
                  </a:txBody>
                  <a:tcPr/>
                </a:tc>
                <a:tc>
                  <a:txBody>
                    <a:bodyPr/>
                    <a:lstStyle/>
                    <a:p>
                      <a:pPr algn="ctr"/>
                      <a:r>
                        <a:rPr lang="en-US" dirty="0" smtClean="0">
                          <a:solidFill>
                            <a:srgbClr val="000000"/>
                          </a:solidFill>
                        </a:rPr>
                        <a:t>F</a:t>
                      </a:r>
                      <a:endParaRPr lang="en-US" dirty="0">
                        <a:solidFill>
                          <a:srgbClr val="000000"/>
                        </a:solidFill>
                      </a:endParaRPr>
                    </a:p>
                  </a:txBody>
                  <a:tcPr/>
                </a:tc>
              </a:tr>
              <a:tr h="370840">
                <a:tc>
                  <a:txBody>
                    <a:bodyPr/>
                    <a:lstStyle/>
                    <a:p>
                      <a:pPr algn="ctr"/>
                      <a:r>
                        <a:rPr lang="en-US" dirty="0" smtClean="0">
                          <a:solidFill>
                            <a:srgbClr val="000000"/>
                          </a:solidFill>
                        </a:rPr>
                        <a:t>F</a:t>
                      </a:r>
                      <a:endParaRPr lang="en-US" dirty="0">
                        <a:solidFill>
                          <a:srgbClr val="000000"/>
                        </a:solidFill>
                      </a:endParaRPr>
                    </a:p>
                  </a:txBody>
                  <a:tcPr/>
                </a:tc>
                <a:tc>
                  <a:txBody>
                    <a:bodyPr/>
                    <a:lstStyle/>
                    <a:p>
                      <a:pPr algn="ctr"/>
                      <a:r>
                        <a:rPr lang="en-US" dirty="0" smtClean="0">
                          <a:solidFill>
                            <a:srgbClr val="000000"/>
                          </a:solidFill>
                        </a:rPr>
                        <a:t>T</a:t>
                      </a:r>
                      <a:endParaRPr lang="en-US" dirty="0">
                        <a:solidFill>
                          <a:srgbClr val="000000"/>
                        </a:solidFill>
                      </a:endParaRPr>
                    </a:p>
                  </a:txBody>
                  <a:tcPr/>
                </a:tc>
                <a:tc>
                  <a:txBody>
                    <a:bodyPr/>
                    <a:lstStyle/>
                    <a:p>
                      <a:pPr algn="ctr"/>
                      <a:r>
                        <a:rPr lang="en-US" dirty="0" smtClean="0">
                          <a:solidFill>
                            <a:srgbClr val="000000"/>
                          </a:solidFill>
                        </a:rPr>
                        <a:t>T</a:t>
                      </a:r>
                      <a:endParaRPr lang="en-US" dirty="0">
                        <a:solidFill>
                          <a:srgbClr val="000000"/>
                        </a:solidFill>
                      </a:endParaRPr>
                    </a:p>
                  </a:txBody>
                  <a:tcPr/>
                </a:tc>
                <a:tc>
                  <a:txBody>
                    <a:bodyPr/>
                    <a:lstStyle/>
                    <a:p>
                      <a:pPr algn="ctr"/>
                      <a:r>
                        <a:rPr lang="en-US" dirty="0" smtClean="0">
                          <a:solidFill>
                            <a:srgbClr val="000000"/>
                          </a:solidFill>
                        </a:rPr>
                        <a:t>F</a:t>
                      </a:r>
                      <a:endParaRPr lang="en-US" dirty="0">
                        <a:solidFill>
                          <a:srgbClr val="000000"/>
                        </a:solidFill>
                      </a:endParaRPr>
                    </a:p>
                  </a:txBody>
                  <a:tcPr/>
                </a:tc>
                <a:tc>
                  <a:txBody>
                    <a:bodyPr/>
                    <a:lstStyle/>
                    <a:p>
                      <a:pPr algn="ctr"/>
                      <a:r>
                        <a:rPr lang="en-US" dirty="0" smtClean="0">
                          <a:solidFill>
                            <a:srgbClr val="000000"/>
                          </a:solidFill>
                        </a:rPr>
                        <a:t>T</a:t>
                      </a:r>
                      <a:endParaRPr lang="en-US" dirty="0">
                        <a:solidFill>
                          <a:srgbClr val="000000"/>
                        </a:solidFill>
                      </a:endParaRPr>
                    </a:p>
                  </a:txBody>
                  <a:tcPr/>
                </a:tc>
                <a:tc>
                  <a:txBody>
                    <a:bodyPr/>
                    <a:lstStyle/>
                    <a:p>
                      <a:pPr algn="ctr"/>
                      <a:r>
                        <a:rPr lang="en-US" dirty="0" smtClean="0">
                          <a:solidFill>
                            <a:srgbClr val="000000"/>
                          </a:solidFill>
                        </a:rPr>
                        <a:t>F</a:t>
                      </a:r>
                      <a:endParaRPr lang="en-US" dirty="0">
                        <a:solidFill>
                          <a:srgbClr val="000000"/>
                        </a:solidFill>
                      </a:endParaRPr>
                    </a:p>
                  </a:txBody>
                  <a:tcPr/>
                </a:tc>
                <a:tc>
                  <a:txBody>
                    <a:bodyPr/>
                    <a:lstStyle/>
                    <a:p>
                      <a:pPr algn="ctr"/>
                      <a:r>
                        <a:rPr lang="en-US" dirty="0" smtClean="0">
                          <a:solidFill>
                            <a:srgbClr val="000000"/>
                          </a:solidFill>
                        </a:rPr>
                        <a:t>F</a:t>
                      </a:r>
                      <a:endParaRPr lang="en-US" dirty="0">
                        <a:solidFill>
                          <a:srgbClr val="000000"/>
                        </a:solidFill>
                      </a:endParaRPr>
                    </a:p>
                  </a:txBody>
                  <a:tcPr/>
                </a:tc>
                <a:tc>
                  <a:txBody>
                    <a:bodyPr/>
                    <a:lstStyle/>
                    <a:p>
                      <a:pPr algn="ctr"/>
                      <a:r>
                        <a:rPr lang="en-US" dirty="0" smtClean="0">
                          <a:solidFill>
                            <a:srgbClr val="000000"/>
                          </a:solidFill>
                        </a:rPr>
                        <a:t>T</a:t>
                      </a:r>
                      <a:endParaRPr lang="en-US" dirty="0">
                        <a:solidFill>
                          <a:srgbClr val="000000"/>
                        </a:solidFill>
                      </a:endParaRPr>
                    </a:p>
                  </a:txBody>
                  <a:tcPr/>
                </a:tc>
                <a:tc>
                  <a:txBody>
                    <a:bodyPr/>
                    <a:lstStyle/>
                    <a:p>
                      <a:pPr algn="ctr"/>
                      <a:r>
                        <a:rPr lang="en-US" dirty="0" smtClean="0">
                          <a:solidFill>
                            <a:srgbClr val="000000"/>
                          </a:solidFill>
                        </a:rPr>
                        <a:t>F</a:t>
                      </a:r>
                      <a:endParaRPr lang="en-US" dirty="0">
                        <a:solidFill>
                          <a:srgbClr val="000000"/>
                        </a:solidFill>
                      </a:endParaRPr>
                    </a:p>
                  </a:txBody>
                  <a:tcPr/>
                </a:tc>
              </a:tr>
              <a:tr h="370840">
                <a:tc>
                  <a:txBody>
                    <a:bodyPr/>
                    <a:lstStyle/>
                    <a:p>
                      <a:pPr algn="ctr"/>
                      <a:r>
                        <a:rPr lang="en-US" dirty="0" smtClean="0">
                          <a:solidFill>
                            <a:srgbClr val="000000"/>
                          </a:solidFill>
                        </a:rPr>
                        <a:t>F</a:t>
                      </a:r>
                      <a:endParaRPr lang="en-US" dirty="0">
                        <a:solidFill>
                          <a:srgbClr val="000000"/>
                        </a:solidFill>
                      </a:endParaRPr>
                    </a:p>
                  </a:txBody>
                  <a:tcPr/>
                </a:tc>
                <a:tc>
                  <a:txBody>
                    <a:bodyPr/>
                    <a:lstStyle/>
                    <a:p>
                      <a:pPr algn="ctr"/>
                      <a:r>
                        <a:rPr lang="en-US" dirty="0" smtClean="0">
                          <a:solidFill>
                            <a:srgbClr val="000000"/>
                          </a:solidFill>
                        </a:rPr>
                        <a:t>F</a:t>
                      </a:r>
                      <a:endParaRPr lang="en-US" dirty="0">
                        <a:solidFill>
                          <a:srgbClr val="000000"/>
                        </a:solidFill>
                      </a:endParaRPr>
                    </a:p>
                  </a:txBody>
                  <a:tcPr/>
                </a:tc>
                <a:tc>
                  <a:txBody>
                    <a:bodyPr/>
                    <a:lstStyle/>
                    <a:p>
                      <a:pPr algn="ctr"/>
                      <a:r>
                        <a:rPr lang="en-US" dirty="0" smtClean="0">
                          <a:solidFill>
                            <a:srgbClr val="000000"/>
                          </a:solidFill>
                        </a:rPr>
                        <a:t>T</a:t>
                      </a:r>
                      <a:endParaRPr lang="en-US" dirty="0">
                        <a:solidFill>
                          <a:srgbClr val="000000"/>
                        </a:solidFill>
                      </a:endParaRPr>
                    </a:p>
                  </a:txBody>
                  <a:tcPr/>
                </a:tc>
                <a:tc>
                  <a:txBody>
                    <a:bodyPr/>
                    <a:lstStyle/>
                    <a:p>
                      <a:pPr algn="ctr"/>
                      <a:r>
                        <a:rPr lang="en-US" dirty="0" smtClean="0">
                          <a:solidFill>
                            <a:srgbClr val="000000"/>
                          </a:solidFill>
                        </a:rPr>
                        <a:t>T</a:t>
                      </a:r>
                      <a:endParaRPr lang="en-US" dirty="0">
                        <a:solidFill>
                          <a:srgbClr val="000000"/>
                        </a:solidFill>
                      </a:endParaRPr>
                    </a:p>
                  </a:txBody>
                  <a:tcPr/>
                </a:tc>
                <a:tc>
                  <a:txBody>
                    <a:bodyPr/>
                    <a:lstStyle/>
                    <a:p>
                      <a:pPr algn="ctr"/>
                      <a:r>
                        <a:rPr lang="en-US" dirty="0" smtClean="0">
                          <a:solidFill>
                            <a:srgbClr val="000000"/>
                          </a:solidFill>
                        </a:rPr>
                        <a:t>T</a:t>
                      </a:r>
                      <a:endParaRPr lang="en-US" dirty="0">
                        <a:solidFill>
                          <a:srgbClr val="000000"/>
                        </a:solidFill>
                      </a:endParaRPr>
                    </a:p>
                  </a:txBody>
                  <a:tcPr/>
                </a:tc>
                <a:tc>
                  <a:txBody>
                    <a:bodyPr/>
                    <a:lstStyle/>
                    <a:p>
                      <a:pPr algn="ctr"/>
                      <a:r>
                        <a:rPr lang="en-US" dirty="0" smtClean="0">
                          <a:solidFill>
                            <a:srgbClr val="000000"/>
                          </a:solidFill>
                        </a:rPr>
                        <a:t>T</a:t>
                      </a:r>
                      <a:endParaRPr lang="en-US" dirty="0">
                        <a:solidFill>
                          <a:srgbClr val="000000"/>
                        </a:solidFill>
                      </a:endParaRPr>
                    </a:p>
                  </a:txBody>
                  <a:tcPr/>
                </a:tc>
                <a:tc>
                  <a:txBody>
                    <a:bodyPr/>
                    <a:lstStyle/>
                    <a:p>
                      <a:pPr algn="ctr"/>
                      <a:r>
                        <a:rPr lang="en-US" dirty="0" smtClean="0">
                          <a:solidFill>
                            <a:srgbClr val="000000"/>
                          </a:solidFill>
                        </a:rPr>
                        <a:t>T</a:t>
                      </a:r>
                      <a:endParaRPr lang="en-US" dirty="0">
                        <a:solidFill>
                          <a:srgbClr val="000000"/>
                        </a:solidFill>
                      </a:endParaRPr>
                    </a:p>
                  </a:txBody>
                  <a:tcPr/>
                </a:tc>
                <a:tc>
                  <a:txBody>
                    <a:bodyPr/>
                    <a:lstStyle/>
                    <a:p>
                      <a:pPr algn="ctr"/>
                      <a:r>
                        <a:rPr lang="en-US" dirty="0" smtClean="0">
                          <a:solidFill>
                            <a:srgbClr val="000000"/>
                          </a:solidFill>
                        </a:rPr>
                        <a:t>T</a:t>
                      </a:r>
                      <a:endParaRPr lang="en-US" dirty="0">
                        <a:solidFill>
                          <a:srgbClr val="000000"/>
                        </a:solidFill>
                      </a:endParaRPr>
                    </a:p>
                  </a:txBody>
                  <a:tcPr/>
                </a:tc>
                <a:tc>
                  <a:txBody>
                    <a:bodyPr/>
                    <a:lstStyle/>
                    <a:p>
                      <a:pPr algn="ctr"/>
                      <a:r>
                        <a:rPr lang="en-US" dirty="0" smtClean="0">
                          <a:solidFill>
                            <a:srgbClr val="000000"/>
                          </a:solidFill>
                        </a:rPr>
                        <a:t>T</a:t>
                      </a:r>
                      <a:endParaRPr lang="en-US" dirty="0">
                        <a:solidFill>
                          <a:srgbClr val="000000"/>
                        </a:solidFill>
                      </a:endParaRPr>
                    </a:p>
                  </a:txBody>
                  <a:tcPr/>
                </a:tc>
              </a:tr>
            </a:tbl>
          </a:graphicData>
        </a:graphic>
      </p:graphicFrame>
    </p:spTree>
    <p:extLst>
      <p:ext uri="{BB962C8B-B14F-4D97-AF65-F5344CB8AC3E}">
        <p14:creationId xmlns:p14="http://schemas.microsoft.com/office/powerpoint/2010/main" val="32753260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Biconditional Statement</a:t>
            </a:r>
            <a:endParaRPr lang="en-US" dirty="0"/>
          </a:p>
        </p:txBody>
      </p:sp>
      <p:sp>
        <p:nvSpPr>
          <p:cNvPr id="4" name="Content Placeholder 3"/>
          <p:cNvSpPr>
            <a:spLocks noGrp="1"/>
          </p:cNvSpPr>
          <p:nvPr>
            <p:ph idx="1"/>
          </p:nvPr>
        </p:nvSpPr>
        <p:spPr>
          <a:xfrm>
            <a:off x="457200" y="1280160"/>
            <a:ext cx="8229600" cy="2332946"/>
          </a:xfrm>
          <a:solidFill>
            <a:schemeClr val="accent3"/>
          </a:solidFill>
          <a:ln w="28575">
            <a:solidFill>
              <a:srgbClr val="000000"/>
            </a:solidFill>
          </a:ln>
        </p:spPr>
        <p:txBody>
          <a:bodyPr>
            <a:spAutoFit/>
          </a:bodyPr>
          <a:lstStyle/>
          <a:p>
            <a:pPr algn="ctr"/>
            <a:r>
              <a:rPr lang="en-US" b="1" dirty="0" smtClean="0">
                <a:solidFill>
                  <a:srgbClr val="000000"/>
                </a:solidFill>
              </a:rPr>
              <a:t>Biconditional Statement </a:t>
            </a:r>
          </a:p>
          <a:p>
            <a:r>
              <a:rPr lang="en-US" b="1" dirty="0" smtClean="0">
                <a:solidFill>
                  <a:srgbClr val="C00000"/>
                </a:solidFill>
              </a:rPr>
              <a:t>Biconditional statements</a:t>
            </a:r>
            <a:r>
              <a:rPr lang="en-US" dirty="0" smtClean="0">
                <a:solidFill>
                  <a:srgbClr val="000000"/>
                </a:solidFill>
              </a:rPr>
              <a:t>, read “if and only if,” are true only when each component of the statement has the same truth value; that is, either both are true or both are false.</a:t>
            </a:r>
            <a:endParaRPr lang="en-US" b="1" dirty="0" smtClean="0">
              <a:solidFill>
                <a:srgbClr val="0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Logically Equivalent Statements</a:t>
            </a:r>
            <a:endParaRPr lang="en-US" dirty="0"/>
          </a:p>
        </p:txBody>
      </p:sp>
      <p:sp>
        <p:nvSpPr>
          <p:cNvPr id="4" name="Content Placeholder 3"/>
          <p:cNvSpPr>
            <a:spLocks noGrp="1"/>
          </p:cNvSpPr>
          <p:nvPr>
            <p:ph idx="1"/>
          </p:nvPr>
        </p:nvSpPr>
        <p:spPr>
          <a:xfrm>
            <a:off x="457200" y="1280160"/>
            <a:ext cx="8229600" cy="1902059"/>
          </a:xfrm>
          <a:solidFill>
            <a:schemeClr val="accent3"/>
          </a:solidFill>
          <a:ln w="28575">
            <a:solidFill>
              <a:srgbClr val="000000"/>
            </a:solidFill>
          </a:ln>
        </p:spPr>
        <p:txBody>
          <a:bodyPr>
            <a:spAutoFit/>
          </a:bodyPr>
          <a:lstStyle/>
          <a:p>
            <a:pPr algn="ctr"/>
            <a:r>
              <a:rPr lang="en-US" b="1" dirty="0" smtClean="0">
                <a:solidFill>
                  <a:srgbClr val="000000"/>
                </a:solidFill>
              </a:rPr>
              <a:t>Logically Equivalent Statements </a:t>
            </a:r>
          </a:p>
          <a:p>
            <a:r>
              <a:rPr lang="en-US" b="1" dirty="0" smtClean="0">
                <a:solidFill>
                  <a:srgbClr val="C00000"/>
                </a:solidFill>
              </a:rPr>
              <a:t>Logically equivalent statements</a:t>
            </a:r>
            <a:r>
              <a:rPr lang="en-US" dirty="0" smtClean="0">
                <a:solidFill>
                  <a:srgbClr val="000000"/>
                </a:solidFill>
              </a:rPr>
              <a:t> are statements that have exactly the same truth values in all situations. We write this mathematically using the symbol ≡.</a:t>
            </a:r>
            <a:endParaRPr lang="en-US" b="1" dirty="0" smtClean="0">
              <a:solidFill>
                <a:srgbClr val="000000"/>
              </a:solidFill>
            </a:endParaRPr>
          </a:p>
        </p:txBody>
      </p:sp>
      <p:sp>
        <p:nvSpPr>
          <p:cNvPr id="3" name="Rectangle 2"/>
          <p:cNvSpPr/>
          <p:nvPr/>
        </p:nvSpPr>
        <p:spPr>
          <a:xfrm>
            <a:off x="228600" y="3352800"/>
            <a:ext cx="8686800" cy="1384995"/>
          </a:xfrm>
          <a:prstGeom prst="rect">
            <a:avLst/>
          </a:prstGeom>
        </p:spPr>
        <p:txBody>
          <a:bodyPr wrap="square">
            <a:spAutoFit/>
          </a:bodyPr>
          <a:lstStyle/>
          <a:p>
            <a:r>
              <a:rPr lang="en-US" sz="2800" dirty="0" smtClean="0"/>
              <a:t>Note in Table 3 that the conditional and its contrapositive have the same truth values. Therefore, they are logically equivalent.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Skill Check #2 </a:t>
            </a:r>
            <a:endParaRPr lang="en-US" dirty="0"/>
          </a:p>
        </p:txBody>
      </p:sp>
      <p:sp>
        <p:nvSpPr>
          <p:cNvPr id="4" name="Content Placeholder 3"/>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Skill Check #2 </a:t>
            </a:r>
          </a:p>
          <a:p>
            <a:r>
              <a:rPr lang="en-US" dirty="0" smtClean="0">
                <a:solidFill>
                  <a:srgbClr val="000000"/>
                </a:solidFill>
              </a:rPr>
              <a:t>Find the other statements that are logically equivalent in Table 3. </a:t>
            </a:r>
            <a:endParaRPr lang="en-US" b="1" dirty="0" smtClean="0">
              <a:solidFill>
                <a:srgbClr val="000000"/>
              </a:solidFill>
            </a:endParaRPr>
          </a:p>
        </p:txBody>
      </p:sp>
      <p:sp>
        <p:nvSpPr>
          <p:cNvPr id="3" name="Rectangle 2"/>
          <p:cNvSpPr/>
          <p:nvPr/>
        </p:nvSpPr>
        <p:spPr>
          <a:xfrm>
            <a:off x="174812" y="5334000"/>
            <a:ext cx="8839200" cy="523220"/>
          </a:xfrm>
          <a:prstGeom prst="rect">
            <a:avLst/>
          </a:prstGeom>
        </p:spPr>
        <p:txBody>
          <a:bodyPr wrap="square">
            <a:spAutoFit/>
          </a:bodyPr>
          <a:lstStyle/>
          <a:p>
            <a:pPr marL="463550" indent="-463550"/>
            <a:r>
              <a:rPr lang="en-US" sz="2800" dirty="0">
                <a:solidFill>
                  <a:srgbClr val="000000"/>
                </a:solidFill>
              </a:rPr>
              <a:t>Answer:</a:t>
            </a:r>
            <a:r>
              <a:rPr lang="en-US" sz="2800" b="1" dirty="0"/>
              <a:t>  </a:t>
            </a:r>
            <a:r>
              <a:rPr lang="en-US" sz="2800" dirty="0" smtClean="0">
                <a:solidFill>
                  <a:srgbClr val="FF0000"/>
                </a:solidFill>
              </a:rPr>
              <a:t>The converse is logically equivalent to the inverse.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De Morgan’s Laws</a:t>
            </a:r>
            <a:endParaRPr lang="en-US" dirty="0"/>
          </a:p>
        </p:txBody>
      </p:sp>
      <p:sp>
        <p:nvSpPr>
          <p:cNvPr id="4" name="Content Placeholder 3"/>
          <p:cNvSpPr>
            <a:spLocks noGrp="1"/>
          </p:cNvSpPr>
          <p:nvPr>
            <p:ph idx="1"/>
          </p:nvPr>
        </p:nvSpPr>
        <p:spPr>
          <a:xfrm>
            <a:off x="457200" y="1280160"/>
            <a:ext cx="8229600" cy="1557349"/>
          </a:xfrm>
          <a:solidFill>
            <a:schemeClr val="accent3"/>
          </a:solidFill>
          <a:ln w="28575">
            <a:solidFill>
              <a:srgbClr val="000000"/>
            </a:solidFill>
          </a:ln>
        </p:spPr>
        <p:txBody>
          <a:bodyPr>
            <a:spAutoFit/>
          </a:bodyPr>
          <a:lstStyle/>
          <a:p>
            <a:pPr algn="ctr"/>
            <a:r>
              <a:rPr lang="en-US" b="1" dirty="0" smtClean="0">
                <a:solidFill>
                  <a:srgbClr val="000000"/>
                </a:solidFill>
              </a:rPr>
              <a:t>De Morgan’s Laws </a:t>
            </a:r>
          </a:p>
          <a:p>
            <a:pPr marL="514350" indent="-514350"/>
            <a:r>
              <a:rPr lang="en-US" b="1" dirty="0" smtClean="0">
                <a:solidFill>
                  <a:srgbClr val="000000"/>
                </a:solidFill>
              </a:rPr>
              <a:t>1.</a:t>
            </a:r>
            <a:r>
              <a:rPr lang="en-US" dirty="0" smtClean="0">
                <a:solidFill>
                  <a:srgbClr val="000000"/>
                </a:solidFill>
              </a:rPr>
              <a:t>	</a:t>
            </a:r>
            <a:r>
              <a:rPr lang="en-US" dirty="0" smtClean="0">
                <a:solidFill>
                  <a:srgbClr val="0000FF"/>
                </a:solidFill>
              </a:rPr>
              <a:t>∼ ( </a:t>
            </a:r>
            <a:r>
              <a:rPr lang="en-US" i="1" dirty="0" smtClean="0">
                <a:solidFill>
                  <a:srgbClr val="0000FF"/>
                </a:solidFill>
              </a:rPr>
              <a:t>p </a:t>
            </a:r>
            <a:r>
              <a:rPr lang="en-US" dirty="0" smtClean="0">
                <a:solidFill>
                  <a:srgbClr val="0000FF"/>
                </a:solidFill>
              </a:rPr>
              <a:t>∧ </a:t>
            </a:r>
            <a:r>
              <a:rPr lang="en-US" i="1" dirty="0" smtClean="0">
                <a:solidFill>
                  <a:srgbClr val="0000FF"/>
                </a:solidFill>
              </a:rPr>
              <a:t>q</a:t>
            </a:r>
            <a:r>
              <a:rPr lang="en-US" dirty="0" smtClean="0">
                <a:solidFill>
                  <a:srgbClr val="0000FF"/>
                </a:solidFill>
              </a:rPr>
              <a:t> ) ≡ ∼ </a:t>
            </a:r>
            <a:r>
              <a:rPr lang="en-US" i="1" dirty="0" smtClean="0">
                <a:solidFill>
                  <a:srgbClr val="0000FF"/>
                </a:solidFill>
              </a:rPr>
              <a:t>p</a:t>
            </a:r>
            <a:r>
              <a:rPr lang="en-US" dirty="0" smtClean="0">
                <a:solidFill>
                  <a:srgbClr val="0000FF"/>
                </a:solidFill>
              </a:rPr>
              <a:t> ∨ ∼ </a:t>
            </a:r>
            <a:r>
              <a:rPr lang="en-US" i="1" dirty="0" smtClean="0">
                <a:solidFill>
                  <a:srgbClr val="0000FF"/>
                </a:solidFill>
              </a:rPr>
              <a:t>q</a:t>
            </a:r>
            <a:r>
              <a:rPr lang="en-US" dirty="0" smtClean="0">
                <a:solidFill>
                  <a:srgbClr val="0000FF"/>
                </a:solidFill>
              </a:rPr>
              <a:t> </a:t>
            </a:r>
          </a:p>
          <a:p>
            <a:pPr marL="514350" indent="-514350"/>
            <a:r>
              <a:rPr lang="en-US" b="1" dirty="0" smtClean="0">
                <a:solidFill>
                  <a:srgbClr val="000000"/>
                </a:solidFill>
              </a:rPr>
              <a:t>2.</a:t>
            </a:r>
            <a:r>
              <a:rPr lang="en-US" i="1" dirty="0" smtClean="0">
                <a:solidFill>
                  <a:srgbClr val="000000"/>
                </a:solidFill>
              </a:rPr>
              <a:t>	</a:t>
            </a:r>
            <a:r>
              <a:rPr lang="en-US" dirty="0" smtClean="0">
                <a:solidFill>
                  <a:srgbClr val="0000FF"/>
                </a:solidFill>
              </a:rPr>
              <a:t>∼ ( </a:t>
            </a:r>
            <a:r>
              <a:rPr lang="en-US" i="1" dirty="0" smtClean="0">
                <a:solidFill>
                  <a:srgbClr val="0000FF"/>
                </a:solidFill>
              </a:rPr>
              <a:t>p</a:t>
            </a:r>
            <a:r>
              <a:rPr lang="en-US" dirty="0" smtClean="0">
                <a:solidFill>
                  <a:srgbClr val="0000FF"/>
                </a:solidFill>
              </a:rPr>
              <a:t> ∨ </a:t>
            </a:r>
            <a:r>
              <a:rPr lang="en-US" i="1" dirty="0" smtClean="0">
                <a:solidFill>
                  <a:srgbClr val="0000FF"/>
                </a:solidFill>
              </a:rPr>
              <a:t>q</a:t>
            </a:r>
            <a:r>
              <a:rPr lang="en-US" dirty="0" smtClean="0">
                <a:solidFill>
                  <a:srgbClr val="0000FF"/>
                </a:solidFill>
              </a:rPr>
              <a:t> ) ≡ ∼ </a:t>
            </a:r>
            <a:r>
              <a:rPr lang="en-US" i="1" dirty="0" smtClean="0">
                <a:solidFill>
                  <a:srgbClr val="0000FF"/>
                </a:solidFill>
              </a:rPr>
              <a:t>p</a:t>
            </a:r>
            <a:r>
              <a:rPr lang="en-US" dirty="0" smtClean="0">
                <a:solidFill>
                  <a:srgbClr val="0000FF"/>
                </a:solidFill>
              </a:rPr>
              <a:t> ∧ ∼ </a:t>
            </a:r>
            <a:r>
              <a:rPr lang="en-US" i="1" dirty="0" smtClean="0">
                <a:solidFill>
                  <a:srgbClr val="0000FF"/>
                </a:solidFill>
              </a:rPr>
              <a:t>q</a:t>
            </a:r>
            <a:endParaRPr lang="en-US" b="1" i="1" dirty="0" smtClean="0">
              <a:solidFill>
                <a:srgbClr val="0000FF"/>
              </a:solidFill>
            </a:endParaRPr>
          </a:p>
        </p:txBody>
      </p:sp>
      <p:sp>
        <p:nvSpPr>
          <p:cNvPr id="3" name="Rectangle 2"/>
          <p:cNvSpPr/>
          <p:nvPr/>
        </p:nvSpPr>
        <p:spPr>
          <a:xfrm>
            <a:off x="381000" y="2828836"/>
            <a:ext cx="8305800" cy="2677656"/>
          </a:xfrm>
          <a:prstGeom prst="rect">
            <a:avLst/>
          </a:prstGeom>
        </p:spPr>
        <p:txBody>
          <a:bodyPr wrap="square">
            <a:spAutoFit/>
          </a:bodyPr>
          <a:lstStyle/>
          <a:p>
            <a:endParaRPr lang="en-US" sz="2800" dirty="0" smtClean="0"/>
          </a:p>
          <a:p>
            <a:r>
              <a:rPr lang="en-US" sz="2800" dirty="0" smtClean="0"/>
              <a:t>Augustus De Morgan, an English mathematician and logician, formally defined two famous equivalent negations that show how to negate </a:t>
            </a:r>
            <a:r>
              <a:rPr lang="en-US" sz="2800" i="1" dirty="0" smtClean="0"/>
              <a:t>and</a:t>
            </a:r>
            <a:r>
              <a:rPr lang="en-US" sz="2800" dirty="0" smtClean="0"/>
              <a:t> statements and </a:t>
            </a:r>
            <a:r>
              <a:rPr lang="en-US" sz="2800" i="1" dirty="0" smtClean="0"/>
              <a:t>or</a:t>
            </a:r>
            <a:r>
              <a:rPr lang="en-US" sz="2800" dirty="0" smtClean="0"/>
              <a:t> statements. </a:t>
            </a:r>
            <a:r>
              <a:rPr lang="en-US" sz="2800" dirty="0"/>
              <a:t>De </a:t>
            </a:r>
            <a:r>
              <a:rPr lang="en-US" sz="2800" dirty="0" smtClean="0"/>
              <a:t>Morgan’s Laws show how a negative sign is “distributed” across compound statements.</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Applying De Morgan’s Laws</a:t>
            </a:r>
            <a:endParaRPr lang="en-US" dirty="0"/>
          </a:p>
        </p:txBody>
      </p:sp>
      <p:sp>
        <p:nvSpPr>
          <p:cNvPr id="3" name="Content Placeholder 2"/>
          <p:cNvSpPr>
            <a:spLocks noGrp="1"/>
          </p:cNvSpPr>
          <p:nvPr>
            <p:ph idx="1"/>
          </p:nvPr>
        </p:nvSpPr>
        <p:spPr/>
        <p:txBody>
          <a:bodyPr>
            <a:noAutofit/>
          </a:bodyPr>
          <a:lstStyle/>
          <a:p>
            <a:r>
              <a:rPr lang="en-US" dirty="0" smtClean="0"/>
              <a:t>Consider the following compound statement. </a:t>
            </a:r>
          </a:p>
          <a:p>
            <a:pPr algn="ctr"/>
            <a:r>
              <a:rPr lang="en-US" i="1" dirty="0" smtClean="0"/>
              <a:t>It is not true that Jack and Jill went up the hill. </a:t>
            </a:r>
          </a:p>
          <a:p>
            <a:r>
              <a:rPr lang="en-US" dirty="0" smtClean="0"/>
              <a:t>From the given statements, choose the statement that is logically equivalent. </a:t>
            </a:r>
          </a:p>
          <a:p>
            <a:pPr marL="341313" indent="-341313"/>
            <a:r>
              <a:rPr lang="en-US" b="1" i="1" dirty="0" smtClean="0"/>
              <a:t>a</a:t>
            </a:r>
            <a:r>
              <a:rPr lang="en-US" dirty="0" smtClean="0"/>
              <a:t>: Jack did not go up the hill and Jill did not go up the hill.</a:t>
            </a:r>
            <a:r>
              <a:rPr lang="en-US" b="1" i="1" dirty="0" smtClean="0"/>
              <a:t> </a:t>
            </a:r>
          </a:p>
          <a:p>
            <a:pPr marL="341313" indent="-341313"/>
            <a:r>
              <a:rPr lang="en-US" b="1" i="1" dirty="0" smtClean="0"/>
              <a:t>b</a:t>
            </a:r>
            <a:r>
              <a:rPr lang="en-US" dirty="0" smtClean="0"/>
              <a:t>: It is not true that Jack and Jill did not go up the hill.</a:t>
            </a:r>
            <a:r>
              <a:rPr lang="en-US" b="1" i="1" dirty="0" smtClean="0"/>
              <a:t> </a:t>
            </a:r>
          </a:p>
          <a:p>
            <a:pPr marL="341313" indent="-341313"/>
            <a:r>
              <a:rPr lang="en-US" b="1" i="1" dirty="0" smtClean="0"/>
              <a:t>c</a:t>
            </a:r>
            <a:r>
              <a:rPr lang="en-US" dirty="0" smtClean="0"/>
              <a:t>: 	Jack went up the hill or Jill went up the hill. </a:t>
            </a:r>
          </a:p>
          <a:p>
            <a:pPr marL="341313" indent="-341313"/>
            <a:r>
              <a:rPr lang="en-US" b="1" i="1" dirty="0" smtClean="0"/>
              <a:t>d</a:t>
            </a:r>
            <a:r>
              <a:rPr lang="en-US" dirty="0" smtClean="0"/>
              <a:t>: Jack did not go up the hill or Jill did not go up the hill.</a:t>
            </a:r>
            <a:r>
              <a:rPr lang="en-US" b="1" i="1" dirty="0" smtClean="0"/>
              <a:t>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Applying De Morgan’s Laws (cont.)</a:t>
            </a:r>
            <a:endParaRPr lang="en-US" dirty="0"/>
          </a:p>
        </p:txBody>
      </p:sp>
      <p:sp>
        <p:nvSpPr>
          <p:cNvPr id="3" name="Content Placeholder 2"/>
          <p:cNvSpPr>
            <a:spLocks noGrp="1"/>
          </p:cNvSpPr>
          <p:nvPr>
            <p:ph idx="1"/>
          </p:nvPr>
        </p:nvSpPr>
        <p:spPr/>
        <p:txBody>
          <a:bodyPr>
            <a:noAutofit/>
          </a:bodyPr>
          <a:lstStyle/>
          <a:p>
            <a:r>
              <a:rPr lang="en-US" b="1" dirty="0" smtClean="0"/>
              <a:t>Solution </a:t>
            </a:r>
          </a:p>
          <a:p>
            <a:r>
              <a:rPr lang="en-US" dirty="0" smtClean="0"/>
              <a:t>To determine which statement is logically equivalent, let us first write the original compound statement in symbolic form.</a:t>
            </a:r>
          </a:p>
          <a:p>
            <a:r>
              <a:rPr lang="en-US" dirty="0" smtClean="0"/>
              <a:t>Let the following statements represent </a:t>
            </a:r>
            <a:r>
              <a:rPr lang="en-US" i="1" dirty="0" smtClean="0"/>
              <a:t>p </a:t>
            </a:r>
            <a:r>
              <a:rPr lang="en-US" dirty="0" smtClean="0"/>
              <a:t>and</a:t>
            </a:r>
            <a:r>
              <a:rPr lang="en-US" i="1" dirty="0" smtClean="0"/>
              <a:t> q. </a:t>
            </a:r>
          </a:p>
          <a:p>
            <a:pPr marL="682625" indent="-450850"/>
            <a:r>
              <a:rPr lang="en-US" b="1" i="1" dirty="0" smtClean="0"/>
              <a:t>p</a:t>
            </a:r>
            <a:r>
              <a:rPr lang="en-US" dirty="0" smtClean="0"/>
              <a:t>:	Jack went up the hill. </a:t>
            </a:r>
          </a:p>
          <a:p>
            <a:pPr marL="682625" indent="-450850"/>
            <a:r>
              <a:rPr lang="en-US" b="1" i="1" dirty="0" smtClean="0"/>
              <a:t>q</a:t>
            </a:r>
            <a:r>
              <a:rPr lang="en-US" dirty="0" smtClean="0"/>
              <a:t>:	Jill went up the hill.</a:t>
            </a:r>
            <a:r>
              <a:rPr lang="en-US" b="1" i="1" dirty="0" smtClean="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Applying De Morgan’s Laws (cont.)</a:t>
            </a:r>
            <a:endParaRPr lang="en-US" dirty="0"/>
          </a:p>
        </p:txBody>
      </p:sp>
      <p:sp>
        <p:nvSpPr>
          <p:cNvPr id="3" name="Content Placeholder 2"/>
          <p:cNvSpPr>
            <a:spLocks noGrp="1"/>
          </p:cNvSpPr>
          <p:nvPr>
            <p:ph idx="1"/>
          </p:nvPr>
        </p:nvSpPr>
        <p:spPr/>
        <p:txBody>
          <a:bodyPr>
            <a:noAutofit/>
          </a:bodyPr>
          <a:lstStyle/>
          <a:p>
            <a:r>
              <a:rPr lang="en-US" dirty="0" smtClean="0"/>
              <a:t>Then our statement “It is not true that Jack and Jill went up the hill” can be written logically as </a:t>
            </a:r>
          </a:p>
          <a:p>
            <a:pPr algn="ctr"/>
            <a:r>
              <a:rPr lang="en-US" dirty="0" smtClean="0">
                <a:solidFill>
                  <a:schemeClr val="tx1"/>
                </a:solidFill>
              </a:rPr>
              <a:t>∼ ( </a:t>
            </a:r>
            <a:r>
              <a:rPr lang="en-US" i="1" dirty="0" smtClean="0">
                <a:solidFill>
                  <a:schemeClr val="tx1"/>
                </a:solidFill>
              </a:rPr>
              <a:t>p </a:t>
            </a:r>
            <a:r>
              <a:rPr lang="en-US" dirty="0" smtClean="0">
                <a:solidFill>
                  <a:schemeClr val="tx1"/>
                </a:solidFill>
              </a:rPr>
              <a:t>∧ </a:t>
            </a:r>
            <a:r>
              <a:rPr lang="en-US" i="1" dirty="0" smtClean="0">
                <a:solidFill>
                  <a:schemeClr val="tx1"/>
                </a:solidFill>
              </a:rPr>
              <a:t>q</a:t>
            </a:r>
            <a:r>
              <a:rPr lang="en-US" dirty="0" smtClean="0">
                <a:solidFill>
                  <a:schemeClr val="tx1"/>
                </a:solidFill>
              </a:rPr>
              <a:t> ).</a:t>
            </a:r>
          </a:p>
          <a:p>
            <a:r>
              <a:rPr lang="en-US" dirty="0" smtClean="0"/>
              <a:t>By De Morgan’s Laws, we know that a compound statement that reads </a:t>
            </a:r>
            <a:r>
              <a:rPr lang="en-US" dirty="0" smtClean="0">
                <a:solidFill>
                  <a:schemeClr val="tx1"/>
                </a:solidFill>
              </a:rPr>
              <a:t>∼ </a:t>
            </a:r>
            <a:r>
              <a:rPr lang="en-US" i="1" dirty="0" smtClean="0">
                <a:solidFill>
                  <a:schemeClr val="tx1"/>
                </a:solidFill>
              </a:rPr>
              <a:t>p</a:t>
            </a:r>
            <a:r>
              <a:rPr lang="en-US" dirty="0" smtClean="0">
                <a:solidFill>
                  <a:schemeClr val="tx1"/>
                </a:solidFill>
              </a:rPr>
              <a:t> ∨ ∼ </a:t>
            </a:r>
            <a:r>
              <a:rPr lang="en-US" i="1" dirty="0" smtClean="0">
                <a:solidFill>
                  <a:schemeClr val="tx1"/>
                </a:solidFill>
              </a:rPr>
              <a:t>q</a:t>
            </a:r>
            <a:r>
              <a:rPr lang="en-US" dirty="0" smtClean="0">
                <a:solidFill>
                  <a:schemeClr val="tx1"/>
                </a:solidFill>
              </a:rPr>
              <a:t> </a:t>
            </a:r>
            <a:r>
              <a:rPr lang="en-US" dirty="0" smtClean="0"/>
              <a:t>is logically equivalent.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4: Applying De Morgan’s Laws (cont.)</a:t>
            </a:r>
            <a:endParaRPr lang="en-US" dirty="0"/>
          </a:p>
        </p:txBody>
      </p:sp>
      <p:sp>
        <p:nvSpPr>
          <p:cNvPr id="3" name="Content Placeholder 2"/>
          <p:cNvSpPr>
            <a:spLocks noGrp="1"/>
          </p:cNvSpPr>
          <p:nvPr>
            <p:ph idx="1"/>
          </p:nvPr>
        </p:nvSpPr>
        <p:spPr/>
        <p:txBody>
          <a:bodyPr>
            <a:noAutofit/>
          </a:bodyPr>
          <a:lstStyle/>
          <a:p>
            <a:r>
              <a:rPr lang="en-US" dirty="0" smtClean="0"/>
              <a:t>Write each of our choices symbolically as well. </a:t>
            </a:r>
          </a:p>
          <a:p>
            <a:pPr marL="463550" indent="-354013"/>
            <a:r>
              <a:rPr lang="en-US" b="1" i="1" dirty="0" smtClean="0"/>
              <a:t>a</a:t>
            </a:r>
            <a:r>
              <a:rPr lang="en-US" dirty="0" smtClean="0"/>
              <a:t>: Jack did not go up the hill and Jill did not go up the hill:</a:t>
            </a:r>
            <a:r>
              <a:rPr lang="en-US" b="1" i="1" dirty="0" smtClean="0"/>
              <a:t> </a:t>
            </a:r>
            <a:r>
              <a:rPr lang="en-US" dirty="0" smtClean="0">
                <a:solidFill>
                  <a:schemeClr val="tx1"/>
                </a:solidFill>
              </a:rPr>
              <a:t>∼ </a:t>
            </a:r>
            <a:r>
              <a:rPr lang="en-US" i="1" dirty="0" smtClean="0">
                <a:solidFill>
                  <a:schemeClr val="tx1"/>
                </a:solidFill>
              </a:rPr>
              <a:t>p</a:t>
            </a:r>
            <a:r>
              <a:rPr lang="en-US" dirty="0" smtClean="0">
                <a:solidFill>
                  <a:schemeClr val="tx1"/>
                </a:solidFill>
              </a:rPr>
              <a:t> ∧ ∼ </a:t>
            </a:r>
            <a:r>
              <a:rPr lang="en-US" i="1" dirty="0" smtClean="0">
                <a:solidFill>
                  <a:schemeClr val="tx1"/>
                </a:solidFill>
              </a:rPr>
              <a:t>q</a:t>
            </a:r>
            <a:endParaRPr lang="en-US" b="1" i="1" dirty="0" smtClean="0"/>
          </a:p>
          <a:p>
            <a:pPr marL="463550" indent="-354013"/>
            <a:r>
              <a:rPr lang="en-US" b="1" i="1" dirty="0" smtClean="0"/>
              <a:t>b</a:t>
            </a:r>
            <a:r>
              <a:rPr lang="en-US" dirty="0" smtClean="0"/>
              <a:t>: It is not true that Jack and Jill did not go up the hill: </a:t>
            </a:r>
            <a:r>
              <a:rPr lang="en-US" dirty="0" smtClean="0">
                <a:solidFill>
                  <a:schemeClr val="tx1"/>
                </a:solidFill>
              </a:rPr>
              <a:t>∼ (∼ </a:t>
            </a:r>
            <a:r>
              <a:rPr lang="en-US" i="1" dirty="0" smtClean="0">
                <a:solidFill>
                  <a:schemeClr val="tx1"/>
                </a:solidFill>
              </a:rPr>
              <a:t>p</a:t>
            </a:r>
            <a:r>
              <a:rPr lang="en-US" dirty="0" smtClean="0">
                <a:solidFill>
                  <a:schemeClr val="tx1"/>
                </a:solidFill>
              </a:rPr>
              <a:t> ∧ ∼ </a:t>
            </a:r>
            <a:r>
              <a:rPr lang="en-US" i="1" dirty="0" smtClean="0">
                <a:solidFill>
                  <a:schemeClr val="tx1"/>
                </a:solidFill>
              </a:rPr>
              <a:t>q</a:t>
            </a:r>
            <a:r>
              <a:rPr lang="en-US" dirty="0" smtClean="0">
                <a:solidFill>
                  <a:schemeClr val="tx1"/>
                </a:solidFill>
              </a:rPr>
              <a:t> )</a:t>
            </a:r>
            <a:r>
              <a:rPr lang="en-US" b="1" i="1" dirty="0" smtClean="0"/>
              <a:t> </a:t>
            </a:r>
          </a:p>
          <a:p>
            <a:pPr marL="463550" indent="-354013"/>
            <a:r>
              <a:rPr lang="en-US" b="1" i="1" dirty="0" smtClean="0"/>
              <a:t>c</a:t>
            </a:r>
            <a:r>
              <a:rPr lang="en-US" dirty="0" smtClean="0"/>
              <a:t>: Jack went up the hill or Jill went up the hill: </a:t>
            </a:r>
            <a:r>
              <a:rPr lang="en-US" i="1" dirty="0" smtClean="0">
                <a:solidFill>
                  <a:schemeClr val="tx1"/>
                </a:solidFill>
              </a:rPr>
              <a:t>p</a:t>
            </a:r>
            <a:r>
              <a:rPr lang="en-US" dirty="0" smtClean="0">
                <a:solidFill>
                  <a:schemeClr val="tx1"/>
                </a:solidFill>
              </a:rPr>
              <a:t> ∨ </a:t>
            </a:r>
            <a:r>
              <a:rPr lang="en-US" i="1" dirty="0" smtClean="0">
                <a:solidFill>
                  <a:schemeClr val="tx1"/>
                </a:solidFill>
              </a:rPr>
              <a:t>q</a:t>
            </a:r>
            <a:r>
              <a:rPr lang="en-US" dirty="0" smtClean="0">
                <a:solidFill>
                  <a:schemeClr val="tx1"/>
                </a:solidFill>
              </a:rPr>
              <a:t> </a:t>
            </a:r>
            <a:endParaRPr lang="en-US" dirty="0" smtClean="0"/>
          </a:p>
          <a:p>
            <a:pPr marL="463550" indent="-354013"/>
            <a:r>
              <a:rPr lang="en-US" b="1" i="1" dirty="0" smtClean="0"/>
              <a:t>d</a:t>
            </a:r>
            <a:r>
              <a:rPr lang="en-US" dirty="0" smtClean="0"/>
              <a:t>: Jack did not go up the hill or Jill did not go up the hill:</a:t>
            </a:r>
            <a:r>
              <a:rPr lang="en-US" b="1" i="1" dirty="0" smtClean="0"/>
              <a:t> </a:t>
            </a:r>
            <a:r>
              <a:rPr lang="en-US" dirty="0" smtClean="0">
                <a:solidFill>
                  <a:schemeClr val="tx1"/>
                </a:solidFill>
              </a:rPr>
              <a:t>∼ </a:t>
            </a:r>
            <a:r>
              <a:rPr lang="en-US" i="1" dirty="0" smtClean="0">
                <a:solidFill>
                  <a:schemeClr val="tx1"/>
                </a:solidFill>
              </a:rPr>
              <a:t>p</a:t>
            </a:r>
            <a:r>
              <a:rPr lang="en-US" dirty="0" smtClean="0">
                <a:solidFill>
                  <a:schemeClr val="tx1"/>
                </a:solidFill>
              </a:rPr>
              <a:t> ∨ ∼ </a:t>
            </a:r>
            <a:r>
              <a:rPr lang="en-US" i="1" dirty="0" smtClean="0">
                <a:solidFill>
                  <a:schemeClr val="tx1"/>
                </a:solidFill>
              </a:rPr>
              <a:t>q</a:t>
            </a:r>
            <a:r>
              <a:rPr lang="en-US" dirty="0" smtClean="0">
                <a:solidFill>
                  <a:schemeClr val="tx1"/>
                </a:solidFill>
              </a:rPr>
              <a:t> </a:t>
            </a:r>
            <a:endParaRPr lang="en-US" b="1" i="1" dirty="0" smtClean="0"/>
          </a:p>
          <a:p>
            <a:r>
              <a:rPr lang="en-US" dirty="0" smtClean="0"/>
              <a:t>Therefore, the logically equivalent statement is </a:t>
            </a:r>
            <a:r>
              <a:rPr lang="en-US" b="1" i="1" dirty="0" smtClean="0"/>
              <a:t>d</a:t>
            </a:r>
            <a:r>
              <a:rPr lang="en-US" dirty="0" smtClean="0"/>
              <a:t>: Jack did not go up the hill or Jill did not go up the hill.</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Objectives</a:t>
            </a:r>
            <a:endParaRPr lang="en-US" dirty="0"/>
          </a:p>
        </p:txBody>
      </p:sp>
      <p:sp>
        <p:nvSpPr>
          <p:cNvPr id="3" name="Content Placeholder 2"/>
          <p:cNvSpPr>
            <a:spLocks noGrp="1"/>
          </p:cNvSpPr>
          <p:nvPr>
            <p:ph idx="1"/>
          </p:nvPr>
        </p:nvSpPr>
        <p:spPr/>
        <p:txBody>
          <a:bodyPr/>
          <a:lstStyle/>
          <a:p>
            <a:pPr marL="461963" indent="-461963">
              <a:buFont typeface="Courier New" pitchFamily="49" charset="0"/>
              <a:buChar char="o"/>
            </a:pPr>
            <a:r>
              <a:rPr lang="en-US" dirty="0" smtClean="0"/>
              <a:t>Determine the validity of formal arguments</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Skill Check #3 </a:t>
            </a:r>
            <a:endParaRPr lang="en-US" dirty="0">
              <a:solidFill>
                <a:schemeClr val="accent1"/>
              </a:solidFill>
            </a:endParaRPr>
          </a:p>
        </p:txBody>
      </p:sp>
      <p:sp>
        <p:nvSpPr>
          <p:cNvPr id="3" name="Content Placeholder 2"/>
          <p:cNvSpPr>
            <a:spLocks noGrp="1"/>
          </p:cNvSpPr>
          <p:nvPr>
            <p:ph idx="1"/>
          </p:nvPr>
        </p:nvSpPr>
        <p:spPr>
          <a:xfrm>
            <a:off x="457200" y="1280160"/>
            <a:ext cx="8229600" cy="1471172"/>
          </a:xfrm>
          <a:solidFill>
            <a:schemeClr val="accent3"/>
          </a:solidFill>
          <a:ln w="28575">
            <a:solidFill>
              <a:srgbClr val="000000"/>
            </a:solidFill>
          </a:ln>
        </p:spPr>
        <p:txBody>
          <a:bodyPr>
            <a:spAutoFit/>
          </a:bodyPr>
          <a:lstStyle/>
          <a:p>
            <a:pPr algn="ctr"/>
            <a:r>
              <a:rPr lang="en-US" b="1" dirty="0" smtClean="0">
                <a:solidFill>
                  <a:srgbClr val="000000"/>
                </a:solidFill>
              </a:rPr>
              <a:t>Skill Check #3 </a:t>
            </a:r>
          </a:p>
          <a:p>
            <a:r>
              <a:rPr lang="en-US" dirty="0" smtClean="0">
                <a:solidFill>
                  <a:srgbClr val="000000"/>
                </a:solidFill>
              </a:rPr>
              <a:t>Determine which of the statements from Example 4 is equivalent to “Neither Jack nor Jill went up the hill.” </a:t>
            </a:r>
            <a:endParaRPr lang="en-US" b="1" i="1" dirty="0" smtClean="0">
              <a:solidFill>
                <a:srgbClr val="000000"/>
              </a:solidFill>
            </a:endParaRPr>
          </a:p>
        </p:txBody>
      </p:sp>
      <p:sp>
        <p:nvSpPr>
          <p:cNvPr id="4" name="Rectangle 3"/>
          <p:cNvSpPr/>
          <p:nvPr/>
        </p:nvSpPr>
        <p:spPr>
          <a:xfrm>
            <a:off x="457200" y="4913293"/>
            <a:ext cx="8229600" cy="954107"/>
          </a:xfrm>
          <a:prstGeom prst="rect">
            <a:avLst/>
          </a:prstGeom>
        </p:spPr>
        <p:txBody>
          <a:bodyPr wrap="square">
            <a:spAutoFit/>
          </a:bodyPr>
          <a:lstStyle/>
          <a:p>
            <a:pPr marL="1314450" indent="-1314450"/>
            <a:r>
              <a:rPr lang="en-US" sz="2800" dirty="0" smtClean="0">
                <a:solidFill>
                  <a:srgbClr val="000000"/>
                </a:solidFill>
              </a:rPr>
              <a:t>Answer:  </a:t>
            </a:r>
            <a:r>
              <a:rPr lang="en-US" sz="2800" dirty="0" smtClean="0">
                <a:solidFill>
                  <a:srgbClr val="FF0000"/>
                </a:solidFill>
              </a:rPr>
              <a:t>Jack did not go up the hill and Jill did not go up the hill: </a:t>
            </a:r>
            <a:r>
              <a:rPr lang="en-US" sz="2800" dirty="0" smtClean="0">
                <a:solidFill>
                  <a:srgbClr val="FF0000"/>
                </a:solidFill>
                <a:sym typeface="Symbol"/>
              </a:rPr>
              <a:t></a:t>
            </a:r>
            <a:r>
              <a:rPr lang="en-US" sz="2800" dirty="0" smtClean="0">
                <a:solidFill>
                  <a:srgbClr val="FF0000"/>
                </a:solidFill>
              </a:rPr>
              <a:t> </a:t>
            </a:r>
            <a:r>
              <a:rPr lang="en-US" sz="2800" i="1" dirty="0" smtClean="0">
                <a:solidFill>
                  <a:srgbClr val="FF0000"/>
                </a:solidFill>
              </a:rPr>
              <a:t>p </a:t>
            </a:r>
            <a:r>
              <a:rPr lang="en-US" sz="2800" dirty="0" smtClean="0">
                <a:solidFill>
                  <a:srgbClr val="FF0000"/>
                </a:solidFill>
              </a:rPr>
              <a:t>∧ </a:t>
            </a:r>
            <a:r>
              <a:rPr lang="en-US" sz="2800" dirty="0" smtClean="0">
                <a:solidFill>
                  <a:srgbClr val="FF0000"/>
                </a:solidFill>
                <a:sym typeface="Symbol"/>
              </a:rPr>
              <a:t></a:t>
            </a:r>
            <a:r>
              <a:rPr lang="en-US" sz="2800" dirty="0" smtClean="0">
                <a:solidFill>
                  <a:srgbClr val="FF0000"/>
                </a:solidFill>
              </a:rPr>
              <a:t> </a:t>
            </a:r>
            <a:r>
              <a:rPr lang="en-US" sz="2800" i="1" dirty="0" smtClean="0">
                <a:solidFill>
                  <a:srgbClr val="FF0000"/>
                </a:solidFill>
              </a:rPr>
              <a:t>q</a:t>
            </a:r>
            <a:r>
              <a:rPr lang="en-US" sz="2800" dirty="0" smtClean="0">
                <a:solidFill>
                  <a:srgbClr val="FF0000"/>
                </a:solidFill>
              </a:rPr>
              <a:t> </a:t>
            </a:r>
            <a:endParaRPr lang="en-US" sz="2800"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Negation of Conditional Statements</a:t>
            </a:r>
            <a:endParaRPr lang="en-US" dirty="0">
              <a:solidFill>
                <a:schemeClr val="accent1"/>
              </a:solidFill>
            </a:endParaRPr>
          </a:p>
        </p:txBody>
      </p:sp>
      <p:sp>
        <p:nvSpPr>
          <p:cNvPr id="3" name="Content Placeholder 2"/>
          <p:cNvSpPr>
            <a:spLocks noGrp="1"/>
          </p:cNvSpPr>
          <p:nvPr>
            <p:ph idx="1"/>
          </p:nvPr>
        </p:nvSpPr>
        <p:spPr>
          <a:xfrm>
            <a:off x="457200" y="1280160"/>
            <a:ext cx="8229600" cy="1040285"/>
          </a:xfrm>
          <a:solidFill>
            <a:schemeClr val="accent3"/>
          </a:solidFill>
          <a:ln w="28575">
            <a:solidFill>
              <a:srgbClr val="000000"/>
            </a:solidFill>
          </a:ln>
        </p:spPr>
        <p:txBody>
          <a:bodyPr>
            <a:spAutoFit/>
          </a:bodyPr>
          <a:lstStyle/>
          <a:p>
            <a:pPr algn="ctr"/>
            <a:r>
              <a:rPr lang="en-US" b="1" dirty="0" smtClean="0">
                <a:solidFill>
                  <a:srgbClr val="000000"/>
                </a:solidFill>
              </a:rPr>
              <a:t>Negation of Conditional Statements </a:t>
            </a:r>
          </a:p>
          <a:p>
            <a:r>
              <a:rPr lang="en-US" dirty="0" smtClean="0">
                <a:solidFill>
                  <a:srgbClr val="0000FF"/>
                </a:solidFill>
              </a:rPr>
              <a:t>∼ (</a:t>
            </a:r>
            <a:r>
              <a:rPr lang="en-US" i="1" dirty="0" smtClean="0">
                <a:solidFill>
                  <a:srgbClr val="0000FF"/>
                </a:solidFill>
              </a:rPr>
              <a:t>p </a:t>
            </a:r>
            <a:r>
              <a:rPr lang="en-US" dirty="0" smtClean="0">
                <a:solidFill>
                  <a:srgbClr val="0000FF"/>
                </a:solidFill>
              </a:rPr>
              <a:t>⇒ </a:t>
            </a:r>
            <a:r>
              <a:rPr lang="en-US" i="1" dirty="0" smtClean="0">
                <a:solidFill>
                  <a:srgbClr val="0000FF"/>
                </a:solidFill>
              </a:rPr>
              <a:t>q</a:t>
            </a:r>
            <a:r>
              <a:rPr lang="en-US" dirty="0" smtClean="0">
                <a:solidFill>
                  <a:srgbClr val="0000FF"/>
                </a:solidFill>
              </a:rPr>
              <a:t>) ≡ </a:t>
            </a:r>
            <a:r>
              <a:rPr lang="en-US" i="1" dirty="0" smtClean="0">
                <a:solidFill>
                  <a:srgbClr val="0000FF"/>
                </a:solidFill>
              </a:rPr>
              <a:t>p</a:t>
            </a:r>
            <a:r>
              <a:rPr lang="en-US" dirty="0" smtClean="0">
                <a:solidFill>
                  <a:srgbClr val="0000FF"/>
                </a:solidFill>
              </a:rPr>
              <a:t> ∧ ∼ </a:t>
            </a:r>
            <a:r>
              <a:rPr lang="en-US" i="1" dirty="0" smtClean="0">
                <a:solidFill>
                  <a:srgbClr val="0000FF"/>
                </a:solidFill>
              </a:rPr>
              <a:t>q</a:t>
            </a:r>
            <a:endParaRPr lang="en-US" b="1" i="1" dirty="0" smtClean="0">
              <a:solidFill>
                <a:srgbClr val="0000FF"/>
              </a:solidFill>
            </a:endParaRPr>
          </a:p>
        </p:txBody>
      </p:sp>
      <p:sp>
        <p:nvSpPr>
          <p:cNvPr id="4" name="Rectangle 3"/>
          <p:cNvSpPr/>
          <p:nvPr/>
        </p:nvSpPr>
        <p:spPr>
          <a:xfrm>
            <a:off x="381000" y="3244334"/>
            <a:ext cx="8458200" cy="954107"/>
          </a:xfrm>
          <a:prstGeom prst="rect">
            <a:avLst/>
          </a:prstGeom>
        </p:spPr>
        <p:txBody>
          <a:bodyPr wrap="square">
            <a:spAutoFit/>
          </a:bodyPr>
          <a:lstStyle/>
          <a:p>
            <a:r>
              <a:rPr lang="en-US" sz="2800" dirty="0" smtClean="0"/>
              <a:t>Note that the negation of a conditional statement is not itself a conditional statement. </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Writing the Negation of a Conditional Statement</a:t>
            </a:r>
            <a:endParaRPr lang="en-US" dirty="0"/>
          </a:p>
        </p:txBody>
      </p:sp>
      <p:sp>
        <p:nvSpPr>
          <p:cNvPr id="3" name="Content Placeholder 2"/>
          <p:cNvSpPr>
            <a:spLocks noGrp="1"/>
          </p:cNvSpPr>
          <p:nvPr>
            <p:ph idx="1"/>
          </p:nvPr>
        </p:nvSpPr>
        <p:spPr/>
        <p:txBody>
          <a:bodyPr>
            <a:noAutofit/>
          </a:bodyPr>
          <a:lstStyle/>
          <a:p>
            <a:r>
              <a:rPr lang="en-US" dirty="0" smtClean="0"/>
              <a:t>Write the negation of the following conditional statement. </a:t>
            </a:r>
          </a:p>
          <a:p>
            <a:pPr algn="ctr"/>
            <a:r>
              <a:rPr lang="en-US" i="1" dirty="0" smtClean="0">
                <a:solidFill>
                  <a:srgbClr val="0000FF"/>
                </a:solidFill>
              </a:rPr>
              <a:t>If I go to Moss’ Diner, then I get the triple stack pancakes. </a:t>
            </a:r>
          </a:p>
          <a:p>
            <a:r>
              <a:rPr lang="en-US" b="1" dirty="0" smtClean="0"/>
              <a:t>Solution </a:t>
            </a:r>
          </a:p>
          <a:p>
            <a:r>
              <a:rPr lang="en-US" dirty="0" smtClean="0"/>
              <a:t>First, write each piece of the conditional statement symbolically. </a:t>
            </a:r>
          </a:p>
          <a:p>
            <a:r>
              <a:rPr lang="en-US" dirty="0" smtClean="0"/>
              <a:t>Let the following statements represent </a:t>
            </a:r>
            <a:r>
              <a:rPr lang="en-US" i="1" dirty="0" smtClean="0"/>
              <a:t>a </a:t>
            </a:r>
            <a:r>
              <a:rPr lang="en-US" dirty="0" smtClean="0"/>
              <a:t>and</a:t>
            </a:r>
            <a:r>
              <a:rPr lang="en-US" i="1" dirty="0" smtClean="0"/>
              <a:t> b. </a:t>
            </a:r>
          </a:p>
          <a:p>
            <a:pPr lvl="1">
              <a:buNone/>
            </a:pPr>
            <a:r>
              <a:rPr lang="en-US" b="1" i="1" dirty="0" smtClean="0"/>
              <a:t>a</a:t>
            </a:r>
            <a:r>
              <a:rPr lang="en-US" dirty="0" smtClean="0"/>
              <a:t>: I go to Moss’ Diner.</a:t>
            </a:r>
            <a:r>
              <a:rPr lang="en-US" b="1" i="1" dirty="0" smtClean="0"/>
              <a:t> </a:t>
            </a:r>
          </a:p>
          <a:p>
            <a:pPr lvl="1">
              <a:spcBef>
                <a:spcPts val="0"/>
              </a:spcBef>
              <a:buNone/>
            </a:pPr>
            <a:r>
              <a:rPr lang="en-US" b="1" i="1" dirty="0" smtClean="0"/>
              <a:t>b</a:t>
            </a:r>
            <a:r>
              <a:rPr lang="en-US" dirty="0" smtClean="0"/>
              <a:t>: I get the triple stack pancakes.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5: Writing the Negation of a Conditional Statement (cont.)</a:t>
            </a:r>
            <a:endParaRPr lang="en-US" dirty="0"/>
          </a:p>
        </p:txBody>
      </p:sp>
      <p:sp>
        <p:nvSpPr>
          <p:cNvPr id="3" name="Content Placeholder 2"/>
          <p:cNvSpPr>
            <a:spLocks noGrp="1"/>
          </p:cNvSpPr>
          <p:nvPr>
            <p:ph idx="1"/>
          </p:nvPr>
        </p:nvSpPr>
        <p:spPr/>
        <p:txBody>
          <a:bodyPr>
            <a:noAutofit/>
          </a:bodyPr>
          <a:lstStyle/>
          <a:p>
            <a:r>
              <a:rPr lang="en-US" dirty="0" smtClean="0"/>
              <a:t>Our original conditional statement is then written symbolically as </a:t>
            </a:r>
            <a:r>
              <a:rPr lang="en-US" i="1" dirty="0" smtClean="0"/>
              <a:t>a </a:t>
            </a:r>
            <a:r>
              <a:rPr lang="en-US" dirty="0" smtClean="0"/>
              <a:t>⇒</a:t>
            </a:r>
            <a:r>
              <a:rPr lang="en-US" i="1" dirty="0" smtClean="0"/>
              <a:t> b</a:t>
            </a:r>
            <a:r>
              <a:rPr lang="en-US" dirty="0" smtClean="0"/>
              <a:t>.</a:t>
            </a:r>
            <a:r>
              <a:rPr lang="en-US" i="1" dirty="0" smtClean="0"/>
              <a:t> </a:t>
            </a:r>
          </a:p>
          <a:p>
            <a:r>
              <a:rPr lang="en-US" dirty="0" smtClean="0"/>
              <a:t>We know from the rule for the negation of conditional statements that the negation of a conditional statement </a:t>
            </a:r>
            <a:r>
              <a:rPr lang="en-US" i="1" dirty="0" smtClean="0"/>
              <a:t>a </a:t>
            </a:r>
            <a:r>
              <a:rPr lang="en-US" dirty="0" smtClean="0"/>
              <a:t>⇒</a:t>
            </a:r>
            <a:r>
              <a:rPr lang="en-US" i="1" dirty="0" smtClean="0"/>
              <a:t> b </a:t>
            </a:r>
            <a:r>
              <a:rPr lang="en-US" dirty="0" smtClean="0"/>
              <a:t>is the compound statement</a:t>
            </a:r>
            <a:r>
              <a:rPr lang="en-US" i="1" dirty="0" smtClean="0"/>
              <a:t> a </a:t>
            </a:r>
            <a:r>
              <a:rPr lang="en-US" dirty="0" smtClean="0"/>
              <a:t>∧ </a:t>
            </a:r>
            <a:r>
              <a:rPr lang="en-US" dirty="0" smtClean="0">
                <a:sym typeface="Symbol"/>
              </a:rPr>
              <a:t></a:t>
            </a:r>
            <a:r>
              <a:rPr lang="en-US" i="1" dirty="0" smtClean="0"/>
              <a:t> b</a:t>
            </a:r>
            <a:r>
              <a:rPr lang="en-US" dirty="0" smtClean="0"/>
              <a:t>.</a:t>
            </a:r>
            <a:r>
              <a:rPr lang="en-US" i="1" dirty="0" smtClean="0"/>
              <a:t> </a:t>
            </a:r>
            <a:r>
              <a:rPr lang="en-US" dirty="0" smtClean="0"/>
              <a:t>So, we can write the negation of the conditional statement as the compound statement </a:t>
            </a:r>
          </a:p>
          <a:p>
            <a:pPr algn="ctr"/>
            <a:r>
              <a:rPr lang="en-US" i="1" dirty="0" smtClean="0"/>
              <a:t>I go to Moss’ Diner and I do not get the triple stack pancakes.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Writing the Negation of a Conditional Statement</a:t>
            </a:r>
            <a:endParaRPr lang="en-US" dirty="0"/>
          </a:p>
        </p:txBody>
      </p:sp>
      <p:sp>
        <p:nvSpPr>
          <p:cNvPr id="3" name="Content Placeholder 2"/>
          <p:cNvSpPr>
            <a:spLocks noGrp="1"/>
          </p:cNvSpPr>
          <p:nvPr>
            <p:ph idx="1"/>
          </p:nvPr>
        </p:nvSpPr>
        <p:spPr/>
        <p:txBody>
          <a:bodyPr>
            <a:noAutofit/>
          </a:bodyPr>
          <a:lstStyle/>
          <a:p>
            <a:r>
              <a:rPr lang="en-US" dirty="0" smtClean="0"/>
              <a:t>Negate the following conditional statement by using the rule of negation of conditional statements along with De Morgan’s Laws. Remember that the solution will be a compound statement. </a:t>
            </a:r>
          </a:p>
          <a:p>
            <a:pPr algn="ctr"/>
            <a:r>
              <a:rPr lang="en-US" i="1" dirty="0" smtClean="0">
                <a:solidFill>
                  <a:srgbClr val="0000FF"/>
                </a:solidFill>
              </a:rPr>
              <a:t>a </a:t>
            </a:r>
            <a:r>
              <a:rPr lang="en-US" dirty="0" smtClean="0">
                <a:solidFill>
                  <a:srgbClr val="0000FF"/>
                </a:solidFill>
              </a:rPr>
              <a:t>⇒ (</a:t>
            </a:r>
            <a:r>
              <a:rPr lang="en-US" i="1" dirty="0" smtClean="0">
                <a:solidFill>
                  <a:srgbClr val="0000FF"/>
                </a:solidFill>
              </a:rPr>
              <a:t>c </a:t>
            </a:r>
            <a:r>
              <a:rPr lang="en-US" dirty="0" smtClean="0">
                <a:solidFill>
                  <a:srgbClr val="0000FF"/>
                </a:solidFill>
              </a:rPr>
              <a:t>∧ </a:t>
            </a:r>
            <a:r>
              <a:rPr lang="en-US" i="1" dirty="0" smtClean="0">
                <a:solidFill>
                  <a:srgbClr val="0000FF"/>
                </a:solidFill>
              </a:rPr>
              <a:t>d</a:t>
            </a:r>
            <a:r>
              <a:rPr lang="en-US" dirty="0" smtClean="0">
                <a:solidFill>
                  <a:srgbClr val="0000FF"/>
                </a:solidFill>
              </a:rPr>
              <a:t>)</a:t>
            </a:r>
          </a:p>
          <a:p>
            <a:r>
              <a:rPr lang="en-US" b="1" dirty="0" smtClean="0"/>
              <a:t>Solution </a:t>
            </a:r>
          </a:p>
          <a:p>
            <a:r>
              <a:rPr lang="en-US" dirty="0" smtClean="0"/>
              <a:t>From the negation rule we know that the negation of the conditional statement is </a:t>
            </a:r>
          </a:p>
          <a:p>
            <a:pPr algn="ctr"/>
            <a:r>
              <a:rPr lang="en-US" i="1" dirty="0" smtClean="0">
                <a:solidFill>
                  <a:srgbClr val="000099"/>
                </a:solidFill>
              </a:rPr>
              <a:t>a </a:t>
            </a:r>
            <a:r>
              <a:rPr lang="en-US" dirty="0" smtClean="0">
                <a:solidFill>
                  <a:srgbClr val="000099"/>
                </a:solidFill>
              </a:rPr>
              <a:t>∧ ∼ (</a:t>
            </a:r>
            <a:r>
              <a:rPr lang="en-US" i="1" dirty="0" smtClean="0">
                <a:solidFill>
                  <a:srgbClr val="000099"/>
                </a:solidFill>
              </a:rPr>
              <a:t>c </a:t>
            </a:r>
            <a:r>
              <a:rPr lang="en-US" dirty="0" smtClean="0">
                <a:solidFill>
                  <a:srgbClr val="000099"/>
                </a:solidFill>
              </a:rPr>
              <a:t>∧ </a:t>
            </a:r>
            <a:r>
              <a:rPr lang="en-US" i="1" dirty="0" smtClean="0">
                <a:solidFill>
                  <a:srgbClr val="000099"/>
                </a:solidFill>
              </a:rPr>
              <a:t>d</a:t>
            </a:r>
            <a:r>
              <a:rPr lang="en-US" dirty="0" smtClean="0">
                <a:solidFill>
                  <a:srgbClr val="000099"/>
                </a:solidFill>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6: Writing the Negation of a Conditional Statement (cont.)</a:t>
            </a:r>
            <a:endParaRPr lang="en-US" dirty="0"/>
          </a:p>
        </p:txBody>
      </p:sp>
      <p:sp>
        <p:nvSpPr>
          <p:cNvPr id="3" name="Content Placeholder 2"/>
          <p:cNvSpPr>
            <a:spLocks noGrp="1"/>
          </p:cNvSpPr>
          <p:nvPr>
            <p:ph idx="1"/>
          </p:nvPr>
        </p:nvSpPr>
        <p:spPr/>
        <p:txBody>
          <a:bodyPr>
            <a:noAutofit/>
          </a:bodyPr>
          <a:lstStyle/>
          <a:p>
            <a:r>
              <a:rPr lang="en-US" dirty="0" smtClean="0"/>
              <a:t>We can then use De Morgan’s Laws to negate the latter half of the statement </a:t>
            </a:r>
            <a:r>
              <a:rPr lang="en-US" dirty="0" smtClean="0">
                <a:solidFill>
                  <a:srgbClr val="000099"/>
                </a:solidFill>
                <a:sym typeface="Symbol"/>
              </a:rPr>
              <a:t></a:t>
            </a:r>
            <a:r>
              <a:rPr lang="en-US" dirty="0" smtClean="0">
                <a:solidFill>
                  <a:srgbClr val="000099"/>
                </a:solidFill>
              </a:rPr>
              <a:t>(</a:t>
            </a:r>
            <a:r>
              <a:rPr lang="en-US" i="1" dirty="0" smtClean="0">
                <a:solidFill>
                  <a:srgbClr val="000099"/>
                </a:solidFill>
              </a:rPr>
              <a:t>c </a:t>
            </a:r>
            <a:r>
              <a:rPr lang="en-US" dirty="0" smtClean="0">
                <a:solidFill>
                  <a:srgbClr val="000099"/>
                </a:solidFill>
              </a:rPr>
              <a:t>∧ </a:t>
            </a:r>
            <a:r>
              <a:rPr lang="en-US" i="1" dirty="0" smtClean="0">
                <a:solidFill>
                  <a:srgbClr val="000099"/>
                </a:solidFill>
              </a:rPr>
              <a:t>d</a:t>
            </a:r>
            <a:r>
              <a:rPr lang="en-US" dirty="0" smtClean="0">
                <a:solidFill>
                  <a:srgbClr val="000099"/>
                </a:solidFill>
              </a:rPr>
              <a:t>) </a:t>
            </a:r>
            <a:r>
              <a:rPr lang="en-US" dirty="0" smtClean="0">
                <a:solidFill>
                  <a:schemeClr val="tx1"/>
                </a:solidFill>
              </a:rPr>
              <a:t>to be</a:t>
            </a:r>
            <a:r>
              <a:rPr lang="en-US" dirty="0" smtClean="0"/>
              <a:t> </a:t>
            </a:r>
            <a:r>
              <a:rPr lang="en-US" dirty="0" smtClean="0">
                <a:solidFill>
                  <a:srgbClr val="000099"/>
                </a:solidFill>
              </a:rPr>
              <a:t>∼ </a:t>
            </a:r>
            <a:r>
              <a:rPr lang="en-US" i="1" dirty="0" smtClean="0">
                <a:solidFill>
                  <a:srgbClr val="000099"/>
                </a:solidFill>
              </a:rPr>
              <a:t>c </a:t>
            </a:r>
            <a:r>
              <a:rPr lang="en-US" dirty="0" smtClean="0">
                <a:solidFill>
                  <a:srgbClr val="000099"/>
                </a:solidFill>
              </a:rPr>
              <a:t>∨ ∼ </a:t>
            </a:r>
            <a:r>
              <a:rPr lang="en-US" i="1" dirty="0" smtClean="0">
                <a:solidFill>
                  <a:srgbClr val="000099"/>
                </a:solidFill>
              </a:rPr>
              <a:t>d</a:t>
            </a:r>
            <a:r>
              <a:rPr lang="en-US" i="1" dirty="0" smtClean="0"/>
              <a:t>. </a:t>
            </a:r>
            <a:r>
              <a:rPr lang="en-US" dirty="0" smtClean="0"/>
              <a:t>So, we have that the negation of </a:t>
            </a:r>
            <a:r>
              <a:rPr lang="en-US" i="1" dirty="0" smtClean="0">
                <a:solidFill>
                  <a:srgbClr val="000099"/>
                </a:solidFill>
              </a:rPr>
              <a:t>a </a:t>
            </a:r>
            <a:r>
              <a:rPr lang="en-US" dirty="0" smtClean="0">
                <a:solidFill>
                  <a:srgbClr val="000099"/>
                </a:solidFill>
              </a:rPr>
              <a:t>⇒ (</a:t>
            </a:r>
            <a:r>
              <a:rPr lang="en-US" i="1" dirty="0" smtClean="0">
                <a:solidFill>
                  <a:srgbClr val="000099"/>
                </a:solidFill>
              </a:rPr>
              <a:t>c </a:t>
            </a:r>
            <a:r>
              <a:rPr lang="en-US" dirty="0" smtClean="0">
                <a:solidFill>
                  <a:srgbClr val="000099"/>
                </a:solidFill>
              </a:rPr>
              <a:t>∧ </a:t>
            </a:r>
            <a:r>
              <a:rPr lang="en-US" i="1" dirty="0" smtClean="0">
                <a:solidFill>
                  <a:srgbClr val="000099"/>
                </a:solidFill>
              </a:rPr>
              <a:t>d</a:t>
            </a:r>
            <a:r>
              <a:rPr lang="en-US" dirty="0" smtClean="0">
                <a:solidFill>
                  <a:srgbClr val="000099"/>
                </a:solidFill>
              </a:rPr>
              <a:t>) </a:t>
            </a:r>
            <a:r>
              <a:rPr lang="en-US" dirty="0" smtClean="0">
                <a:solidFill>
                  <a:schemeClr val="tx1"/>
                </a:solidFill>
              </a:rPr>
              <a:t>is </a:t>
            </a:r>
            <a:r>
              <a:rPr lang="en-US" i="1" dirty="0" smtClean="0">
                <a:solidFill>
                  <a:srgbClr val="FF0000"/>
                </a:solidFill>
              </a:rPr>
              <a:t>a </a:t>
            </a:r>
            <a:r>
              <a:rPr lang="en-US" dirty="0" smtClean="0">
                <a:solidFill>
                  <a:srgbClr val="FF0000"/>
                </a:solidFill>
              </a:rPr>
              <a:t>∧ (∼ </a:t>
            </a:r>
            <a:r>
              <a:rPr lang="en-US" i="1" dirty="0" smtClean="0">
                <a:solidFill>
                  <a:srgbClr val="FF0000"/>
                </a:solidFill>
              </a:rPr>
              <a:t>c </a:t>
            </a:r>
            <a:r>
              <a:rPr lang="en-US" dirty="0" smtClean="0">
                <a:solidFill>
                  <a:srgbClr val="FF0000"/>
                </a:solidFill>
              </a:rPr>
              <a:t>∨ ∼ </a:t>
            </a:r>
            <a:r>
              <a:rPr lang="en-US" i="1" dirty="0" smtClean="0">
                <a:solidFill>
                  <a:srgbClr val="FF0000"/>
                </a:solidFill>
              </a:rPr>
              <a:t>d</a:t>
            </a:r>
            <a:r>
              <a:rPr lang="en-US" dirty="0" smtClean="0">
                <a:solidFill>
                  <a:srgbClr val="FF0000"/>
                </a:solidFill>
              </a:rPr>
              <a:t>)</a:t>
            </a:r>
            <a:r>
              <a:rPr lang="en-US" dirty="0" smtClean="0">
                <a:solidFill>
                  <a:schemeClr val="tx1"/>
                </a:solidFill>
              </a:rPr>
              <a:t>.</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Variations on Conditional Statements </a:t>
            </a:r>
            <a:endParaRPr lang="en-US" dirty="0"/>
          </a:p>
        </p:txBody>
      </p:sp>
      <p:sp>
        <p:nvSpPr>
          <p:cNvPr id="3" name="Content Placeholder 2"/>
          <p:cNvSpPr>
            <a:spLocks noGrp="1"/>
          </p:cNvSpPr>
          <p:nvPr>
            <p:ph idx="1"/>
          </p:nvPr>
        </p:nvSpPr>
        <p:spPr/>
        <p:txBody>
          <a:bodyPr>
            <a:noAutofit/>
          </a:bodyPr>
          <a:lstStyle/>
          <a:p>
            <a:r>
              <a:rPr lang="en-US" dirty="0" smtClean="0"/>
              <a:t>Switching the order of the simple statements in conjunctions and disjunctions makes no difference to the truth value. However, this is not the case when we switch the order in conditional statements . </a:t>
            </a:r>
          </a:p>
          <a:p>
            <a:r>
              <a:rPr lang="en-US" dirty="0" smtClean="0"/>
              <a:t>When the order of the statements is rearranged in a conditional statement, new conditions are set forth. Given a conditional statement, we can subsequently consider the converse, inverse, and contrapositive of the original conditional statement. Note that these new variations are conditional statements themselves.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Variations on Conditional Statements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4094189"/>
              </p:ext>
            </p:extLst>
          </p:nvPr>
        </p:nvGraphicFramePr>
        <p:xfrm>
          <a:off x="307092" y="1219200"/>
          <a:ext cx="8529815" cy="2590800"/>
        </p:xfrm>
        <a:graphic>
          <a:graphicData uri="http://schemas.openxmlformats.org/drawingml/2006/table">
            <a:tbl>
              <a:tblPr firstRow="1" bandRow="1">
                <a:tableStyleId>{5C22544A-7EE6-4342-B048-85BDC9FD1C3A}</a:tableStyleId>
              </a:tblPr>
              <a:tblGrid>
                <a:gridCol w="3404426"/>
                <a:gridCol w="1660234"/>
                <a:gridCol w="3465155"/>
              </a:tblGrid>
              <a:tr h="370840">
                <a:tc gridSpan="3">
                  <a:txBody>
                    <a:bodyPr/>
                    <a:lstStyle/>
                    <a:p>
                      <a:pPr algn="ctr"/>
                      <a:r>
                        <a:rPr lang="en-US" dirty="0" smtClean="0"/>
                        <a:t>Table 1: Variations</a:t>
                      </a:r>
                      <a:r>
                        <a:rPr lang="en-US" baseline="0" dirty="0" smtClean="0"/>
                        <a:t> on Conditional Statements</a:t>
                      </a:r>
                      <a:endParaRPr lang="en-US" dirty="0"/>
                    </a:p>
                  </a:txBody>
                  <a:tcPr/>
                </a:tc>
                <a:tc hMerge="1">
                  <a:txBody>
                    <a:bodyPr/>
                    <a:lstStyle/>
                    <a:p>
                      <a:endParaRPr lang="en-US" dirty="0"/>
                    </a:p>
                  </a:txBody>
                  <a:tcPr/>
                </a:tc>
                <a:tc hMerge="1">
                  <a:txBody>
                    <a:bodyPr/>
                    <a:lstStyle/>
                    <a:p>
                      <a:endParaRPr lang="en-US" dirty="0"/>
                    </a:p>
                  </a:txBody>
                  <a:tcPr/>
                </a:tc>
              </a:tr>
              <a:tr h="370840">
                <a:tc>
                  <a:txBody>
                    <a:bodyPr/>
                    <a:lstStyle/>
                    <a:p>
                      <a:pPr algn="ctr"/>
                      <a:r>
                        <a:rPr lang="en-US" b="1" dirty="0" smtClean="0"/>
                        <a:t>Name</a:t>
                      </a:r>
                      <a:endParaRPr lang="en-US" b="1" dirty="0"/>
                    </a:p>
                  </a:txBody>
                  <a:tcPr/>
                </a:tc>
                <a:tc>
                  <a:txBody>
                    <a:bodyPr/>
                    <a:lstStyle/>
                    <a:p>
                      <a:pPr algn="ctr"/>
                      <a:r>
                        <a:rPr lang="en-US" b="1" dirty="0" smtClean="0"/>
                        <a:t>Symbols</a:t>
                      </a:r>
                      <a:endParaRPr lang="en-US" b="1" dirty="0"/>
                    </a:p>
                  </a:txBody>
                  <a:tcPr/>
                </a:tc>
                <a:tc>
                  <a:txBody>
                    <a:bodyPr/>
                    <a:lstStyle/>
                    <a:p>
                      <a:pPr algn="ctr"/>
                      <a:r>
                        <a:rPr lang="en-US" b="1" dirty="0" smtClean="0"/>
                        <a:t>Read</a:t>
                      </a:r>
                      <a:endParaRPr lang="en-US" b="1" dirty="0"/>
                    </a:p>
                  </a:txBody>
                  <a:tcPr/>
                </a:tc>
              </a:tr>
              <a:tr h="370840">
                <a:tc>
                  <a:txBody>
                    <a:bodyPr/>
                    <a:lstStyle/>
                    <a:p>
                      <a:r>
                        <a:rPr lang="en-US" dirty="0" smtClean="0">
                          <a:solidFill>
                            <a:srgbClr val="000000"/>
                          </a:solidFill>
                        </a:rPr>
                        <a:t>Conditional</a:t>
                      </a:r>
                      <a:endParaRPr lang="en-US"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i="1" dirty="0" smtClean="0">
                          <a:solidFill>
                            <a:srgbClr val="000000"/>
                          </a:solidFill>
                        </a:rPr>
                        <a:t>p </a:t>
                      </a:r>
                      <a:r>
                        <a:rPr lang="en-US" sz="1800" b="0" dirty="0" smtClean="0">
                          <a:solidFill>
                            <a:srgbClr val="000000"/>
                          </a:solidFill>
                        </a:rPr>
                        <a:t>⇒</a:t>
                      </a:r>
                      <a:r>
                        <a:rPr lang="en-US" sz="1800" b="0" i="1" dirty="0" smtClean="0">
                          <a:solidFill>
                            <a:srgbClr val="000000"/>
                          </a:solidFill>
                        </a:rPr>
                        <a:t> q</a:t>
                      </a:r>
                    </a:p>
                  </a:txBody>
                  <a:tcPr/>
                </a:tc>
                <a:tc>
                  <a:txBody>
                    <a:bodyPr/>
                    <a:lstStyle/>
                    <a:p>
                      <a:pPr algn="ctr"/>
                      <a:r>
                        <a:rPr lang="en-US" dirty="0" smtClean="0">
                          <a:solidFill>
                            <a:srgbClr val="000000"/>
                          </a:solidFill>
                        </a:rPr>
                        <a:t>If </a:t>
                      </a:r>
                      <a:r>
                        <a:rPr lang="en-US" i="1" dirty="0" smtClean="0">
                          <a:solidFill>
                            <a:srgbClr val="000000"/>
                          </a:solidFill>
                        </a:rPr>
                        <a:t>p</a:t>
                      </a:r>
                      <a:r>
                        <a:rPr lang="en-US" dirty="0" smtClean="0">
                          <a:solidFill>
                            <a:srgbClr val="000000"/>
                          </a:solidFill>
                        </a:rPr>
                        <a:t>,</a:t>
                      </a:r>
                      <a:r>
                        <a:rPr lang="en-US" baseline="0" dirty="0" smtClean="0">
                          <a:solidFill>
                            <a:srgbClr val="000000"/>
                          </a:solidFill>
                        </a:rPr>
                        <a:t> then </a:t>
                      </a:r>
                      <a:r>
                        <a:rPr lang="en-US" i="1" baseline="0" dirty="0" smtClean="0">
                          <a:solidFill>
                            <a:srgbClr val="000000"/>
                          </a:solidFill>
                        </a:rPr>
                        <a:t>q</a:t>
                      </a:r>
                      <a:endParaRPr lang="en-US" i="1" dirty="0">
                        <a:solidFill>
                          <a:srgbClr val="000000"/>
                        </a:solidFill>
                      </a:endParaRPr>
                    </a:p>
                  </a:txBody>
                  <a:tcPr/>
                </a:tc>
              </a:tr>
              <a:tr h="335280">
                <a:tc>
                  <a:txBody>
                    <a:bodyPr/>
                    <a:lstStyle/>
                    <a:p>
                      <a:pPr lvl="1"/>
                      <a:r>
                        <a:rPr lang="en-US" dirty="0" smtClean="0">
                          <a:solidFill>
                            <a:srgbClr val="000000"/>
                          </a:solidFill>
                        </a:rPr>
                        <a:t>Converse of Conditional</a:t>
                      </a:r>
                      <a:endParaRPr lang="en-US"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i="1" dirty="0" smtClean="0">
                          <a:solidFill>
                            <a:srgbClr val="000000"/>
                          </a:solidFill>
                        </a:rPr>
                        <a:t>q </a:t>
                      </a:r>
                      <a:r>
                        <a:rPr lang="en-US" sz="1800" b="0" dirty="0" smtClean="0">
                          <a:solidFill>
                            <a:srgbClr val="000000"/>
                          </a:solidFill>
                        </a:rPr>
                        <a:t>⇒</a:t>
                      </a:r>
                      <a:r>
                        <a:rPr lang="en-US" sz="1800" b="0" i="1" dirty="0" smtClean="0">
                          <a:solidFill>
                            <a:srgbClr val="000000"/>
                          </a:solidFill>
                        </a:rPr>
                        <a:t> p</a:t>
                      </a: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If </a:t>
                      </a:r>
                      <a:r>
                        <a:rPr lang="en-US" i="1" dirty="0" smtClean="0">
                          <a:solidFill>
                            <a:srgbClr val="000000"/>
                          </a:solidFill>
                        </a:rPr>
                        <a:t>q</a:t>
                      </a:r>
                      <a:r>
                        <a:rPr lang="en-US" dirty="0" smtClean="0">
                          <a:solidFill>
                            <a:srgbClr val="000000"/>
                          </a:solidFill>
                        </a:rPr>
                        <a:t>,</a:t>
                      </a:r>
                      <a:r>
                        <a:rPr lang="en-US" baseline="0" dirty="0" smtClean="0">
                          <a:solidFill>
                            <a:srgbClr val="000000"/>
                          </a:solidFill>
                        </a:rPr>
                        <a:t> then </a:t>
                      </a:r>
                      <a:r>
                        <a:rPr lang="en-US" i="1" baseline="0" dirty="0" smtClean="0">
                          <a:solidFill>
                            <a:srgbClr val="000000"/>
                          </a:solidFill>
                        </a:rPr>
                        <a:t>p</a:t>
                      </a:r>
                      <a:endParaRPr lang="en-US" i="1" dirty="0" smtClean="0">
                        <a:solidFill>
                          <a:srgbClr val="000000"/>
                        </a:solidFill>
                      </a:endParaRPr>
                    </a:p>
                  </a:txBody>
                  <a:tcPr/>
                </a:tc>
              </a:tr>
              <a:tr h="370840">
                <a:tc>
                  <a:txBody>
                    <a:bodyPr/>
                    <a:lstStyle/>
                    <a:p>
                      <a:pPr lvl="1"/>
                      <a:r>
                        <a:rPr lang="en-US" dirty="0" smtClean="0">
                          <a:solidFill>
                            <a:srgbClr val="000000"/>
                          </a:solidFill>
                        </a:rPr>
                        <a:t>Inverse of Conditional</a:t>
                      </a:r>
                      <a:endParaRPr lang="en-US"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dirty="0" smtClean="0">
                          <a:solidFill>
                            <a:srgbClr val="000000"/>
                          </a:solidFill>
                        </a:rPr>
                        <a:t>∼</a:t>
                      </a:r>
                      <a:r>
                        <a:rPr lang="en-US" sz="1800" b="0" i="1" dirty="0" smtClean="0">
                          <a:solidFill>
                            <a:srgbClr val="000000"/>
                          </a:solidFill>
                        </a:rPr>
                        <a:t>p </a:t>
                      </a:r>
                      <a:r>
                        <a:rPr lang="en-US" sz="1800" b="0" dirty="0" smtClean="0">
                          <a:solidFill>
                            <a:srgbClr val="000000"/>
                          </a:solidFill>
                        </a:rPr>
                        <a:t>⇒ ∼ </a:t>
                      </a:r>
                      <a:r>
                        <a:rPr lang="en-US" sz="1800" b="0" i="1" dirty="0" smtClean="0">
                          <a:solidFill>
                            <a:srgbClr val="000000"/>
                          </a:solidFill>
                        </a:rPr>
                        <a:t>q</a:t>
                      </a:r>
                      <a:endParaRPr lang="en-US" sz="1800" b="0" dirty="0" smtClean="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If not </a:t>
                      </a:r>
                      <a:r>
                        <a:rPr lang="en-US" i="1" dirty="0" smtClean="0">
                          <a:solidFill>
                            <a:srgbClr val="000000"/>
                          </a:solidFill>
                        </a:rPr>
                        <a:t>p</a:t>
                      </a:r>
                      <a:r>
                        <a:rPr lang="en-US" dirty="0" smtClean="0">
                          <a:solidFill>
                            <a:srgbClr val="000000"/>
                          </a:solidFill>
                        </a:rPr>
                        <a:t>,</a:t>
                      </a:r>
                      <a:r>
                        <a:rPr lang="en-US" baseline="0" dirty="0" smtClean="0">
                          <a:solidFill>
                            <a:srgbClr val="000000"/>
                          </a:solidFill>
                        </a:rPr>
                        <a:t> then not </a:t>
                      </a:r>
                      <a:r>
                        <a:rPr lang="en-US" i="1" baseline="0" dirty="0" smtClean="0">
                          <a:solidFill>
                            <a:srgbClr val="000000"/>
                          </a:solidFill>
                        </a:rPr>
                        <a:t>q</a:t>
                      </a:r>
                      <a:endParaRPr lang="en-US" i="1" dirty="0" smtClean="0">
                        <a:solidFill>
                          <a:srgbClr val="000000"/>
                        </a:solidFill>
                      </a:endParaRPr>
                    </a:p>
                  </a:txBody>
                  <a:tcPr/>
                </a:tc>
              </a:tr>
              <a:tr h="370840">
                <a:tc>
                  <a:txBody>
                    <a:bodyPr/>
                    <a:lstStyle/>
                    <a:p>
                      <a:pPr lvl="1"/>
                      <a:r>
                        <a:rPr lang="en-US" dirty="0" smtClean="0">
                          <a:solidFill>
                            <a:srgbClr val="000000"/>
                          </a:solidFill>
                        </a:rPr>
                        <a:t>Contrapositive of Conditional</a:t>
                      </a:r>
                      <a:endParaRPr lang="en-US"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dirty="0" smtClean="0">
                          <a:solidFill>
                            <a:srgbClr val="000000"/>
                          </a:solidFill>
                        </a:rPr>
                        <a:t>∼</a:t>
                      </a:r>
                      <a:r>
                        <a:rPr lang="en-US" sz="1800" b="0" i="1" dirty="0" smtClean="0">
                          <a:solidFill>
                            <a:srgbClr val="000000"/>
                          </a:solidFill>
                        </a:rPr>
                        <a:t>q </a:t>
                      </a:r>
                      <a:r>
                        <a:rPr lang="en-US" sz="1800" b="0" dirty="0" smtClean="0">
                          <a:solidFill>
                            <a:srgbClr val="000000"/>
                          </a:solidFill>
                        </a:rPr>
                        <a:t>⇒ ∼ </a:t>
                      </a:r>
                      <a:r>
                        <a:rPr lang="en-US" sz="1800" b="0" i="1" dirty="0" smtClean="0">
                          <a:solidFill>
                            <a:srgbClr val="000000"/>
                          </a:solidFill>
                        </a:rPr>
                        <a:t>p</a:t>
                      </a:r>
                      <a:endParaRPr lang="en-US" sz="1800" b="0" dirty="0" smtClean="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rgbClr val="000000"/>
                          </a:solidFill>
                        </a:rPr>
                        <a:t>If not </a:t>
                      </a:r>
                      <a:r>
                        <a:rPr lang="en-US" i="1" dirty="0" smtClean="0">
                          <a:solidFill>
                            <a:srgbClr val="000000"/>
                          </a:solidFill>
                        </a:rPr>
                        <a:t>q</a:t>
                      </a:r>
                      <a:r>
                        <a:rPr lang="en-US" dirty="0" smtClean="0">
                          <a:solidFill>
                            <a:srgbClr val="000000"/>
                          </a:solidFill>
                        </a:rPr>
                        <a:t>,</a:t>
                      </a:r>
                      <a:r>
                        <a:rPr lang="en-US" baseline="0" dirty="0" smtClean="0">
                          <a:solidFill>
                            <a:srgbClr val="000000"/>
                          </a:solidFill>
                        </a:rPr>
                        <a:t> then not </a:t>
                      </a:r>
                      <a:r>
                        <a:rPr lang="en-US" i="1" baseline="0" dirty="0" smtClean="0">
                          <a:solidFill>
                            <a:srgbClr val="000000"/>
                          </a:solidFill>
                        </a:rPr>
                        <a:t>p</a:t>
                      </a:r>
                      <a:endParaRPr lang="en-US" i="1" dirty="0" smtClean="0">
                        <a:solidFill>
                          <a:srgbClr val="000000"/>
                        </a:solidFill>
                      </a:endParaRPr>
                    </a:p>
                  </a:txBody>
                  <a:tcPr/>
                </a:tc>
              </a:tr>
              <a:tr h="370840">
                <a:tc>
                  <a:txBody>
                    <a:bodyPr/>
                    <a:lstStyle/>
                    <a:p>
                      <a:r>
                        <a:rPr lang="en-US" dirty="0" smtClean="0">
                          <a:solidFill>
                            <a:srgbClr val="000000"/>
                          </a:solidFill>
                        </a:rPr>
                        <a:t>Biconditional</a:t>
                      </a:r>
                      <a:endParaRPr lang="en-US" dirty="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b="0" i="1" dirty="0" smtClean="0">
                          <a:solidFill>
                            <a:srgbClr val="000000"/>
                          </a:solidFill>
                        </a:rPr>
                        <a:t>p </a:t>
                      </a:r>
                      <a:r>
                        <a:rPr lang="en-US" dirty="0" smtClean="0">
                          <a:solidFill>
                            <a:srgbClr val="000000"/>
                          </a:solidFill>
                        </a:rPr>
                        <a:t>⇔</a:t>
                      </a:r>
                      <a:r>
                        <a:rPr lang="en-US" sz="1800" b="0" dirty="0" smtClean="0">
                          <a:solidFill>
                            <a:srgbClr val="000000"/>
                          </a:solidFill>
                        </a:rPr>
                        <a:t> </a:t>
                      </a:r>
                      <a:r>
                        <a:rPr lang="en-US" sz="1800" b="0" i="1" dirty="0" smtClean="0">
                          <a:solidFill>
                            <a:srgbClr val="000000"/>
                          </a:solidFill>
                        </a:rPr>
                        <a:t>q</a:t>
                      </a:r>
                      <a:endParaRPr lang="en-US" sz="1800" b="0" dirty="0" smtClean="0">
                        <a:solidFill>
                          <a:srgbClr val="000000"/>
                        </a:solidFill>
                      </a:endParaRPr>
                    </a:p>
                  </a:txBody>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i="1" dirty="0" smtClean="0">
                          <a:solidFill>
                            <a:srgbClr val="000000"/>
                          </a:solidFill>
                        </a:rPr>
                        <a:t>p</a:t>
                      </a:r>
                      <a:r>
                        <a:rPr lang="en-US" baseline="0" dirty="0" smtClean="0">
                          <a:solidFill>
                            <a:srgbClr val="000000"/>
                          </a:solidFill>
                        </a:rPr>
                        <a:t> if and only if </a:t>
                      </a:r>
                      <a:r>
                        <a:rPr lang="en-US" i="1" baseline="0" dirty="0" smtClean="0">
                          <a:solidFill>
                            <a:srgbClr val="000000"/>
                          </a:solidFill>
                        </a:rPr>
                        <a:t>q</a:t>
                      </a:r>
                      <a:endParaRPr lang="en-US" i="1" dirty="0" smtClean="0">
                        <a:solidFill>
                          <a:srgbClr val="000000"/>
                        </a:solidFill>
                      </a:endParaRPr>
                    </a:p>
                  </a:txBody>
                  <a:tcPr/>
                </a:tc>
              </a:tr>
            </a:tbl>
          </a:graphicData>
        </a:graphic>
      </p:graphicFrame>
    </p:spTree>
    <p:extLst>
      <p:ext uri="{BB962C8B-B14F-4D97-AF65-F5344CB8AC3E}">
        <p14:creationId xmlns:p14="http://schemas.microsoft.com/office/powerpoint/2010/main" val="30938248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1: </a:t>
            </a:r>
            <a:r>
              <a:rPr lang="en-US" dirty="0" smtClean="0"/>
              <a:t>Writing Variations of a Conditional Statement </a:t>
            </a:r>
            <a:endParaRPr lang="en-US" dirty="0"/>
          </a:p>
        </p:txBody>
      </p:sp>
      <p:sp>
        <p:nvSpPr>
          <p:cNvPr id="3" name="Content Placeholder 2"/>
          <p:cNvSpPr>
            <a:spLocks noGrp="1"/>
          </p:cNvSpPr>
          <p:nvPr>
            <p:ph idx="1"/>
          </p:nvPr>
        </p:nvSpPr>
        <p:spPr/>
        <p:txBody>
          <a:bodyPr>
            <a:noAutofit/>
          </a:bodyPr>
          <a:lstStyle/>
          <a:p>
            <a:r>
              <a:rPr lang="en-US" dirty="0" smtClean="0"/>
              <a:t>Write the converse, inverse, contrapositive, and biconditional variations of this famous conditional statement by Marilyn Monroe. </a:t>
            </a:r>
          </a:p>
          <a:p>
            <a:pPr algn="ctr"/>
            <a:r>
              <a:rPr lang="en-US" i="1" dirty="0" smtClean="0">
                <a:solidFill>
                  <a:srgbClr val="0000FF"/>
                </a:solidFill>
              </a:rPr>
              <a:t>a </a:t>
            </a:r>
            <a:r>
              <a:rPr lang="en-US" dirty="0" smtClean="0">
                <a:solidFill>
                  <a:srgbClr val="0000FF"/>
                </a:solidFill>
              </a:rPr>
              <a:t>⇒</a:t>
            </a:r>
            <a:r>
              <a:rPr lang="en-US" i="1" dirty="0" smtClean="0">
                <a:solidFill>
                  <a:srgbClr val="0000FF"/>
                </a:solidFill>
              </a:rPr>
              <a:t> b</a:t>
            </a:r>
            <a:r>
              <a:rPr lang="en-US" dirty="0" smtClean="0">
                <a:solidFill>
                  <a:srgbClr val="0000FF"/>
                </a:solidFill>
              </a:rPr>
              <a:t>: </a:t>
            </a:r>
            <a:r>
              <a:rPr lang="en-US" i="1" dirty="0" smtClean="0">
                <a:solidFill>
                  <a:srgbClr val="0000FF"/>
                </a:solidFill>
              </a:rPr>
              <a:t>If you give a girl the right shoes, then she can conquer the world. </a:t>
            </a:r>
          </a:p>
          <a:p>
            <a:r>
              <a:rPr lang="en-US" b="1" dirty="0" smtClean="0"/>
              <a:t>Solution </a:t>
            </a:r>
          </a:p>
          <a:p>
            <a:r>
              <a:rPr lang="en-US" dirty="0" smtClean="0"/>
              <a:t>Converse: </a:t>
            </a:r>
            <a:r>
              <a:rPr lang="en-US" i="1" dirty="0" smtClean="0"/>
              <a:t>b </a:t>
            </a:r>
            <a:r>
              <a:rPr lang="en-US" dirty="0" smtClean="0"/>
              <a:t>⇒</a:t>
            </a:r>
            <a:r>
              <a:rPr lang="en-US" i="1" dirty="0" smtClean="0"/>
              <a:t> a</a:t>
            </a:r>
            <a:r>
              <a:rPr lang="en-US" dirty="0" smtClean="0"/>
              <a:t>: If she can conquer the world, then the girl was given the right shoes. </a:t>
            </a:r>
          </a:p>
          <a:p>
            <a:r>
              <a:rPr lang="en-US" dirty="0" smtClean="0"/>
              <a:t>Inverse: </a:t>
            </a:r>
            <a:r>
              <a:rPr lang="en-US" dirty="0" smtClean="0">
                <a:sym typeface="Symbol"/>
              </a:rPr>
              <a:t></a:t>
            </a:r>
            <a:r>
              <a:rPr lang="en-US" i="1" dirty="0" smtClean="0"/>
              <a:t>a </a:t>
            </a:r>
            <a:r>
              <a:rPr lang="en-US" dirty="0" smtClean="0"/>
              <a:t>⇒</a:t>
            </a:r>
            <a:r>
              <a:rPr lang="en-US" i="1" dirty="0" smtClean="0"/>
              <a:t> </a:t>
            </a:r>
            <a:r>
              <a:rPr lang="en-US" dirty="0" smtClean="0">
                <a:sym typeface="Symbol"/>
              </a:rPr>
              <a:t></a:t>
            </a:r>
            <a:r>
              <a:rPr lang="en-US" i="1" dirty="0" smtClean="0"/>
              <a:t>b</a:t>
            </a:r>
            <a:r>
              <a:rPr lang="en-US" dirty="0" smtClean="0"/>
              <a:t>: If you do not give a girl the right shoes, she cannot conquer the world.</a:t>
            </a:r>
          </a:p>
        </p:txBody>
      </p:sp>
    </p:spTree>
    <p:extLst>
      <p:ext uri="{BB962C8B-B14F-4D97-AF65-F5344CB8AC3E}">
        <p14:creationId xmlns:p14="http://schemas.microsoft.com/office/powerpoint/2010/main" val="35213489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1: </a:t>
            </a:r>
            <a:r>
              <a:rPr lang="en-US" dirty="0" smtClean="0"/>
              <a:t>Writing Variations of a Conditional Statement (cont.)</a:t>
            </a:r>
            <a:endParaRPr lang="en-US" dirty="0"/>
          </a:p>
        </p:txBody>
      </p:sp>
      <p:sp>
        <p:nvSpPr>
          <p:cNvPr id="3" name="Content Placeholder 2"/>
          <p:cNvSpPr>
            <a:spLocks noGrp="1"/>
          </p:cNvSpPr>
          <p:nvPr>
            <p:ph idx="1"/>
          </p:nvPr>
        </p:nvSpPr>
        <p:spPr/>
        <p:txBody>
          <a:bodyPr>
            <a:noAutofit/>
          </a:bodyPr>
          <a:lstStyle/>
          <a:p>
            <a:r>
              <a:rPr lang="en-US" dirty="0" smtClean="0"/>
              <a:t>Contrapositive: </a:t>
            </a:r>
            <a:r>
              <a:rPr lang="en-US" dirty="0" smtClean="0">
                <a:sym typeface="Symbol"/>
              </a:rPr>
              <a:t></a:t>
            </a:r>
            <a:r>
              <a:rPr lang="en-US" i="1" dirty="0" smtClean="0"/>
              <a:t>b </a:t>
            </a:r>
            <a:r>
              <a:rPr lang="en-US" dirty="0" smtClean="0"/>
              <a:t>⇒</a:t>
            </a:r>
            <a:r>
              <a:rPr lang="en-US" i="1" dirty="0" smtClean="0"/>
              <a:t> </a:t>
            </a:r>
            <a:r>
              <a:rPr lang="en-US" dirty="0" smtClean="0">
                <a:sym typeface="Symbol"/>
              </a:rPr>
              <a:t></a:t>
            </a:r>
            <a:r>
              <a:rPr lang="en-US" i="1" dirty="0" smtClean="0"/>
              <a:t>a</a:t>
            </a:r>
            <a:r>
              <a:rPr lang="en-US" dirty="0" smtClean="0"/>
              <a:t>: If she cannot conquer the world, then the girl was not given the right shoes.</a:t>
            </a:r>
          </a:p>
          <a:p>
            <a:r>
              <a:rPr lang="en-US" dirty="0" smtClean="0"/>
              <a:t>Biconditional: </a:t>
            </a:r>
            <a:r>
              <a:rPr lang="en-US" i="1" dirty="0" smtClean="0"/>
              <a:t>a </a:t>
            </a:r>
            <a:r>
              <a:rPr lang="en-US" dirty="0" smtClean="0">
                <a:sym typeface="Symbol"/>
              </a:rPr>
              <a:t></a:t>
            </a:r>
            <a:r>
              <a:rPr lang="en-US" i="1" dirty="0" smtClean="0"/>
              <a:t> b</a:t>
            </a:r>
            <a:r>
              <a:rPr lang="en-US" dirty="0" smtClean="0"/>
              <a:t>: Give a girl the right shoes if and only if she can conquer the world.</a:t>
            </a:r>
          </a:p>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2: Writing the Contrapositive of a Conditional Statement</a:t>
            </a:r>
            <a:endParaRPr lang="en-US" dirty="0"/>
          </a:p>
        </p:txBody>
      </p:sp>
      <p:sp>
        <p:nvSpPr>
          <p:cNvPr id="3" name="Content Placeholder 2"/>
          <p:cNvSpPr>
            <a:spLocks noGrp="1"/>
          </p:cNvSpPr>
          <p:nvPr>
            <p:ph idx="1"/>
          </p:nvPr>
        </p:nvSpPr>
        <p:spPr/>
        <p:txBody>
          <a:bodyPr>
            <a:noAutofit/>
          </a:bodyPr>
          <a:lstStyle/>
          <a:p>
            <a:r>
              <a:rPr lang="en-US" dirty="0" smtClean="0"/>
              <a:t>Given the following conditional statement, write the contrapositive. </a:t>
            </a:r>
          </a:p>
          <a:p>
            <a:pPr algn="ctr"/>
            <a:r>
              <a:rPr lang="en-US" i="1" dirty="0" smtClean="0">
                <a:solidFill>
                  <a:srgbClr val="0000FF"/>
                </a:solidFill>
              </a:rPr>
              <a:t>If I cannot find my phone, then it is in the car. </a:t>
            </a:r>
          </a:p>
          <a:p>
            <a:r>
              <a:rPr lang="en-US" b="1" dirty="0" smtClean="0"/>
              <a:t>Solution </a:t>
            </a:r>
          </a:p>
          <a:p>
            <a:r>
              <a:rPr lang="en-US" dirty="0" smtClean="0"/>
              <a:t>Let the following represent </a:t>
            </a:r>
            <a:r>
              <a:rPr lang="en-US" i="1" dirty="0" smtClean="0"/>
              <a:t>a </a:t>
            </a:r>
            <a:r>
              <a:rPr lang="en-US" dirty="0" smtClean="0"/>
              <a:t>and</a:t>
            </a:r>
            <a:r>
              <a:rPr lang="en-US" i="1" dirty="0" smtClean="0"/>
              <a:t> b</a:t>
            </a:r>
            <a:r>
              <a:rPr lang="en-US" dirty="0" smtClean="0"/>
              <a:t>.</a:t>
            </a:r>
            <a:r>
              <a:rPr lang="en-US" i="1" dirty="0" smtClean="0"/>
              <a:t> </a:t>
            </a:r>
          </a:p>
          <a:p>
            <a:pPr lvl="1">
              <a:buNone/>
            </a:pPr>
            <a:r>
              <a:rPr lang="en-US" b="1" i="1" dirty="0" smtClean="0"/>
              <a:t>a</a:t>
            </a:r>
            <a:r>
              <a:rPr lang="en-US" dirty="0" smtClean="0"/>
              <a:t>: I can find my phone. </a:t>
            </a:r>
          </a:p>
          <a:p>
            <a:pPr lvl="1">
              <a:buNone/>
            </a:pPr>
            <a:r>
              <a:rPr lang="en-US" b="1" i="1" dirty="0" smtClean="0"/>
              <a:t>b</a:t>
            </a:r>
            <a:r>
              <a:rPr lang="en-US" dirty="0" smtClean="0"/>
              <a:t>: My phone is in the car.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2: Writing the Contrapositive of a Conditional Statement (cont.)</a:t>
            </a:r>
            <a:endParaRPr lang="en-US" dirty="0"/>
          </a:p>
        </p:txBody>
      </p:sp>
      <p:sp>
        <p:nvSpPr>
          <p:cNvPr id="3" name="Content Placeholder 2"/>
          <p:cNvSpPr>
            <a:spLocks noGrp="1"/>
          </p:cNvSpPr>
          <p:nvPr>
            <p:ph idx="1"/>
          </p:nvPr>
        </p:nvSpPr>
        <p:spPr/>
        <p:txBody>
          <a:bodyPr>
            <a:noAutofit/>
          </a:bodyPr>
          <a:lstStyle/>
          <a:p>
            <a:r>
              <a:rPr lang="en-US" dirty="0" smtClean="0"/>
              <a:t>The original conditional statement is then </a:t>
            </a:r>
            <a:r>
              <a:rPr lang="en-US" dirty="0" smtClean="0">
                <a:sym typeface="Symbol"/>
              </a:rPr>
              <a:t></a:t>
            </a:r>
            <a:r>
              <a:rPr lang="en-US" i="1" dirty="0" smtClean="0"/>
              <a:t>a </a:t>
            </a:r>
            <a:r>
              <a:rPr lang="en-US" dirty="0" smtClean="0"/>
              <a:t>⇒ </a:t>
            </a:r>
            <a:r>
              <a:rPr lang="en-US" i="1" dirty="0" smtClean="0"/>
              <a:t>b</a:t>
            </a:r>
            <a:r>
              <a:rPr lang="en-US" dirty="0" smtClean="0"/>
              <a:t>. The contrapositive of the conditional statement </a:t>
            </a:r>
            <a:r>
              <a:rPr lang="en-US" dirty="0" smtClean="0">
                <a:sym typeface="Symbol"/>
              </a:rPr>
              <a:t></a:t>
            </a:r>
            <a:r>
              <a:rPr lang="en-US" i="1" dirty="0" smtClean="0"/>
              <a:t>a</a:t>
            </a:r>
            <a:r>
              <a:rPr lang="en-US" dirty="0" smtClean="0"/>
              <a:t> ⇒ </a:t>
            </a:r>
            <a:r>
              <a:rPr lang="en-US" i="1" dirty="0" smtClean="0"/>
              <a:t>b</a:t>
            </a:r>
            <a:r>
              <a:rPr lang="en-US" dirty="0" smtClean="0"/>
              <a:t> is </a:t>
            </a:r>
          </a:p>
          <a:p>
            <a:pPr>
              <a:spcBef>
                <a:spcPts val="0"/>
              </a:spcBef>
            </a:pPr>
            <a:r>
              <a:rPr lang="en-US" dirty="0" smtClean="0">
                <a:sym typeface="Symbol"/>
              </a:rPr>
              <a:t></a:t>
            </a:r>
            <a:r>
              <a:rPr lang="en-US" i="1" dirty="0" smtClean="0"/>
              <a:t>b</a:t>
            </a:r>
            <a:r>
              <a:rPr lang="en-US" dirty="0" smtClean="0"/>
              <a:t> ⇒ </a:t>
            </a:r>
            <a:r>
              <a:rPr lang="en-US" i="1" dirty="0" smtClean="0"/>
              <a:t>a</a:t>
            </a:r>
            <a:r>
              <a:rPr lang="en-US" dirty="0" smtClean="0"/>
              <a:t>. Now we need to translate this compound statement into words. Therefore, the contrapositive to the conditional statement given is: </a:t>
            </a:r>
          </a:p>
          <a:p>
            <a:pPr algn="ctr"/>
            <a:r>
              <a:rPr lang="en-US" dirty="0" smtClean="0"/>
              <a:t>If my phone is not in the car, then I can find it.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 3: Writing a Biconditional Statement</a:t>
            </a:r>
            <a:endParaRPr lang="en-US" dirty="0"/>
          </a:p>
        </p:txBody>
      </p:sp>
      <p:sp>
        <p:nvSpPr>
          <p:cNvPr id="3" name="Content Placeholder 2"/>
          <p:cNvSpPr>
            <a:spLocks noGrp="1"/>
          </p:cNvSpPr>
          <p:nvPr>
            <p:ph idx="1"/>
          </p:nvPr>
        </p:nvSpPr>
        <p:spPr/>
        <p:txBody>
          <a:bodyPr>
            <a:noAutofit/>
          </a:bodyPr>
          <a:lstStyle/>
          <a:p>
            <a:r>
              <a:rPr lang="en-US" dirty="0" smtClean="0"/>
              <a:t>Let the following statements represent </a:t>
            </a:r>
            <a:r>
              <a:rPr lang="en-US" i="1" dirty="0" smtClean="0"/>
              <a:t>c </a:t>
            </a:r>
            <a:r>
              <a:rPr lang="en-US" dirty="0" smtClean="0"/>
              <a:t>and </a:t>
            </a:r>
            <a:r>
              <a:rPr lang="en-US" i="1" dirty="0" smtClean="0"/>
              <a:t>d</a:t>
            </a:r>
            <a:r>
              <a:rPr lang="en-US" dirty="0" smtClean="0"/>
              <a:t>.</a:t>
            </a:r>
            <a:r>
              <a:rPr lang="en-US" i="1" dirty="0" smtClean="0"/>
              <a:t> </a:t>
            </a:r>
          </a:p>
          <a:p>
            <a:pPr marL="463550"/>
            <a:r>
              <a:rPr lang="en-US" b="1" i="1" dirty="0" smtClean="0"/>
              <a:t>c</a:t>
            </a:r>
            <a:r>
              <a:rPr lang="en-US" dirty="0" smtClean="0"/>
              <a:t>: I am breathing. </a:t>
            </a:r>
          </a:p>
          <a:p>
            <a:pPr marL="463550"/>
            <a:r>
              <a:rPr lang="en-US" b="1" i="1" dirty="0" smtClean="0"/>
              <a:t>d</a:t>
            </a:r>
            <a:r>
              <a:rPr lang="en-US" dirty="0" smtClean="0"/>
              <a:t>: I am alive. </a:t>
            </a:r>
          </a:p>
          <a:p>
            <a:r>
              <a:rPr lang="en-US" dirty="0" smtClean="0"/>
              <a:t>Write the biconditional statement </a:t>
            </a:r>
            <a:r>
              <a:rPr lang="en-US" i="1" dirty="0" smtClean="0"/>
              <a:t>c </a:t>
            </a:r>
            <a:r>
              <a:rPr lang="en-US" dirty="0" smtClean="0"/>
              <a:t>⇔</a:t>
            </a:r>
            <a:r>
              <a:rPr lang="en-US" i="1" dirty="0" smtClean="0"/>
              <a:t> d </a:t>
            </a:r>
            <a:r>
              <a:rPr lang="en-US" dirty="0" smtClean="0"/>
              <a:t>using words.</a:t>
            </a:r>
            <a:r>
              <a:rPr lang="en-US" i="1" dirty="0" smtClean="0"/>
              <a:t> </a:t>
            </a:r>
          </a:p>
          <a:p>
            <a:r>
              <a:rPr lang="en-US" b="1" dirty="0" smtClean="0"/>
              <a:t>Solution </a:t>
            </a:r>
          </a:p>
          <a:p>
            <a:r>
              <a:rPr lang="en-US" dirty="0" smtClean="0"/>
              <a:t>Biconditional statements use the phrase “if and only if.” Using statements </a:t>
            </a:r>
            <a:r>
              <a:rPr lang="en-US" i="1" dirty="0" smtClean="0"/>
              <a:t>c </a:t>
            </a:r>
            <a:r>
              <a:rPr lang="en-US" dirty="0" smtClean="0"/>
              <a:t>and </a:t>
            </a:r>
            <a:r>
              <a:rPr lang="en-US" i="1" dirty="0" smtClean="0"/>
              <a:t>d</a:t>
            </a:r>
            <a:r>
              <a:rPr lang="en-US" dirty="0" smtClean="0"/>
              <a:t>, the biconditional statement is:</a:t>
            </a:r>
          </a:p>
          <a:p>
            <a:pPr algn="ctr"/>
            <a:r>
              <a:rPr lang="en-US" i="1" dirty="0" smtClean="0"/>
              <a:t>I am breathing if and only if I am alive.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solidFill>
          <a:schemeClr val="accent3"/>
        </a:solidFill>
        <a:ln w="28575">
          <a:solidFill>
            <a:srgbClr val="000000"/>
          </a:solidFill>
        </a:ln>
      </a:spPr>
      <a:bodyPr wrap="square">
        <a:normAutofit/>
      </a:bodyPr>
      <a:lstStyle>
        <a:defPPr algn="ctr">
          <a:spcBef>
            <a:spcPct val="0"/>
          </a:spcBef>
          <a:buFont typeface="Courier New" pitchFamily="49" charset="0"/>
          <a:buNone/>
          <a:defRPr sz="2800" b="1" dirty="0" smtClean="0">
            <a:solidFill>
              <a:srgbClr val="000000"/>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1547</TotalTime>
  <Words>1541</Words>
  <Application>Microsoft Office PowerPoint</Application>
  <PresentationFormat>On-screen Show (4:3)</PresentationFormat>
  <Paragraphs>180</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Calibri</vt:lpstr>
      <vt:lpstr>Courier New</vt:lpstr>
      <vt:lpstr>Arial</vt:lpstr>
      <vt:lpstr>Symbol</vt:lpstr>
      <vt:lpstr>Office Theme</vt:lpstr>
      <vt:lpstr>Section 3.3</vt:lpstr>
      <vt:lpstr>Objectives</vt:lpstr>
      <vt:lpstr>Variations on Conditional Statements </vt:lpstr>
      <vt:lpstr>Variations on Conditional Statements </vt:lpstr>
      <vt:lpstr>Example 1: Writing Variations of a Conditional Statement </vt:lpstr>
      <vt:lpstr>Example 1: Writing Variations of a Conditional Statement (cont.)</vt:lpstr>
      <vt:lpstr>Example 2: Writing the Contrapositive of a Conditional Statement</vt:lpstr>
      <vt:lpstr>Example 2: Writing the Contrapositive of a Conditional Statement (cont.)</vt:lpstr>
      <vt:lpstr>Example 3: Writing a Biconditional Statement</vt:lpstr>
      <vt:lpstr>Skill Check #1 </vt:lpstr>
      <vt:lpstr>Truth Values of Variations on Conditional Statements </vt:lpstr>
      <vt:lpstr>Biconditional Statement</vt:lpstr>
      <vt:lpstr>Logically Equivalent Statements</vt:lpstr>
      <vt:lpstr>Skill Check #2 </vt:lpstr>
      <vt:lpstr>De Morgan’s Laws</vt:lpstr>
      <vt:lpstr>Example 4: Applying De Morgan’s Laws</vt:lpstr>
      <vt:lpstr>Example 4: Applying De Morgan’s Laws (cont.)</vt:lpstr>
      <vt:lpstr>Example 4: Applying De Morgan’s Laws (cont.)</vt:lpstr>
      <vt:lpstr>Example 4: Applying De Morgan’s Laws (cont.)</vt:lpstr>
      <vt:lpstr>Skill Check #3 </vt:lpstr>
      <vt:lpstr>Negation of Conditional Statements</vt:lpstr>
      <vt:lpstr>Example 5: Writing the Negation of a Conditional Statement</vt:lpstr>
      <vt:lpstr>Example 5: Writing the Negation of a Conditional Statement (cont.)</vt:lpstr>
      <vt:lpstr>Example 6: Writing the Negation of a Conditional Statement</vt:lpstr>
      <vt:lpstr>Example 6: Writing the Negation of a Conditional Statement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dc:title>
  <dc:creator>Hawkes Learning Systems</dc:creator>
  <cp:lastModifiedBy>ashish.samudre</cp:lastModifiedBy>
  <cp:revision>218</cp:revision>
  <dcterms:created xsi:type="dcterms:W3CDTF">2013-04-26T14:43:13Z</dcterms:created>
  <dcterms:modified xsi:type="dcterms:W3CDTF">2017-08-03T18:49:42Z</dcterms:modified>
</cp:coreProperties>
</file>