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8"/>
  </p:notesMasterIdLst>
  <p:handoutMasterIdLst>
    <p:handoutMasterId r:id="rId49"/>
  </p:handoutMasterIdLst>
  <p:sldIdLst>
    <p:sldId id="256" r:id="rId2"/>
    <p:sldId id="319" r:id="rId3"/>
    <p:sldId id="263" r:id="rId4"/>
    <p:sldId id="318" r:id="rId5"/>
    <p:sldId id="317" r:id="rId6"/>
    <p:sldId id="326" r:id="rId7"/>
    <p:sldId id="327" r:id="rId8"/>
    <p:sldId id="306" r:id="rId9"/>
    <p:sldId id="320" r:id="rId10"/>
    <p:sldId id="283" r:id="rId11"/>
    <p:sldId id="284" r:id="rId12"/>
    <p:sldId id="285" r:id="rId13"/>
    <p:sldId id="265" r:id="rId14"/>
    <p:sldId id="328" r:id="rId15"/>
    <p:sldId id="286" r:id="rId16"/>
    <p:sldId id="287" r:id="rId17"/>
    <p:sldId id="288" r:id="rId18"/>
    <p:sldId id="325" r:id="rId19"/>
    <p:sldId id="324" r:id="rId20"/>
    <p:sldId id="307" r:id="rId21"/>
    <p:sldId id="289" r:id="rId22"/>
    <p:sldId id="290" r:id="rId23"/>
    <p:sldId id="291" r:id="rId24"/>
    <p:sldId id="292" r:id="rId25"/>
    <p:sldId id="293" r:id="rId26"/>
    <p:sldId id="294" r:id="rId27"/>
    <p:sldId id="323" r:id="rId28"/>
    <p:sldId id="308" r:id="rId29"/>
    <p:sldId id="295" r:id="rId30"/>
    <p:sldId id="296" r:id="rId31"/>
    <p:sldId id="297" r:id="rId32"/>
    <p:sldId id="298" r:id="rId33"/>
    <p:sldId id="299" r:id="rId34"/>
    <p:sldId id="300" r:id="rId35"/>
    <p:sldId id="302" r:id="rId36"/>
    <p:sldId id="301" r:id="rId37"/>
    <p:sldId id="303" r:id="rId38"/>
    <p:sldId id="322" r:id="rId39"/>
    <p:sldId id="321" r:id="rId40"/>
    <p:sldId id="309" r:id="rId41"/>
    <p:sldId id="304" r:id="rId42"/>
    <p:sldId id="329" r:id="rId43"/>
    <p:sldId id="305" r:id="rId44"/>
    <p:sldId id="310" r:id="rId45"/>
    <p:sldId id="330" r:id="rId46"/>
    <p:sldId id="331" r:id="rId47"/>
  </p:sldIdLst>
  <p:sldSz cx="9144000" cy="6858000" type="screen4x3"/>
  <p:notesSz cx="6858000" cy="9144000"/>
  <p:embeddedFontLst>
    <p:embeddedFont>
      <p:font typeface="Calibri" panose="020F0502020204030204" pitchFamily="34" charset="0"/>
      <p:regular r:id="rId50"/>
      <p:bold r:id="rId51"/>
      <p:italic r:id="rId52"/>
      <p:boldItalic r:id="rId5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font" Target="fonts/font1.fntdata"/><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4.fnt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2.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chemeClr val="accent1"/>
                </a:solidFill>
              </a:rPr>
              <a:t>Valid Arguments and Fallacies </a:t>
            </a:r>
            <a:endParaRPr lang="en-US" b="1" i="1" baseline="30000" dirty="0" smtClean="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Inductive Reasoning </a:t>
            </a: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Inductive Reasoning </a:t>
            </a:r>
          </a:p>
          <a:p>
            <a:r>
              <a:rPr lang="en-US" b="1" dirty="0" smtClean="0">
                <a:solidFill>
                  <a:srgbClr val="C00000"/>
                </a:solidFill>
              </a:rPr>
              <a:t>Inductive reasoning </a:t>
            </a:r>
            <a:r>
              <a:rPr lang="en-US" dirty="0" smtClean="0">
                <a:solidFill>
                  <a:srgbClr val="000000"/>
                </a:solidFill>
              </a:rPr>
              <a:t>is a line of argument that takes specific examples as its premise and then draws a general conclusion from these.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Deductive Reasoning </a:t>
            </a: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Deductive Reasoning </a:t>
            </a:r>
          </a:p>
          <a:p>
            <a:r>
              <a:rPr lang="en-US" b="1" dirty="0" smtClean="0">
                <a:solidFill>
                  <a:srgbClr val="C00000"/>
                </a:solidFill>
              </a:rPr>
              <a:t>Deductive reasoning</a:t>
            </a:r>
            <a:r>
              <a:rPr lang="en-US" dirty="0" smtClean="0">
                <a:solidFill>
                  <a:srgbClr val="000000"/>
                </a:solidFill>
              </a:rPr>
              <a:t> uses statements that are commonly accepted as facts to make a case for a certain conclusion.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 Arguments </a:t>
            </a:r>
            <a:endParaRPr lang="en-US" dirty="0" smtClean="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Valid Argument </a:t>
            </a:r>
          </a:p>
          <a:p>
            <a:r>
              <a:rPr lang="en-US" dirty="0" smtClean="0">
                <a:solidFill>
                  <a:srgbClr val="000000"/>
                </a:solidFill>
              </a:rPr>
              <a:t>A </a:t>
            </a:r>
            <a:r>
              <a:rPr lang="en-US" b="1" dirty="0" smtClean="0">
                <a:solidFill>
                  <a:srgbClr val="C00000"/>
                </a:solidFill>
              </a:rPr>
              <a:t>valid argument </a:t>
            </a:r>
            <a:r>
              <a:rPr lang="en-US" dirty="0" smtClean="0">
                <a:solidFill>
                  <a:srgbClr val="000000"/>
                </a:solidFill>
              </a:rPr>
              <a:t>is a deductive argument where the conclusion is guaranteed from the premises.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Valid Arguments </a:t>
            </a:r>
            <a:endParaRPr lang="en-US" dirty="0"/>
          </a:p>
        </p:txBody>
      </p:sp>
      <p:sp>
        <p:nvSpPr>
          <p:cNvPr id="3" name="Content Placeholder 2"/>
          <p:cNvSpPr>
            <a:spLocks noGrp="1"/>
          </p:cNvSpPr>
          <p:nvPr>
            <p:ph idx="1"/>
          </p:nvPr>
        </p:nvSpPr>
        <p:spPr>
          <a:xfrm>
            <a:off x="457200" y="990600"/>
            <a:ext cx="8229600" cy="4861560"/>
          </a:xfrm>
        </p:spPr>
        <p:txBody>
          <a:bodyPr>
            <a:noAutofit/>
          </a:bodyPr>
          <a:lstStyle/>
          <a:p>
            <a:r>
              <a:rPr lang="en-US" sz="2400" dirty="0" smtClean="0"/>
              <a:t>Here are some examples of valid arguments. </a:t>
            </a:r>
            <a:endParaRPr lang="en-US" sz="2400" dirty="0"/>
          </a:p>
          <a:p>
            <a:r>
              <a:rPr lang="en-US" sz="2400" dirty="0" smtClean="0"/>
              <a:t>1. </a:t>
            </a:r>
            <a:r>
              <a:rPr lang="en-US" sz="2400" i="1" dirty="0" smtClean="0"/>
              <a:t>All men are mortal. </a:t>
            </a:r>
          </a:p>
          <a:p>
            <a:r>
              <a:rPr lang="en-US" sz="2400" i="1" dirty="0" smtClean="0"/>
              <a:t>     Socrates is a man. </a:t>
            </a:r>
          </a:p>
          <a:p>
            <a:r>
              <a:rPr lang="en-US" sz="2400" i="1" dirty="0"/>
              <a:t> </a:t>
            </a:r>
            <a:r>
              <a:rPr lang="en-US" sz="2400" i="1" dirty="0" smtClean="0"/>
              <a:t>    Therefore, Socrates is mortal. </a:t>
            </a:r>
          </a:p>
          <a:p>
            <a:endParaRPr lang="en-US" sz="2400" i="1" dirty="0" smtClean="0"/>
          </a:p>
          <a:p>
            <a:r>
              <a:rPr lang="en-US" sz="2400" dirty="0" smtClean="0"/>
              <a:t>2. </a:t>
            </a:r>
            <a:r>
              <a:rPr lang="en-US" sz="2400" i="1" dirty="0" smtClean="0"/>
              <a:t>Taylor Swift makes great music.</a:t>
            </a:r>
          </a:p>
          <a:p>
            <a:r>
              <a:rPr lang="en-US" sz="2400" i="1" dirty="0"/>
              <a:t> </a:t>
            </a:r>
            <a:r>
              <a:rPr lang="en-US" sz="2400" i="1" dirty="0" smtClean="0"/>
              <a:t>    Her new CD was just released. It must be great!</a:t>
            </a:r>
          </a:p>
          <a:p>
            <a:endParaRPr lang="en-US" sz="2400" i="1" dirty="0" smtClean="0"/>
          </a:p>
          <a:p>
            <a:r>
              <a:rPr lang="en-US" sz="2400" dirty="0" smtClean="0"/>
              <a:t>3. </a:t>
            </a:r>
            <a:r>
              <a:rPr lang="en-US" sz="2400" i="1" dirty="0" smtClean="0"/>
              <a:t>Cutting out sweets from your diet makes you lose weight.</a:t>
            </a:r>
          </a:p>
          <a:p>
            <a:r>
              <a:rPr lang="en-US" sz="2400" i="1" dirty="0"/>
              <a:t> </a:t>
            </a:r>
            <a:r>
              <a:rPr lang="en-US" sz="2400" i="1" dirty="0" smtClean="0"/>
              <a:t>    He hasn’t eaten sweets in months, so he must be losing</a:t>
            </a:r>
          </a:p>
          <a:p>
            <a:r>
              <a:rPr lang="en-US" sz="2400" i="1" dirty="0"/>
              <a:t> </a:t>
            </a:r>
            <a:r>
              <a:rPr lang="en-US" sz="2400" i="1" dirty="0" smtClean="0"/>
              <a:t>    weight.</a:t>
            </a:r>
          </a:p>
          <a:p>
            <a:r>
              <a:rPr lang="en-US" sz="2400" i="1"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Validity of an Argument </a:t>
            </a:r>
            <a:endParaRPr lang="en-US" dirty="0"/>
          </a:p>
        </p:txBody>
      </p:sp>
      <p:sp>
        <p:nvSpPr>
          <p:cNvPr id="3" name="Content Placeholder 2"/>
          <p:cNvSpPr>
            <a:spLocks noGrp="1"/>
          </p:cNvSpPr>
          <p:nvPr>
            <p:ph idx="1"/>
          </p:nvPr>
        </p:nvSpPr>
        <p:spPr/>
        <p:txBody>
          <a:bodyPr>
            <a:noAutofit/>
          </a:bodyPr>
          <a:lstStyle/>
          <a:p>
            <a:r>
              <a:rPr lang="en-US" dirty="0" smtClean="0"/>
              <a:t>Show that the following argument is valid. </a:t>
            </a:r>
          </a:p>
          <a:p>
            <a:pPr algn="ctr"/>
            <a:r>
              <a:rPr lang="en-US" i="1" dirty="0" smtClean="0"/>
              <a:t>All men are mortal. </a:t>
            </a:r>
          </a:p>
          <a:p>
            <a:pPr algn="ctr">
              <a:spcBef>
                <a:spcPts val="0"/>
              </a:spcBef>
            </a:pPr>
            <a:r>
              <a:rPr lang="en-US" i="1" dirty="0" smtClean="0"/>
              <a:t>Socrates is a man. </a:t>
            </a:r>
          </a:p>
          <a:p>
            <a:pPr algn="ctr">
              <a:spcBef>
                <a:spcPts val="0"/>
              </a:spcBef>
            </a:pPr>
            <a:r>
              <a:rPr lang="en-US" i="1" dirty="0" smtClean="0"/>
              <a:t>Therefore, Socrates is mortal. </a:t>
            </a:r>
          </a:p>
          <a:p>
            <a:r>
              <a:rPr lang="en-US" b="1" dirty="0" smtClean="0"/>
              <a:t>Solution </a:t>
            </a:r>
          </a:p>
          <a:p>
            <a:r>
              <a:rPr lang="en-US" dirty="0" smtClean="0"/>
              <a:t>The first line of the argument, “All men are mortal,” can be read as the conditional statement “if one is a man, then he is mortal,” which can be expressed with notation as </a:t>
            </a:r>
            <a:r>
              <a:rPr lang="en-US" i="1" dirty="0"/>
              <a:t>p </a:t>
            </a:r>
            <a:r>
              <a:rPr lang="en-US" dirty="0"/>
              <a:t>⇒ </a:t>
            </a:r>
            <a:r>
              <a:rPr lang="en-US" i="1" dirty="0" smtClean="0"/>
              <a:t>q</a:t>
            </a:r>
            <a:r>
              <a:rPr lang="en-US" dirty="0" smtClean="0"/>
              <a:t>. This means that we have the following simple statements. </a:t>
            </a:r>
          </a:p>
        </p:txBody>
      </p:sp>
    </p:spTree>
    <p:extLst>
      <p:ext uri="{BB962C8B-B14F-4D97-AF65-F5344CB8AC3E}">
        <p14:creationId xmlns:p14="http://schemas.microsoft.com/office/powerpoint/2010/main" val="222710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Validity of an Argument (cont.)</a:t>
            </a:r>
            <a:endParaRPr lang="en-US" dirty="0"/>
          </a:p>
        </p:txBody>
      </p:sp>
      <p:sp>
        <p:nvSpPr>
          <p:cNvPr id="3" name="Content Placeholder 2"/>
          <p:cNvSpPr>
            <a:spLocks noGrp="1"/>
          </p:cNvSpPr>
          <p:nvPr>
            <p:ph idx="1"/>
          </p:nvPr>
        </p:nvSpPr>
        <p:spPr/>
        <p:txBody>
          <a:bodyPr>
            <a:noAutofit/>
          </a:bodyPr>
          <a:lstStyle/>
          <a:p>
            <a:pPr marL="914400" indent="-450850"/>
            <a:r>
              <a:rPr lang="en-US" b="1" i="1" dirty="0" smtClean="0"/>
              <a:t>p</a:t>
            </a:r>
            <a:r>
              <a:rPr lang="en-US" dirty="0" smtClean="0"/>
              <a:t>: One is a man.</a:t>
            </a:r>
            <a:r>
              <a:rPr lang="en-US" b="1" i="1" dirty="0" smtClean="0"/>
              <a:t> </a:t>
            </a:r>
          </a:p>
          <a:p>
            <a:pPr marL="914400" indent="-450850"/>
            <a:r>
              <a:rPr lang="en-US" b="1" i="1" dirty="0" smtClean="0"/>
              <a:t>q</a:t>
            </a:r>
            <a:r>
              <a:rPr lang="en-US" dirty="0" smtClean="0"/>
              <a:t>: One is mortal. </a:t>
            </a:r>
          </a:p>
          <a:p>
            <a:r>
              <a:rPr lang="en-US" dirty="0" smtClean="0"/>
              <a:t>If we assume </a:t>
            </a:r>
            <a:r>
              <a:rPr lang="en-US" i="1" dirty="0" smtClean="0"/>
              <a:t>p </a:t>
            </a:r>
            <a:r>
              <a:rPr lang="en-US" dirty="0" smtClean="0"/>
              <a:t>⇒ </a:t>
            </a:r>
            <a:r>
              <a:rPr lang="en-US" i="1" dirty="0" smtClean="0"/>
              <a:t>q</a:t>
            </a:r>
            <a:r>
              <a:rPr lang="en-US" dirty="0" smtClean="0"/>
              <a:t> is true, we can consider the case for Socrates. Since we know that Socrates is a man, we know that Socrates satisfies </a:t>
            </a:r>
            <a:r>
              <a:rPr lang="en-US" i="1" dirty="0" smtClean="0"/>
              <a:t>p</a:t>
            </a:r>
            <a:r>
              <a:rPr lang="en-US" dirty="0" smtClean="0"/>
              <a:t>. Consider the truth table for </a:t>
            </a:r>
            <a:r>
              <a:rPr lang="en-US" i="1" dirty="0" smtClean="0"/>
              <a:t>p</a:t>
            </a:r>
            <a:r>
              <a:rPr lang="en-US" dirty="0" smtClean="0"/>
              <a:t> ⇒ </a:t>
            </a:r>
            <a:r>
              <a:rPr lang="en-US" i="1" dirty="0" smtClean="0"/>
              <a:t>q</a:t>
            </a:r>
            <a:r>
              <a:rPr lang="en-US" dirty="0" smtClean="0"/>
              <a:t>.</a:t>
            </a:r>
            <a:r>
              <a:rPr lang="en-US" i="1" dirty="0" smtClean="0"/>
              <a:t>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Validity of an Argument (cont.)</a:t>
            </a:r>
            <a:endParaRPr lang="en-US" dirty="0"/>
          </a:p>
        </p:txBody>
      </p:sp>
      <p:sp>
        <p:nvSpPr>
          <p:cNvPr id="3" name="Content Placeholder 2"/>
          <p:cNvSpPr>
            <a:spLocks noGrp="1"/>
          </p:cNvSpPr>
          <p:nvPr>
            <p:ph idx="1"/>
          </p:nvPr>
        </p:nvSpPr>
        <p:spPr>
          <a:xfrm>
            <a:off x="457200" y="3657600"/>
            <a:ext cx="8229600" cy="2246769"/>
          </a:xfrm>
        </p:spPr>
        <p:txBody>
          <a:bodyPr>
            <a:spAutoFit/>
          </a:bodyPr>
          <a:lstStyle/>
          <a:p>
            <a:r>
              <a:rPr lang="en-US" dirty="0" smtClean="0"/>
              <a:t>We are assuming that both </a:t>
            </a:r>
            <a:r>
              <a:rPr lang="en-US" i="1" dirty="0" smtClean="0"/>
              <a:t>p </a:t>
            </a:r>
            <a:r>
              <a:rPr lang="en-US" dirty="0" smtClean="0"/>
              <a:t>and </a:t>
            </a:r>
            <a:r>
              <a:rPr lang="en-US" i="1" dirty="0" smtClean="0"/>
              <a:t>p</a:t>
            </a:r>
            <a:r>
              <a:rPr lang="en-US" dirty="0" smtClean="0"/>
              <a:t> ⇒ </a:t>
            </a:r>
            <a:r>
              <a:rPr lang="en-US" i="1" dirty="0" smtClean="0"/>
              <a:t>q </a:t>
            </a:r>
            <a:r>
              <a:rPr lang="en-US" dirty="0" smtClean="0"/>
              <a:t>are true. According to the truth table, if these two statements are true, then </a:t>
            </a:r>
            <a:r>
              <a:rPr lang="en-US" i="1" dirty="0" smtClean="0"/>
              <a:t>q</a:t>
            </a:r>
            <a:r>
              <a:rPr lang="en-US" dirty="0" smtClean="0"/>
              <a:t> must also be true. Consequently, we conclude that </a:t>
            </a:r>
            <a:r>
              <a:rPr lang="en-US" i="1" dirty="0" smtClean="0"/>
              <a:t>q</a:t>
            </a:r>
            <a:r>
              <a:rPr lang="en-US" dirty="0" smtClean="0"/>
              <a:t> is true of Socrates, and so Socrates must indeed be mortal. </a:t>
            </a:r>
          </a:p>
        </p:txBody>
      </p:sp>
      <p:graphicFrame>
        <p:nvGraphicFramePr>
          <p:cNvPr id="4" name="Content Placeholder 3"/>
          <p:cNvGraphicFramePr>
            <a:graphicFrameLocks/>
          </p:cNvGraphicFramePr>
          <p:nvPr/>
        </p:nvGraphicFramePr>
        <p:xfrm>
          <a:off x="2476500" y="1219200"/>
          <a:ext cx="4191000" cy="2377440"/>
        </p:xfrm>
        <a:graphic>
          <a:graphicData uri="http://schemas.openxmlformats.org/drawingml/2006/table">
            <a:tbl>
              <a:tblPr firstRow="1" bandRow="1">
                <a:tableStyleId>{5C22544A-7EE6-4342-B048-85BDC9FD1C3A}</a:tableStyleId>
              </a:tblPr>
              <a:tblGrid>
                <a:gridCol w="1397000"/>
                <a:gridCol w="1397000"/>
                <a:gridCol w="1397000"/>
              </a:tblGrid>
              <a:tr h="370840">
                <a:tc gridSpan="3">
                  <a:txBody>
                    <a:bodyPr/>
                    <a:lstStyle/>
                    <a:p>
                      <a:pPr algn="ctr"/>
                      <a:r>
                        <a:rPr lang="en-US" sz="2000" b="1" kern="1200" baseline="0" dirty="0" smtClean="0">
                          <a:solidFill>
                            <a:schemeClr val="lt1"/>
                          </a:solidFill>
                          <a:latin typeface="+mn-lt"/>
                          <a:ea typeface="+mn-ea"/>
                          <a:cs typeface="+mn-cs"/>
                        </a:rPr>
                        <a:t>Table 3 : Truth Table </a:t>
                      </a:r>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tc>
                <a:tc>
                  <a:txBody>
                    <a:bodyPr/>
                    <a:lstStyle/>
                    <a:p>
                      <a:pPr algn="ctr"/>
                      <a:r>
                        <a:rPr lang="en-US" sz="2000" b="1" i="1" dirty="0" smtClean="0">
                          <a:solidFill>
                            <a:srgbClr val="000000"/>
                          </a:solidFill>
                        </a:rPr>
                        <a:t>q</a:t>
                      </a:r>
                      <a:endParaRPr lang="en-US" sz="2000" b="1" i="1" dirty="0">
                        <a:solidFill>
                          <a:srgbClr val="000000"/>
                        </a:solidFill>
                      </a:endParaRPr>
                    </a:p>
                  </a:txBody>
                  <a:tcPr/>
                </a:tc>
                <a:tc>
                  <a:txBody>
                    <a:bodyPr/>
                    <a:lstStyle/>
                    <a:p>
                      <a:pPr algn="ctr"/>
                      <a:r>
                        <a:rPr lang="en-US" sz="2000" b="1" i="1" dirty="0" smtClean="0">
                          <a:solidFill>
                            <a:srgbClr val="000000"/>
                          </a:solidFill>
                        </a:rPr>
                        <a:t>p</a:t>
                      </a:r>
                      <a:r>
                        <a:rPr lang="en-US" sz="2000" i="1" dirty="0" smtClean="0">
                          <a:solidFill>
                            <a:srgbClr val="000000"/>
                          </a:solidFill>
                        </a:rPr>
                        <a:t> </a:t>
                      </a:r>
                      <a:r>
                        <a:rPr lang="en-US" sz="2000" dirty="0" smtClean="0">
                          <a:solidFill>
                            <a:srgbClr val="000000"/>
                          </a:solidFill>
                        </a:rPr>
                        <a:t>⇒ </a:t>
                      </a:r>
                      <a:r>
                        <a:rPr lang="en-US" sz="2000" b="1" i="1" dirty="0" smtClean="0">
                          <a:solidFill>
                            <a:srgbClr val="000000"/>
                          </a:solidFill>
                        </a:rPr>
                        <a:t>q</a:t>
                      </a:r>
                      <a:endParaRPr lang="en-US" sz="2000" b="1"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Show that arguments </a:t>
            </a:r>
            <a:r>
              <a:rPr lang="en-US" b="1" dirty="0" smtClean="0">
                <a:solidFill>
                  <a:srgbClr val="000000"/>
                </a:solidFill>
              </a:rPr>
              <a:t>2.</a:t>
            </a:r>
            <a:r>
              <a:rPr lang="en-US" dirty="0" smtClean="0">
                <a:solidFill>
                  <a:srgbClr val="000000"/>
                </a:solidFill>
              </a:rPr>
              <a:t> and </a:t>
            </a:r>
            <a:r>
              <a:rPr lang="en-US" b="1" dirty="0" smtClean="0">
                <a:solidFill>
                  <a:srgbClr val="000000"/>
                </a:solidFill>
              </a:rPr>
              <a:t>3.</a:t>
            </a:r>
            <a:r>
              <a:rPr lang="en-US" dirty="0" smtClean="0">
                <a:solidFill>
                  <a:srgbClr val="000000"/>
                </a:solidFill>
              </a:rPr>
              <a:t> are valid by using the same method given in Example 1.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p:txBody>
          <a:bodyPr/>
          <a:lstStyle/>
          <a:p>
            <a:pPr marL="1312863" indent="-1312863"/>
            <a:r>
              <a:rPr lang="en-US" dirty="0" smtClean="0">
                <a:solidFill>
                  <a:srgbClr val="000000"/>
                </a:solidFill>
              </a:rPr>
              <a:t>Answer:</a:t>
            </a:r>
          </a:p>
          <a:p>
            <a:r>
              <a:rPr lang="en-US" dirty="0" smtClean="0">
                <a:solidFill>
                  <a:srgbClr val="FF0000"/>
                </a:solidFill>
              </a:rPr>
              <a:t>Argument 2: The first line can be expressed as </a:t>
            </a:r>
            <a:r>
              <a:rPr lang="en-US" i="1" dirty="0" smtClean="0">
                <a:solidFill>
                  <a:srgbClr val="FF0000"/>
                </a:solidFill>
              </a:rPr>
              <a:t>p </a:t>
            </a:r>
            <a:r>
              <a:rPr lang="en-US" dirty="0" smtClean="0">
                <a:solidFill>
                  <a:srgbClr val="FF0000"/>
                </a:solidFill>
              </a:rPr>
              <a:t>⇒ </a:t>
            </a:r>
            <a:r>
              <a:rPr lang="en-US" i="1" dirty="0" smtClean="0">
                <a:solidFill>
                  <a:srgbClr val="FF0000"/>
                </a:solidFill>
              </a:rPr>
              <a:t>q</a:t>
            </a:r>
            <a:r>
              <a:rPr lang="en-US" dirty="0" smtClean="0">
                <a:solidFill>
                  <a:srgbClr val="FF0000"/>
                </a:solidFill>
              </a:rPr>
              <a:t> (If it was made by Taylor Swift, then it is good music). Since we know that Taylor Swift made her new CD, </a:t>
            </a:r>
            <a:r>
              <a:rPr lang="en-US" i="1" dirty="0" smtClean="0">
                <a:solidFill>
                  <a:srgbClr val="FF0000"/>
                </a:solidFill>
              </a:rPr>
              <a:t>p</a:t>
            </a:r>
            <a:r>
              <a:rPr lang="en-US" dirty="0" smtClean="0">
                <a:solidFill>
                  <a:srgbClr val="FF0000"/>
                </a:solidFill>
              </a:rPr>
              <a:t> is satisfied. If we take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to be true, the truth table of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ensures that when </a:t>
            </a:r>
            <a:r>
              <a:rPr lang="en-US" i="1" dirty="0" smtClean="0">
                <a:solidFill>
                  <a:srgbClr val="FF0000"/>
                </a:solidFill>
              </a:rPr>
              <a:t>p</a:t>
            </a:r>
            <a:r>
              <a:rPr lang="en-US" dirty="0" smtClean="0">
                <a:solidFill>
                  <a:srgbClr val="FF0000"/>
                </a:solidFill>
              </a:rPr>
              <a:t> is true, </a:t>
            </a:r>
            <a:r>
              <a:rPr lang="en-US" i="1" dirty="0" smtClean="0">
                <a:solidFill>
                  <a:srgbClr val="FF0000"/>
                </a:solidFill>
              </a:rPr>
              <a:t>q</a:t>
            </a:r>
            <a:r>
              <a:rPr lang="en-US" dirty="0" smtClean="0">
                <a:solidFill>
                  <a:srgbClr val="FF0000"/>
                </a:solidFill>
              </a:rPr>
              <a:t> is true. Consequently, we can conclude that </a:t>
            </a:r>
            <a:r>
              <a:rPr lang="en-US" i="1" dirty="0" smtClean="0">
                <a:solidFill>
                  <a:srgbClr val="FF0000"/>
                </a:solidFill>
              </a:rPr>
              <a:t>q</a:t>
            </a:r>
            <a:r>
              <a:rPr lang="en-US" dirty="0" smtClean="0">
                <a:solidFill>
                  <a:srgbClr val="FF0000"/>
                </a:solidFill>
              </a:rPr>
              <a:t> is true of Taylor Swift’s new album, and that it is great.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p:txBody>
          <a:bodyPr/>
          <a:lstStyle/>
          <a:p>
            <a:r>
              <a:rPr lang="en-US" dirty="0" smtClean="0">
                <a:solidFill>
                  <a:srgbClr val="FF0000"/>
                </a:solidFill>
              </a:rPr>
              <a:t>Argument 3: The first line can be expressed as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(If you cut sweets out of your diet, then you will lose weight). Since we know that he has not eaten any sweets (that is, he has cut out sweets), </a:t>
            </a:r>
            <a:r>
              <a:rPr lang="en-US" i="1" dirty="0" smtClean="0">
                <a:solidFill>
                  <a:srgbClr val="FF0000"/>
                </a:solidFill>
              </a:rPr>
              <a:t>p</a:t>
            </a:r>
            <a:r>
              <a:rPr lang="en-US" dirty="0" smtClean="0">
                <a:solidFill>
                  <a:srgbClr val="FF0000"/>
                </a:solidFill>
              </a:rPr>
              <a:t> is satisfied. If we take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to be true, the truth table of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ensures that when </a:t>
            </a:r>
            <a:r>
              <a:rPr lang="en-US" i="1" dirty="0" smtClean="0">
                <a:solidFill>
                  <a:srgbClr val="FF0000"/>
                </a:solidFill>
              </a:rPr>
              <a:t>p</a:t>
            </a:r>
            <a:r>
              <a:rPr lang="en-US" dirty="0" smtClean="0">
                <a:solidFill>
                  <a:srgbClr val="FF0000"/>
                </a:solidFill>
              </a:rPr>
              <a:t> is true, </a:t>
            </a:r>
            <a:r>
              <a:rPr lang="en-US" i="1" dirty="0" smtClean="0">
                <a:solidFill>
                  <a:srgbClr val="FF0000"/>
                </a:solidFill>
              </a:rPr>
              <a:t>q</a:t>
            </a:r>
            <a:r>
              <a:rPr lang="en-US" dirty="0" smtClean="0">
                <a:solidFill>
                  <a:srgbClr val="FF0000"/>
                </a:solidFill>
              </a:rPr>
              <a:t> is true. Consequently, we can conclude that </a:t>
            </a:r>
            <a:r>
              <a:rPr lang="en-US" i="1" dirty="0" smtClean="0">
                <a:solidFill>
                  <a:srgbClr val="FF0000"/>
                </a:solidFill>
              </a:rPr>
              <a:t>q </a:t>
            </a:r>
            <a:r>
              <a:rPr lang="en-US" dirty="0" smtClean="0">
                <a:solidFill>
                  <a:srgbClr val="FF0000"/>
                </a:solidFill>
              </a:rPr>
              <a:t>is also true, and that he is losing weight.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Objectives</a:t>
            </a:r>
            <a:endParaRPr lang="en-US" dirty="0"/>
          </a:p>
        </p:txBody>
      </p:sp>
      <p:sp>
        <p:nvSpPr>
          <p:cNvPr id="3" name="Content Placeholder 2"/>
          <p:cNvSpPr>
            <a:spLocks noGrp="1"/>
          </p:cNvSpPr>
          <p:nvPr>
            <p:ph idx="1"/>
          </p:nvPr>
        </p:nvSpPr>
        <p:spPr/>
        <p:txBody>
          <a:bodyPr/>
          <a:lstStyle/>
          <a:p>
            <a:pPr marL="461963" indent="-461963">
              <a:buFont typeface="Courier New" pitchFamily="49" charset="0"/>
              <a:buChar char="o"/>
            </a:pPr>
            <a:r>
              <a:rPr lang="en-US" dirty="0" smtClean="0"/>
              <a:t>Identify common fallacies in arguments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Invalid Argument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Invalid Argument </a:t>
            </a:r>
          </a:p>
          <a:p>
            <a:r>
              <a:rPr lang="en-US" dirty="0" smtClean="0">
                <a:solidFill>
                  <a:srgbClr val="000000"/>
                </a:solidFill>
              </a:rPr>
              <a:t>An </a:t>
            </a:r>
            <a:r>
              <a:rPr lang="en-US" b="1" dirty="0" smtClean="0">
                <a:solidFill>
                  <a:srgbClr val="C00000"/>
                </a:solidFill>
              </a:rPr>
              <a:t>invalid argument </a:t>
            </a:r>
            <a:r>
              <a:rPr lang="en-US" dirty="0" smtClean="0">
                <a:solidFill>
                  <a:srgbClr val="000000"/>
                </a:solidFill>
              </a:rPr>
              <a:t>is an argument where the conclusion is not always guaranteed from the premises.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the Validity of an Argument </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Let’s change argument </a:t>
            </a:r>
            <a:r>
              <a:rPr lang="en-US" b="1" dirty="0" smtClean="0"/>
              <a:t>3. </a:t>
            </a:r>
            <a:r>
              <a:rPr lang="en-US" dirty="0" smtClean="0"/>
              <a:t>from the valid examples given previously.</a:t>
            </a:r>
            <a:r>
              <a:rPr lang="en-US" b="1" dirty="0" smtClean="0"/>
              <a:t> </a:t>
            </a:r>
          </a:p>
          <a:p>
            <a:r>
              <a:rPr lang="en-US" dirty="0" smtClean="0"/>
              <a:t>The original argument was </a:t>
            </a:r>
          </a:p>
          <a:p>
            <a:pPr algn="ctr"/>
            <a:r>
              <a:rPr lang="en-US" i="1" dirty="0" smtClean="0"/>
              <a:t>Cutting out sweets makes you lose weight. He hasn’t eaten sweets in months, so he must be losing weight. </a:t>
            </a:r>
          </a:p>
          <a:p>
            <a:r>
              <a:rPr lang="en-US" dirty="0" smtClean="0"/>
              <a:t>Switch the last two portions so that the argument becomes </a:t>
            </a:r>
          </a:p>
          <a:p>
            <a:pPr algn="ctr"/>
            <a:r>
              <a:rPr lang="en-US" i="1" dirty="0" smtClean="0"/>
              <a:t>Cutting out sweets makes you lose weight. He’s losing weight, so he must be cutting out sweets. </a:t>
            </a:r>
          </a:p>
          <a:p>
            <a:r>
              <a:rPr lang="en-US" dirty="0" smtClean="0"/>
              <a:t>Show that the modified argument is invalid.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the Validity of an Argument (cont.)</a:t>
            </a:r>
            <a:endParaRPr lang="en-US" dirty="0"/>
          </a:p>
        </p:txBody>
      </p:sp>
      <p:sp>
        <p:nvSpPr>
          <p:cNvPr id="3" name="Content Placeholder 2"/>
          <p:cNvSpPr>
            <a:spLocks noGrp="1"/>
          </p:cNvSpPr>
          <p:nvPr>
            <p:ph idx="1"/>
          </p:nvPr>
        </p:nvSpPr>
        <p:spPr>
          <a:xfrm>
            <a:off x="457200" y="1280160"/>
            <a:ext cx="8229600" cy="5004447"/>
          </a:xfrm>
        </p:spPr>
        <p:txBody>
          <a:bodyPr>
            <a:spAutoFit/>
          </a:bodyPr>
          <a:lstStyle/>
          <a:p>
            <a:r>
              <a:rPr lang="en-US" b="1" dirty="0" smtClean="0"/>
              <a:t>Solution </a:t>
            </a:r>
          </a:p>
          <a:p>
            <a:pPr>
              <a:spcBef>
                <a:spcPts val="0"/>
              </a:spcBef>
            </a:pPr>
            <a:r>
              <a:rPr lang="en-US" dirty="0" smtClean="0"/>
              <a:t>Despite the fact that we often hear people say things like this, the argument is invalid because the conclusion (although it might be true) does not necessarily follow from the premises stated. Let’s see why the conclusion does not follow directly from the premises. </a:t>
            </a:r>
          </a:p>
          <a:p>
            <a:pPr>
              <a:spcBef>
                <a:spcPts val="0"/>
              </a:spcBef>
            </a:pPr>
            <a:r>
              <a:rPr lang="en-US" dirty="0" smtClean="0"/>
              <a:t>Identifying the premises and conclusion is always a good place to start. In this case, it’s easy to spot the conclusion because it follows “so” in the argument. The conclusion is “he must be cutting out sweets.” Thus, “he is losing weight” must be the premise.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the Validity of an Argument (cont.)</a:t>
            </a:r>
            <a:endParaRPr lang="en-US" dirty="0"/>
          </a:p>
        </p:txBody>
      </p:sp>
      <p:sp>
        <p:nvSpPr>
          <p:cNvPr id="3" name="Content Placeholder 2"/>
          <p:cNvSpPr>
            <a:spLocks noGrp="1"/>
          </p:cNvSpPr>
          <p:nvPr>
            <p:ph idx="1"/>
          </p:nvPr>
        </p:nvSpPr>
        <p:spPr>
          <a:xfrm>
            <a:off x="457200" y="1280160"/>
            <a:ext cx="8229600" cy="4315027"/>
          </a:xfrm>
        </p:spPr>
        <p:txBody>
          <a:bodyPr>
            <a:spAutoFit/>
          </a:bodyPr>
          <a:lstStyle/>
          <a:p>
            <a:r>
              <a:rPr lang="en-US" dirty="0" smtClean="0"/>
              <a:t>Let </a:t>
            </a:r>
            <a:r>
              <a:rPr lang="en-US" i="1" dirty="0" smtClean="0"/>
              <a:t>a </a:t>
            </a:r>
            <a:r>
              <a:rPr lang="en-US" dirty="0" smtClean="0"/>
              <a:t>and </a:t>
            </a:r>
            <a:r>
              <a:rPr lang="en-US" i="1" dirty="0" smtClean="0"/>
              <a:t>b</a:t>
            </a:r>
            <a:r>
              <a:rPr lang="en-US" dirty="0" smtClean="0"/>
              <a:t> be the following.</a:t>
            </a:r>
            <a:r>
              <a:rPr lang="en-US" i="1" dirty="0" smtClean="0"/>
              <a:t> </a:t>
            </a:r>
          </a:p>
          <a:p>
            <a:r>
              <a:rPr lang="en-US" b="1" i="1" dirty="0" smtClean="0"/>
              <a:t>	a</a:t>
            </a:r>
            <a:r>
              <a:rPr lang="en-US" dirty="0" smtClean="0"/>
              <a:t>: He is cutting out sweets.</a:t>
            </a:r>
            <a:r>
              <a:rPr lang="en-US" b="1" i="1" dirty="0" smtClean="0"/>
              <a:t> </a:t>
            </a:r>
          </a:p>
          <a:p>
            <a:r>
              <a:rPr lang="en-US" b="1" i="1" dirty="0" smtClean="0"/>
              <a:t>	b</a:t>
            </a:r>
            <a:r>
              <a:rPr lang="en-US" dirty="0" smtClean="0"/>
              <a:t>: He is losing weight.</a:t>
            </a:r>
            <a:r>
              <a:rPr lang="en-US" b="1" i="1" dirty="0" smtClean="0"/>
              <a:t> </a:t>
            </a:r>
          </a:p>
          <a:p>
            <a:r>
              <a:rPr lang="en-US" dirty="0" smtClean="0"/>
              <a:t>You can think of the first part of the new argument as “</a:t>
            </a:r>
            <a:r>
              <a:rPr lang="en-US" b="1" dirty="0" smtClean="0"/>
              <a:t>if </a:t>
            </a:r>
            <a:r>
              <a:rPr lang="en-US" dirty="0" smtClean="0"/>
              <a:t>you cut out sweets, </a:t>
            </a:r>
            <a:r>
              <a:rPr lang="en-US" b="1" dirty="0" smtClean="0"/>
              <a:t>then</a:t>
            </a:r>
            <a:r>
              <a:rPr lang="en-US" dirty="0" smtClean="0"/>
              <a:t> you lose weight.” This can be expressed symbolically as </a:t>
            </a:r>
            <a:r>
              <a:rPr lang="en-US" i="1" dirty="0" smtClean="0"/>
              <a:t>a </a:t>
            </a:r>
            <a:r>
              <a:rPr lang="en-US" dirty="0" smtClean="0"/>
              <a:t>⇒</a:t>
            </a:r>
            <a:r>
              <a:rPr lang="en-US" i="1" dirty="0" smtClean="0"/>
              <a:t> b. </a:t>
            </a:r>
          </a:p>
          <a:p>
            <a:r>
              <a:rPr lang="en-US" dirty="0" smtClean="0"/>
              <a:t>Assume </a:t>
            </a:r>
            <a:r>
              <a:rPr lang="en-US" i="1" dirty="0" smtClean="0"/>
              <a:t>a </a:t>
            </a:r>
            <a:r>
              <a:rPr lang="en-US" dirty="0" smtClean="0"/>
              <a:t>⇒ </a:t>
            </a:r>
            <a:r>
              <a:rPr lang="en-US" i="1" dirty="0" smtClean="0"/>
              <a:t>b </a:t>
            </a:r>
            <a:r>
              <a:rPr lang="en-US" dirty="0" smtClean="0"/>
              <a:t>is true. The argument also asserts </a:t>
            </a:r>
            <a:r>
              <a:rPr lang="en-US" i="1" dirty="0" smtClean="0"/>
              <a:t>b</a:t>
            </a:r>
            <a:r>
              <a:rPr lang="en-US" dirty="0" smtClean="0"/>
              <a:t> is true; he is losing weight. Next, we consult the truth table for </a:t>
            </a:r>
            <a:r>
              <a:rPr lang="en-US" i="1" dirty="0" smtClean="0"/>
              <a:t>a</a:t>
            </a:r>
            <a:r>
              <a:rPr lang="en-US" dirty="0" smtClean="0"/>
              <a:t> ⇒ </a:t>
            </a:r>
            <a:r>
              <a:rPr lang="en-US" i="1" dirty="0" smtClean="0"/>
              <a:t>b</a:t>
            </a:r>
            <a:r>
              <a:rPr lang="en-US" dirty="0" smtClean="0"/>
              <a:t> to find the rows where both are true.</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the Validity of an Argument (cont.)</a:t>
            </a:r>
            <a:endParaRPr lang="en-US" dirty="0"/>
          </a:p>
        </p:txBody>
      </p:sp>
      <p:graphicFrame>
        <p:nvGraphicFramePr>
          <p:cNvPr id="5" name="Content Placeholder 3"/>
          <p:cNvGraphicFramePr>
            <a:graphicFrameLocks/>
          </p:cNvGraphicFramePr>
          <p:nvPr/>
        </p:nvGraphicFramePr>
        <p:xfrm>
          <a:off x="2476500" y="1219200"/>
          <a:ext cx="4191000" cy="2377440"/>
        </p:xfrm>
        <a:graphic>
          <a:graphicData uri="http://schemas.openxmlformats.org/drawingml/2006/table">
            <a:tbl>
              <a:tblPr firstRow="1" bandRow="1">
                <a:tableStyleId>{5C22544A-7EE6-4342-B048-85BDC9FD1C3A}</a:tableStyleId>
              </a:tblPr>
              <a:tblGrid>
                <a:gridCol w="1397000"/>
                <a:gridCol w="1397000"/>
                <a:gridCol w="1397000"/>
              </a:tblGrid>
              <a:tr h="370840">
                <a:tc gridSpan="3">
                  <a:txBody>
                    <a:bodyPr/>
                    <a:lstStyle/>
                    <a:p>
                      <a:pPr algn="ctr"/>
                      <a:r>
                        <a:rPr lang="en-US" sz="2000" b="1" kern="1200" baseline="0" dirty="0" smtClean="0">
                          <a:solidFill>
                            <a:schemeClr val="lt1"/>
                          </a:solidFill>
                          <a:latin typeface="+mn-lt"/>
                          <a:ea typeface="+mn-ea"/>
                          <a:cs typeface="+mn-cs"/>
                        </a:rPr>
                        <a:t>Table 4 : Truth Table </a:t>
                      </a:r>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2000" b="1" i="1" dirty="0" smtClean="0">
                          <a:solidFill>
                            <a:srgbClr val="000000"/>
                          </a:solidFill>
                        </a:rPr>
                        <a:t>a</a:t>
                      </a:r>
                      <a:endParaRPr lang="en-US" sz="2000" b="1" i="1" dirty="0">
                        <a:solidFill>
                          <a:srgbClr val="000000"/>
                        </a:solidFill>
                      </a:endParaRPr>
                    </a:p>
                  </a:txBody>
                  <a:tcPr/>
                </a:tc>
                <a:tc>
                  <a:txBody>
                    <a:bodyPr/>
                    <a:lstStyle/>
                    <a:p>
                      <a:pPr algn="ctr"/>
                      <a:r>
                        <a:rPr lang="en-US" sz="2000" b="1" i="1" dirty="0" smtClean="0">
                          <a:solidFill>
                            <a:srgbClr val="000000"/>
                          </a:solidFill>
                        </a:rPr>
                        <a:t>b</a:t>
                      </a:r>
                      <a:endParaRPr lang="en-US" sz="2000" b="1" i="1" dirty="0">
                        <a:solidFill>
                          <a:srgbClr val="000000"/>
                        </a:solidFill>
                      </a:endParaRPr>
                    </a:p>
                  </a:txBody>
                  <a:tcPr/>
                </a:tc>
                <a:tc>
                  <a:txBody>
                    <a:bodyPr/>
                    <a:lstStyle/>
                    <a:p>
                      <a:pPr algn="ctr"/>
                      <a:r>
                        <a:rPr lang="en-US" sz="2000" b="1" i="1" dirty="0" smtClean="0">
                          <a:solidFill>
                            <a:srgbClr val="000000"/>
                          </a:solidFill>
                        </a:rPr>
                        <a:t>a</a:t>
                      </a:r>
                      <a:r>
                        <a:rPr lang="en-US" sz="2000" i="1" dirty="0" smtClean="0">
                          <a:solidFill>
                            <a:srgbClr val="000000"/>
                          </a:solidFill>
                        </a:rPr>
                        <a:t> </a:t>
                      </a:r>
                      <a:r>
                        <a:rPr lang="en-US" sz="2000" dirty="0" smtClean="0">
                          <a:solidFill>
                            <a:srgbClr val="000000"/>
                          </a:solidFill>
                        </a:rPr>
                        <a:t>⇒ </a:t>
                      </a:r>
                      <a:r>
                        <a:rPr lang="en-US" sz="2000" b="1" i="1" dirty="0" smtClean="0">
                          <a:solidFill>
                            <a:srgbClr val="000000"/>
                          </a:solidFill>
                        </a:rPr>
                        <a:t>b</a:t>
                      </a:r>
                      <a:endParaRPr lang="en-US" sz="2000" b="1"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bl>
          </a:graphicData>
        </a:graphic>
      </p:graphicFrame>
      <p:sp>
        <p:nvSpPr>
          <p:cNvPr id="6" name="Content Placeholder 2"/>
          <p:cNvSpPr>
            <a:spLocks noGrp="1"/>
          </p:cNvSpPr>
          <p:nvPr>
            <p:ph idx="1"/>
          </p:nvPr>
        </p:nvSpPr>
        <p:spPr>
          <a:xfrm>
            <a:off x="457200" y="3930908"/>
            <a:ext cx="8229600" cy="1384995"/>
          </a:xfrm>
        </p:spPr>
        <p:txBody>
          <a:bodyPr>
            <a:spAutoFit/>
          </a:bodyPr>
          <a:lstStyle/>
          <a:p>
            <a:r>
              <a:rPr lang="en-US" dirty="0" smtClean="0"/>
              <a:t>Unlike our previous example, notice that there are two combinations where both </a:t>
            </a:r>
            <a:r>
              <a:rPr lang="en-US" i="1" dirty="0" smtClean="0"/>
              <a:t>a </a:t>
            </a:r>
            <a:r>
              <a:rPr lang="en-US" dirty="0" smtClean="0"/>
              <a:t>⇒ </a:t>
            </a:r>
            <a:r>
              <a:rPr lang="en-US" i="1" dirty="0" smtClean="0"/>
              <a:t>b</a:t>
            </a:r>
            <a:r>
              <a:rPr lang="en-US" dirty="0" smtClean="0"/>
              <a:t> and </a:t>
            </a:r>
            <a:r>
              <a:rPr lang="en-US" i="1" dirty="0" smtClean="0"/>
              <a:t>b</a:t>
            </a:r>
            <a:r>
              <a:rPr lang="en-US" dirty="0" smtClean="0"/>
              <a:t> are true: the first and third rows.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the Validity of an Argument (cont.)</a:t>
            </a:r>
            <a:endParaRPr lang="en-US" dirty="0"/>
          </a:p>
        </p:txBody>
      </p:sp>
      <p:sp>
        <p:nvSpPr>
          <p:cNvPr id="3" name="Content Placeholder 2"/>
          <p:cNvSpPr>
            <a:spLocks noGrp="1"/>
          </p:cNvSpPr>
          <p:nvPr>
            <p:ph idx="1"/>
          </p:nvPr>
        </p:nvSpPr>
        <p:spPr>
          <a:xfrm>
            <a:off x="457200" y="1280160"/>
            <a:ext cx="8229600" cy="3970318"/>
          </a:xfrm>
        </p:spPr>
        <p:txBody>
          <a:bodyPr>
            <a:spAutoFit/>
          </a:bodyPr>
          <a:lstStyle/>
          <a:p>
            <a:r>
              <a:rPr lang="en-US" dirty="0" smtClean="0"/>
              <a:t>The first row has a true value for statement </a:t>
            </a:r>
            <a:r>
              <a:rPr lang="en-US" i="1" dirty="0" smtClean="0"/>
              <a:t>a</a:t>
            </a:r>
            <a:r>
              <a:rPr lang="en-US" dirty="0" smtClean="0"/>
              <a:t> and the third row has a false value for statement </a:t>
            </a:r>
            <a:r>
              <a:rPr lang="en-US" i="1" dirty="0" smtClean="0"/>
              <a:t>a</a:t>
            </a:r>
            <a:r>
              <a:rPr lang="en-US" dirty="0" smtClean="0"/>
              <a:t>. Since there is more than one possible truth value for statement </a:t>
            </a:r>
            <a:r>
              <a:rPr lang="en-US" i="1" dirty="0" smtClean="0"/>
              <a:t>a</a:t>
            </a:r>
            <a:r>
              <a:rPr lang="en-US" dirty="0" smtClean="0"/>
              <a:t> when both </a:t>
            </a:r>
            <a:r>
              <a:rPr lang="en-US" i="1" dirty="0" smtClean="0"/>
              <a:t>a</a:t>
            </a:r>
            <a:r>
              <a:rPr lang="en-US" dirty="0" smtClean="0"/>
              <a:t> ⇒ </a:t>
            </a:r>
            <a:r>
              <a:rPr lang="en-US" i="1" dirty="0" smtClean="0"/>
              <a:t>b</a:t>
            </a:r>
            <a:r>
              <a:rPr lang="en-US" dirty="0" smtClean="0"/>
              <a:t> and </a:t>
            </a:r>
            <a:r>
              <a:rPr lang="en-US" i="1" dirty="0" smtClean="0"/>
              <a:t>b</a:t>
            </a:r>
            <a:r>
              <a:rPr lang="en-US" dirty="0" smtClean="0"/>
              <a:t> are true, we cannot conclude that </a:t>
            </a:r>
            <a:r>
              <a:rPr lang="en-US" i="1" dirty="0" smtClean="0"/>
              <a:t>a</a:t>
            </a:r>
            <a:r>
              <a:rPr lang="en-US" dirty="0" smtClean="0"/>
              <a:t> is in fact true always. It does not follow logically from the truth table. The weight loss might be a result of some dietary restriction, exercise, or any number of things. So this argument is invalid, even if the conclusion is true.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solidFill>
                <a:schemeClr val="accent1"/>
              </a:solidFill>
            </a:endParaRPr>
          </a:p>
        </p:txBody>
      </p:sp>
      <p:sp>
        <p:nvSpPr>
          <p:cNvPr id="3" name="Content Placeholder 2"/>
          <p:cNvSpPr>
            <a:spLocks noGrp="1"/>
          </p:cNvSpPr>
          <p:nvPr>
            <p:ph idx="1"/>
          </p:nvPr>
        </p:nvSpPr>
        <p:spPr>
          <a:xfrm>
            <a:off x="457200" y="1280160"/>
            <a:ext cx="8229600" cy="1988237"/>
          </a:xfrm>
          <a:solidFill>
            <a:schemeClr val="accent3"/>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Consider whether the following is a valid argument. </a:t>
            </a:r>
          </a:p>
          <a:p>
            <a:r>
              <a:rPr lang="en-US" i="1" dirty="0" smtClean="0">
                <a:solidFill>
                  <a:srgbClr val="000000"/>
                </a:solidFill>
              </a:rPr>
              <a:t>All organisms with wings can fly. Since penguins have wings, they must be able to fly.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000000"/>
                </a:solidFill>
              </a:rPr>
              <a:t>Answer:  </a:t>
            </a:r>
            <a:r>
              <a:rPr lang="en-US" dirty="0" smtClean="0">
                <a:solidFill>
                  <a:srgbClr val="FF0000"/>
                </a:solidFill>
              </a:rPr>
              <a:t>If we represent “the organism has wings” as </a:t>
            </a:r>
            <a:r>
              <a:rPr lang="en-US" i="1" dirty="0" smtClean="0">
                <a:solidFill>
                  <a:srgbClr val="FF0000"/>
                </a:solidFill>
              </a:rPr>
              <a:t>p </a:t>
            </a:r>
            <a:r>
              <a:rPr lang="en-US" dirty="0" smtClean="0">
                <a:solidFill>
                  <a:srgbClr val="FF0000"/>
                </a:solidFill>
              </a:rPr>
              <a:t>and “the organism can fly” as </a:t>
            </a:r>
            <a:r>
              <a:rPr lang="en-US" i="1" dirty="0" smtClean="0">
                <a:solidFill>
                  <a:srgbClr val="FF0000"/>
                </a:solidFill>
              </a:rPr>
              <a:t>q</a:t>
            </a:r>
            <a:r>
              <a:rPr lang="en-US" dirty="0" smtClean="0">
                <a:solidFill>
                  <a:srgbClr val="FF0000"/>
                </a:solidFill>
              </a:rPr>
              <a:t>, then the first sentence can be expressed as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Since we know that penguins do have wings, </a:t>
            </a:r>
            <a:r>
              <a:rPr lang="en-US" i="1" dirty="0" smtClean="0">
                <a:solidFill>
                  <a:srgbClr val="FF0000"/>
                </a:solidFill>
              </a:rPr>
              <a:t>p</a:t>
            </a:r>
            <a:r>
              <a:rPr lang="en-US" dirty="0" smtClean="0">
                <a:solidFill>
                  <a:srgbClr val="FF0000"/>
                </a:solidFill>
              </a:rPr>
              <a:t> is true of penguins. If we take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to be true, the truth table of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ensures that when </a:t>
            </a:r>
            <a:r>
              <a:rPr lang="en-US" i="1" dirty="0" smtClean="0">
                <a:solidFill>
                  <a:srgbClr val="FF0000"/>
                </a:solidFill>
              </a:rPr>
              <a:t>p</a:t>
            </a:r>
            <a:r>
              <a:rPr lang="en-US" dirty="0" smtClean="0">
                <a:solidFill>
                  <a:srgbClr val="FF0000"/>
                </a:solidFill>
              </a:rPr>
              <a:t> is true, </a:t>
            </a:r>
            <a:r>
              <a:rPr lang="en-US" i="1" dirty="0" smtClean="0">
                <a:solidFill>
                  <a:srgbClr val="FF0000"/>
                </a:solidFill>
              </a:rPr>
              <a:t>q</a:t>
            </a:r>
            <a:r>
              <a:rPr lang="en-US" dirty="0" smtClean="0">
                <a:solidFill>
                  <a:srgbClr val="FF0000"/>
                </a:solidFill>
              </a:rPr>
              <a:t> is true. Consequently, we can conclude that </a:t>
            </a:r>
            <a:r>
              <a:rPr lang="en-US" i="1" dirty="0" smtClean="0">
                <a:solidFill>
                  <a:srgbClr val="FF0000"/>
                </a:solidFill>
              </a:rPr>
              <a:t>q</a:t>
            </a:r>
            <a:r>
              <a:rPr lang="en-US" dirty="0" smtClean="0">
                <a:solidFill>
                  <a:srgbClr val="FF0000"/>
                </a:solidFill>
              </a:rPr>
              <a:t> is true of penguins, and that they can fly. Of course, this conclusion is not true. However, because we assume the first conditional statement to be true, and because our premise </a:t>
            </a:r>
            <a:r>
              <a:rPr lang="en-US" i="1" dirty="0" smtClean="0">
                <a:solidFill>
                  <a:srgbClr val="FF0000"/>
                </a:solidFill>
              </a:rPr>
              <a:t>p</a:t>
            </a:r>
            <a:r>
              <a:rPr lang="en-US" dirty="0" smtClean="0">
                <a:solidFill>
                  <a:srgbClr val="FF0000"/>
                </a:solidFill>
              </a:rPr>
              <a:t> is true of penguins, this argument is logically valid.</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Sound Argument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Sound Argument </a:t>
            </a:r>
          </a:p>
          <a:p>
            <a:r>
              <a:rPr lang="en-US" dirty="0" smtClean="0">
                <a:solidFill>
                  <a:srgbClr val="000000"/>
                </a:solidFill>
              </a:rPr>
              <a:t>A </a:t>
            </a:r>
            <a:r>
              <a:rPr lang="en-US" b="1" dirty="0" smtClean="0">
                <a:solidFill>
                  <a:srgbClr val="C00000"/>
                </a:solidFill>
              </a:rPr>
              <a:t>sound argument</a:t>
            </a:r>
            <a:r>
              <a:rPr lang="en-US" dirty="0" smtClean="0">
                <a:solidFill>
                  <a:srgbClr val="000000"/>
                </a:solidFill>
              </a:rPr>
              <a:t> is a valid argument using true premises.</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Sound Arguments </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r>
              <a:rPr lang="en-US" dirty="0" smtClean="0"/>
              <a:t>Use a truth table to show that the following is a sound argument. </a:t>
            </a:r>
          </a:p>
          <a:p>
            <a:r>
              <a:rPr lang="en-US" i="1" dirty="0" smtClean="0"/>
              <a:t>If the President of the United States is unable to carry out his or her constitutional role, then the Vice President becomes the President of the United States. In November 1963, President John F. Kennedy was fatally shot. Therefore, without an election, Lyndon Johnson became President of the United States.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Argument</a:t>
            </a:r>
          </a:p>
        </p:txBody>
      </p:sp>
      <p:sp>
        <p:nvSpPr>
          <p:cNvPr id="3" name="Content Placeholder 2"/>
          <p:cNvSpPr>
            <a:spLocks noGrp="1"/>
          </p:cNvSpPr>
          <p:nvPr>
            <p:ph idx="1"/>
          </p:nvPr>
        </p:nvSpPr>
        <p:spPr>
          <a:xfrm>
            <a:off x="457200" y="1280160"/>
            <a:ext cx="8229600" cy="1040285"/>
          </a:xfrm>
          <a:solidFill>
            <a:schemeClr val="accent3"/>
          </a:solidFill>
          <a:ln w="28575">
            <a:solidFill>
              <a:srgbClr val="000000"/>
            </a:solidFill>
          </a:ln>
        </p:spPr>
        <p:txBody>
          <a:bodyPr>
            <a:spAutoFit/>
          </a:bodyPr>
          <a:lstStyle/>
          <a:p>
            <a:pPr algn="ctr"/>
            <a:r>
              <a:rPr lang="en-US" b="1" dirty="0" smtClean="0">
                <a:solidFill>
                  <a:srgbClr val="000000"/>
                </a:solidFill>
              </a:rPr>
              <a:t>Argument </a:t>
            </a:r>
          </a:p>
          <a:p>
            <a:r>
              <a:rPr lang="en-US" dirty="0" smtClean="0">
                <a:solidFill>
                  <a:srgbClr val="000000"/>
                </a:solidFill>
              </a:rPr>
              <a:t>An </a:t>
            </a:r>
            <a:r>
              <a:rPr lang="en-US" b="1" dirty="0" smtClean="0">
                <a:solidFill>
                  <a:srgbClr val="C00000"/>
                </a:solidFill>
              </a:rPr>
              <a:t>argument</a:t>
            </a:r>
            <a:r>
              <a:rPr lang="en-US" dirty="0" smtClean="0">
                <a:solidFill>
                  <a:srgbClr val="000000"/>
                </a:solidFill>
              </a:rPr>
              <a:t> consists of a series of logical statements.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Sound Arguments (cont.) </a:t>
            </a:r>
            <a:endParaRPr lang="en-US" dirty="0"/>
          </a:p>
        </p:txBody>
      </p:sp>
      <p:sp>
        <p:nvSpPr>
          <p:cNvPr id="3" name="Content Placeholder 2"/>
          <p:cNvSpPr>
            <a:spLocks noGrp="1"/>
          </p:cNvSpPr>
          <p:nvPr>
            <p:ph idx="1"/>
          </p:nvPr>
        </p:nvSpPr>
        <p:spPr>
          <a:xfrm>
            <a:off x="457200" y="1280160"/>
            <a:ext cx="8229600" cy="4315027"/>
          </a:xfrm>
        </p:spPr>
        <p:txBody>
          <a:bodyPr>
            <a:spAutoFit/>
          </a:bodyPr>
          <a:lstStyle/>
          <a:p>
            <a:r>
              <a:rPr lang="en-US" b="1" dirty="0" smtClean="0"/>
              <a:t>Solution </a:t>
            </a:r>
          </a:p>
          <a:p>
            <a:r>
              <a:rPr lang="en-US" dirty="0" smtClean="0"/>
              <a:t>Begin by identifying the simple statements within the compound statement. </a:t>
            </a:r>
          </a:p>
          <a:p>
            <a:pPr marL="682625" lvl="1" indent="-450850">
              <a:buNone/>
            </a:pPr>
            <a:r>
              <a:rPr lang="en-US" b="1" i="1" dirty="0" smtClean="0"/>
              <a:t>p</a:t>
            </a:r>
            <a:r>
              <a:rPr lang="en-US" dirty="0" smtClean="0"/>
              <a:t>: 	The President of the United States is unable to carry out his or her constitutional role </a:t>
            </a:r>
          </a:p>
          <a:p>
            <a:pPr marL="682625" lvl="1" indent="-450850">
              <a:buNone/>
            </a:pPr>
            <a:r>
              <a:rPr lang="en-US" b="1" i="1" dirty="0" smtClean="0"/>
              <a:t>q</a:t>
            </a:r>
            <a:r>
              <a:rPr lang="en-US" dirty="0" smtClean="0"/>
              <a:t>: 	The Vice President becomes the President of the United States. </a:t>
            </a:r>
          </a:p>
          <a:p>
            <a:r>
              <a:rPr lang="en-US" dirty="0" smtClean="0"/>
              <a:t>The truth table for a conditional compound statement is given in Table 5.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Sound Arguments (cont.) </a:t>
            </a:r>
            <a:endParaRPr lang="en-US" dirty="0"/>
          </a:p>
        </p:txBody>
      </p:sp>
      <p:graphicFrame>
        <p:nvGraphicFramePr>
          <p:cNvPr id="5" name="Content Placeholder 3"/>
          <p:cNvGraphicFramePr>
            <a:graphicFrameLocks/>
          </p:cNvGraphicFramePr>
          <p:nvPr/>
        </p:nvGraphicFramePr>
        <p:xfrm>
          <a:off x="2476500" y="1219200"/>
          <a:ext cx="4191000" cy="2377440"/>
        </p:xfrm>
        <a:graphic>
          <a:graphicData uri="http://schemas.openxmlformats.org/drawingml/2006/table">
            <a:tbl>
              <a:tblPr firstRow="1" bandRow="1">
                <a:tableStyleId>{5C22544A-7EE6-4342-B048-85BDC9FD1C3A}</a:tableStyleId>
              </a:tblPr>
              <a:tblGrid>
                <a:gridCol w="1397000"/>
                <a:gridCol w="1397000"/>
                <a:gridCol w="1397000"/>
              </a:tblGrid>
              <a:tr h="370840">
                <a:tc gridSpan="3">
                  <a:txBody>
                    <a:bodyPr/>
                    <a:lstStyle/>
                    <a:p>
                      <a:pPr algn="ctr"/>
                      <a:r>
                        <a:rPr lang="en-US" sz="2000" b="1" kern="1200" baseline="0" dirty="0" smtClean="0">
                          <a:solidFill>
                            <a:schemeClr val="lt1"/>
                          </a:solidFill>
                          <a:latin typeface="+mn-lt"/>
                          <a:ea typeface="+mn-ea"/>
                          <a:cs typeface="+mn-cs"/>
                        </a:rPr>
                        <a:t>Table 5 : Truth Table </a:t>
                      </a:r>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tc>
                <a:tc>
                  <a:txBody>
                    <a:bodyPr/>
                    <a:lstStyle/>
                    <a:p>
                      <a:pPr algn="ctr"/>
                      <a:r>
                        <a:rPr lang="en-US" sz="2000" b="1" i="1" dirty="0" smtClean="0">
                          <a:solidFill>
                            <a:srgbClr val="000000"/>
                          </a:solidFill>
                        </a:rPr>
                        <a:t>q</a:t>
                      </a:r>
                      <a:endParaRPr lang="en-US" sz="2000" b="1" i="1" dirty="0">
                        <a:solidFill>
                          <a:srgbClr val="000000"/>
                        </a:solidFill>
                      </a:endParaRPr>
                    </a:p>
                  </a:txBody>
                  <a:tcPr/>
                </a:tc>
                <a:tc>
                  <a:txBody>
                    <a:bodyPr/>
                    <a:lstStyle/>
                    <a:p>
                      <a:pPr algn="ctr"/>
                      <a:r>
                        <a:rPr lang="en-US" sz="2000" b="1" i="1" dirty="0" smtClean="0">
                          <a:solidFill>
                            <a:srgbClr val="000000"/>
                          </a:solidFill>
                        </a:rPr>
                        <a:t>p</a:t>
                      </a:r>
                      <a:r>
                        <a:rPr lang="en-US" sz="2000" i="1" dirty="0" smtClean="0">
                          <a:solidFill>
                            <a:srgbClr val="000000"/>
                          </a:solidFill>
                        </a:rPr>
                        <a:t> </a:t>
                      </a:r>
                      <a:r>
                        <a:rPr lang="en-US" sz="2000" dirty="0" smtClean="0">
                          <a:solidFill>
                            <a:srgbClr val="000000"/>
                          </a:solidFill>
                        </a:rPr>
                        <a:t>⇒ </a:t>
                      </a:r>
                      <a:r>
                        <a:rPr lang="en-US" sz="2000" b="1" i="1" dirty="0" smtClean="0">
                          <a:solidFill>
                            <a:srgbClr val="000000"/>
                          </a:solidFill>
                        </a:rPr>
                        <a:t>q</a:t>
                      </a:r>
                      <a:endParaRPr lang="en-US" sz="2000" b="1"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r h="370840">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F</a:t>
                      </a:r>
                      <a:endParaRPr lang="en-US" sz="2000" dirty="0">
                        <a:solidFill>
                          <a:srgbClr val="000000"/>
                        </a:solidFill>
                      </a:endParaRPr>
                    </a:p>
                  </a:txBody>
                  <a:tcPr/>
                </a:tc>
                <a:tc>
                  <a:txBody>
                    <a:bodyPr/>
                    <a:lstStyle/>
                    <a:p>
                      <a:pPr algn="ctr"/>
                      <a:r>
                        <a:rPr lang="en-US" sz="2000" dirty="0" smtClean="0">
                          <a:solidFill>
                            <a:srgbClr val="000000"/>
                          </a:solidFill>
                        </a:rPr>
                        <a:t>T</a:t>
                      </a:r>
                      <a:endParaRPr lang="en-US" sz="2000" dirty="0">
                        <a:solidFill>
                          <a:srgbClr val="000000"/>
                        </a:solidFill>
                      </a:endParaRPr>
                    </a:p>
                  </a:txBody>
                  <a:tcPr/>
                </a:tc>
              </a:tr>
            </a:tbl>
          </a:graphicData>
        </a:graphic>
      </p:graphicFrame>
      <p:sp>
        <p:nvSpPr>
          <p:cNvPr id="6" name="Content Placeholder 2"/>
          <p:cNvSpPr>
            <a:spLocks noGrp="1"/>
          </p:cNvSpPr>
          <p:nvPr>
            <p:ph idx="1"/>
          </p:nvPr>
        </p:nvSpPr>
        <p:spPr>
          <a:xfrm>
            <a:off x="457200" y="3930908"/>
            <a:ext cx="8229600" cy="1384995"/>
          </a:xfrm>
        </p:spPr>
        <p:txBody>
          <a:bodyPr>
            <a:spAutoFit/>
          </a:bodyPr>
          <a:lstStyle/>
          <a:p>
            <a:r>
              <a:rPr lang="en-US" dirty="0" smtClean="0"/>
              <a:t>You can see that the implication is true on the first, third, and fourth lines. For a sound argument, we must start with a true statement.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Sound Arguments (cont.) </a:t>
            </a:r>
            <a:endParaRPr lang="en-US" dirty="0"/>
          </a:p>
        </p:txBody>
      </p:sp>
      <p:sp>
        <p:nvSpPr>
          <p:cNvPr id="3" name="Content Placeholder 2"/>
          <p:cNvSpPr>
            <a:spLocks noGrp="1"/>
          </p:cNvSpPr>
          <p:nvPr>
            <p:ph idx="1"/>
          </p:nvPr>
        </p:nvSpPr>
        <p:spPr>
          <a:xfrm>
            <a:off x="457200" y="1280160"/>
            <a:ext cx="8229600" cy="4487382"/>
          </a:xfrm>
        </p:spPr>
        <p:txBody>
          <a:bodyPr>
            <a:spAutoFit/>
          </a:bodyPr>
          <a:lstStyle/>
          <a:p>
            <a:r>
              <a:rPr lang="en-US" dirty="0" smtClean="0"/>
              <a:t>Therefore, we’ll only consider the first two rows of the table. We are told that in 1963, President </a:t>
            </a:r>
          </a:p>
          <a:p>
            <a:pPr>
              <a:spcBef>
                <a:spcPts val="0"/>
              </a:spcBef>
            </a:pPr>
            <a:r>
              <a:rPr lang="en-US" dirty="0" smtClean="0"/>
              <a:t>John F. Kennedy was fatally shot. In other words, statement </a:t>
            </a:r>
            <a:r>
              <a:rPr lang="en-US" i="1" dirty="0" smtClean="0"/>
              <a:t>p </a:t>
            </a:r>
            <a:r>
              <a:rPr lang="en-US" dirty="0" smtClean="0"/>
              <a:t>is true. We also are told that statement </a:t>
            </a:r>
            <a:r>
              <a:rPr lang="en-US" i="1" dirty="0" smtClean="0"/>
              <a:t>q</a:t>
            </a:r>
            <a:r>
              <a:rPr lang="en-US" dirty="0" smtClean="0"/>
              <a:t> is true in this argument because the Vice President at the time, Lyndon Johnson, became President of the United States. From the truth table, we know that given statements </a:t>
            </a:r>
            <a:r>
              <a:rPr lang="en-US" i="1" dirty="0" smtClean="0"/>
              <a:t>p</a:t>
            </a:r>
            <a:r>
              <a:rPr lang="en-US" dirty="0" smtClean="0"/>
              <a:t> and </a:t>
            </a:r>
            <a:r>
              <a:rPr lang="en-US" i="1" dirty="0" smtClean="0"/>
              <a:t>q</a:t>
            </a:r>
            <a:r>
              <a:rPr lang="en-US" dirty="0" smtClean="0"/>
              <a:t>, which are true, the implication </a:t>
            </a:r>
          </a:p>
          <a:p>
            <a:pPr>
              <a:spcBef>
                <a:spcPts val="0"/>
              </a:spcBef>
            </a:pPr>
            <a:r>
              <a:rPr lang="en-US" i="1" dirty="0" smtClean="0"/>
              <a:t>p</a:t>
            </a:r>
            <a:r>
              <a:rPr lang="en-US" dirty="0" smtClean="0"/>
              <a:t> ⇒ </a:t>
            </a:r>
            <a:r>
              <a:rPr lang="en-US" i="1" dirty="0" smtClean="0"/>
              <a:t>q</a:t>
            </a:r>
            <a:r>
              <a:rPr lang="en-US" dirty="0" smtClean="0"/>
              <a:t> is also true. So we know that this argument is both valid and sound.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Determining Sound Arguments </a:t>
            </a:r>
            <a:endParaRPr lang="en-US" dirty="0"/>
          </a:p>
        </p:txBody>
      </p:sp>
      <p:sp>
        <p:nvSpPr>
          <p:cNvPr id="3" name="Content Placeholder 2"/>
          <p:cNvSpPr>
            <a:spLocks noGrp="1"/>
          </p:cNvSpPr>
          <p:nvPr>
            <p:ph idx="1"/>
          </p:nvPr>
        </p:nvSpPr>
        <p:spPr>
          <a:xfrm>
            <a:off x="457200" y="1280160"/>
            <a:ext cx="8229600" cy="3797963"/>
          </a:xfrm>
        </p:spPr>
        <p:txBody>
          <a:bodyPr>
            <a:spAutoFit/>
          </a:bodyPr>
          <a:lstStyle/>
          <a:p>
            <a:r>
              <a:rPr lang="en-US" dirty="0" smtClean="0"/>
              <a:t>Determine if the following argument is sound. </a:t>
            </a:r>
          </a:p>
          <a:p>
            <a:pPr algn="ctr"/>
            <a:r>
              <a:rPr lang="en-US" i="1" dirty="0" smtClean="0"/>
              <a:t>We’ll go skiing this weekend if it snows at least 2 inches, and if we go skiing I’ll get some new boots. It snowed 3 inches, so I must have new boots! </a:t>
            </a:r>
          </a:p>
          <a:p>
            <a:r>
              <a:rPr lang="en-US" b="1" dirty="0" smtClean="0"/>
              <a:t>Solution </a:t>
            </a:r>
          </a:p>
          <a:p>
            <a:r>
              <a:rPr lang="en-US" dirty="0" smtClean="0"/>
              <a:t>Let’s begin by identifying the simple statements within the compound statement. We can write our statements symbolically as follows.</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Determining Sound Arguments (cont.) </a:t>
            </a:r>
            <a:endParaRPr lang="en-US" dirty="0"/>
          </a:p>
        </p:txBody>
      </p:sp>
      <p:sp>
        <p:nvSpPr>
          <p:cNvPr id="3" name="Content Placeholder 2"/>
          <p:cNvSpPr>
            <a:spLocks noGrp="1"/>
          </p:cNvSpPr>
          <p:nvPr>
            <p:ph idx="1"/>
          </p:nvPr>
        </p:nvSpPr>
        <p:spPr>
          <a:xfrm>
            <a:off x="457200" y="1280160"/>
            <a:ext cx="8229600" cy="3367076"/>
          </a:xfrm>
        </p:spPr>
        <p:txBody>
          <a:bodyPr>
            <a:spAutoFit/>
          </a:bodyPr>
          <a:lstStyle/>
          <a:p>
            <a:pPr lvl="1">
              <a:buNone/>
            </a:pPr>
            <a:r>
              <a:rPr lang="en-US" b="1" i="1" dirty="0" smtClean="0"/>
              <a:t>p</a:t>
            </a:r>
            <a:r>
              <a:rPr lang="en-US" dirty="0" smtClean="0"/>
              <a:t>: It snows at least 2 inches.</a:t>
            </a:r>
            <a:r>
              <a:rPr lang="en-US" b="1" i="1" dirty="0" smtClean="0"/>
              <a:t> </a:t>
            </a:r>
          </a:p>
          <a:p>
            <a:pPr lvl="1">
              <a:buNone/>
            </a:pPr>
            <a:r>
              <a:rPr lang="en-US" b="1" i="1" dirty="0" smtClean="0"/>
              <a:t>q</a:t>
            </a:r>
            <a:r>
              <a:rPr lang="en-US" dirty="0" smtClean="0"/>
              <a:t>: We go skiing.</a:t>
            </a:r>
            <a:r>
              <a:rPr lang="en-US" b="1" i="1" dirty="0" smtClean="0"/>
              <a:t> </a:t>
            </a:r>
          </a:p>
          <a:p>
            <a:pPr lvl="1">
              <a:buNone/>
            </a:pPr>
            <a:r>
              <a:rPr lang="en-US" b="1" i="1" dirty="0" smtClean="0"/>
              <a:t>r</a:t>
            </a:r>
            <a:r>
              <a:rPr lang="en-US" dirty="0" smtClean="0"/>
              <a:t>: I get new boots.</a:t>
            </a:r>
            <a:r>
              <a:rPr lang="en-US" b="1" i="1" dirty="0" smtClean="0"/>
              <a:t> </a:t>
            </a:r>
          </a:p>
          <a:p>
            <a:r>
              <a:rPr lang="en-US" dirty="0" smtClean="0"/>
              <a:t>This argument is actually a double implication. Ultimately, we want to show that </a:t>
            </a:r>
            <a:r>
              <a:rPr lang="en-US" i="1" dirty="0" smtClean="0"/>
              <a:t>p </a:t>
            </a:r>
            <a:r>
              <a:rPr lang="en-US" dirty="0" smtClean="0"/>
              <a:t>⇒ </a:t>
            </a:r>
            <a:r>
              <a:rPr lang="en-US" i="1" dirty="0" smtClean="0"/>
              <a:t>r</a:t>
            </a:r>
            <a:r>
              <a:rPr lang="en-US" dirty="0" smtClean="0"/>
              <a:t>, by showing that </a:t>
            </a:r>
            <a:r>
              <a:rPr lang="en-US" i="1" dirty="0" smtClean="0"/>
              <a:t>p</a:t>
            </a:r>
            <a:r>
              <a:rPr lang="en-US" dirty="0" smtClean="0"/>
              <a:t> ⇒ </a:t>
            </a:r>
            <a:r>
              <a:rPr lang="en-US" i="1" dirty="0" smtClean="0"/>
              <a:t>q</a:t>
            </a:r>
            <a:r>
              <a:rPr lang="en-US" dirty="0" smtClean="0"/>
              <a:t> and </a:t>
            </a:r>
            <a:r>
              <a:rPr lang="en-US" i="1" dirty="0" smtClean="0"/>
              <a:t>q</a:t>
            </a:r>
            <a:r>
              <a:rPr lang="en-US" dirty="0" smtClean="0"/>
              <a:t> ⇒ </a:t>
            </a:r>
            <a:r>
              <a:rPr lang="en-US" i="1" dirty="0" smtClean="0"/>
              <a:t>r</a:t>
            </a:r>
            <a:r>
              <a:rPr lang="en-US" dirty="0" smtClean="0"/>
              <a:t>. The truth table for this compound implication is given in Table 6.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Determining Sound Arguments (cont.) </a:t>
            </a:r>
            <a:endParaRPr lang="en-US" dirty="0"/>
          </a:p>
        </p:txBody>
      </p:sp>
      <p:graphicFrame>
        <p:nvGraphicFramePr>
          <p:cNvPr id="4" name="Content Placeholder 3"/>
          <p:cNvGraphicFramePr>
            <a:graphicFrameLocks/>
          </p:cNvGraphicFramePr>
          <p:nvPr/>
        </p:nvGraphicFramePr>
        <p:xfrm>
          <a:off x="1469572" y="1143000"/>
          <a:ext cx="6204856" cy="3962400"/>
        </p:xfrm>
        <a:graphic>
          <a:graphicData uri="http://schemas.openxmlformats.org/drawingml/2006/table">
            <a:tbl>
              <a:tblPr firstRow="1" bandRow="1">
                <a:tableStyleId>{5C22544A-7EE6-4342-B048-85BDC9FD1C3A}</a:tableStyleId>
              </a:tblPr>
              <a:tblGrid>
                <a:gridCol w="933994"/>
                <a:gridCol w="933994"/>
                <a:gridCol w="933994"/>
                <a:gridCol w="933994"/>
                <a:gridCol w="1097280"/>
                <a:gridCol w="1371600"/>
              </a:tblGrid>
              <a:tr h="370840">
                <a:tc gridSpan="6">
                  <a:txBody>
                    <a:bodyPr/>
                    <a:lstStyle/>
                    <a:p>
                      <a:pPr algn="ctr"/>
                      <a:r>
                        <a:rPr lang="en-US" sz="2000" b="1" kern="1200" baseline="0" dirty="0" smtClean="0">
                          <a:solidFill>
                            <a:schemeClr val="lt1"/>
                          </a:solidFill>
                          <a:latin typeface="+mn-lt"/>
                          <a:ea typeface="+mn-ea"/>
                          <a:cs typeface="+mn-cs"/>
                        </a:rPr>
                        <a:t>Table 6: Truth Table </a:t>
                      </a:r>
                    </a:p>
                  </a:txBody>
                  <a:tcPr anchor="ct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pPr algn="ctr"/>
                      <a:r>
                        <a:rPr lang="en-US" sz="2000" b="1" i="1" dirty="0" smtClean="0">
                          <a:solidFill>
                            <a:srgbClr val="000000"/>
                          </a:solidFill>
                        </a:rPr>
                        <a:t>p</a:t>
                      </a:r>
                      <a:endParaRPr lang="en-US" sz="2000" b="1" i="1" dirty="0">
                        <a:solidFill>
                          <a:srgbClr val="000000"/>
                        </a:solidFill>
                      </a:endParaRPr>
                    </a:p>
                  </a:txBody>
                  <a:tcPr anchor="ctr"/>
                </a:tc>
                <a:tc>
                  <a:txBody>
                    <a:bodyPr/>
                    <a:lstStyle/>
                    <a:p>
                      <a:pPr algn="ctr"/>
                      <a:r>
                        <a:rPr lang="en-US" sz="2000" b="1" i="1" dirty="0" smtClean="0">
                          <a:solidFill>
                            <a:srgbClr val="000000"/>
                          </a:solidFill>
                        </a:rPr>
                        <a:t>q</a:t>
                      </a:r>
                      <a:endParaRPr lang="en-US" sz="2000" b="1" i="1" dirty="0">
                        <a:solidFill>
                          <a:srgbClr val="000000"/>
                        </a:solidFill>
                      </a:endParaRPr>
                    </a:p>
                  </a:txBody>
                  <a:tcPr anchor="ctr"/>
                </a:tc>
                <a:tc>
                  <a:txBody>
                    <a:bodyPr/>
                    <a:lstStyle/>
                    <a:p>
                      <a:pPr algn="ctr"/>
                      <a:r>
                        <a:rPr lang="en-US" sz="2000" b="1" i="1" dirty="0" smtClean="0">
                          <a:solidFill>
                            <a:srgbClr val="000000"/>
                          </a:solidFill>
                        </a:rPr>
                        <a:t>r</a:t>
                      </a:r>
                      <a:endParaRPr lang="en-US" sz="2000" b="1" i="1" dirty="0">
                        <a:solidFill>
                          <a:srgbClr val="000000"/>
                        </a:solidFill>
                      </a:endParaRPr>
                    </a:p>
                  </a:txBody>
                  <a:tcPr anchor="ctr"/>
                </a:tc>
                <a:tc>
                  <a:txBody>
                    <a:bodyPr/>
                    <a:lstStyle/>
                    <a:p>
                      <a:pPr algn="ctr"/>
                      <a:r>
                        <a:rPr lang="en-US" sz="2000" b="1" i="1" dirty="0" smtClean="0">
                          <a:solidFill>
                            <a:srgbClr val="000000"/>
                          </a:solidFill>
                        </a:rPr>
                        <a:t>p</a:t>
                      </a:r>
                      <a:r>
                        <a:rPr lang="en-US" sz="2000" dirty="0" smtClean="0">
                          <a:solidFill>
                            <a:srgbClr val="000000"/>
                          </a:solidFill>
                        </a:rPr>
                        <a:t> ⇒ </a:t>
                      </a:r>
                      <a:r>
                        <a:rPr lang="en-US" sz="2000" b="1" i="1" dirty="0" smtClean="0">
                          <a:solidFill>
                            <a:srgbClr val="000000"/>
                          </a:solidFill>
                        </a:rPr>
                        <a:t>q</a:t>
                      </a:r>
                      <a:r>
                        <a:rPr lang="en-US" sz="2000" dirty="0" smtClean="0">
                          <a:solidFill>
                            <a:srgbClr val="000000"/>
                          </a:solidFill>
                        </a:rPr>
                        <a:t> </a:t>
                      </a:r>
                      <a:endParaRPr lang="en-US" sz="2000" b="1" i="1" kern="1200" baseline="0" dirty="0" smtClean="0">
                        <a:solidFill>
                          <a:srgbClr val="000000"/>
                        </a:solidFill>
                        <a:latin typeface="+mn-lt"/>
                        <a:ea typeface="+mn-ea"/>
                        <a:cs typeface="+mn-cs"/>
                      </a:endParaRPr>
                    </a:p>
                  </a:txBody>
                  <a:tcPr anchor="ctr"/>
                </a:tc>
                <a:tc>
                  <a:txBody>
                    <a:bodyPr/>
                    <a:lstStyle/>
                    <a:p>
                      <a:pPr algn="ctr"/>
                      <a:r>
                        <a:rPr lang="en-US" sz="2000" b="1" i="1" dirty="0" smtClean="0">
                          <a:solidFill>
                            <a:srgbClr val="000000"/>
                          </a:solidFill>
                        </a:rPr>
                        <a:t>q</a:t>
                      </a:r>
                      <a:r>
                        <a:rPr lang="en-US" sz="2000" dirty="0" smtClean="0">
                          <a:solidFill>
                            <a:srgbClr val="000000"/>
                          </a:solidFill>
                        </a:rPr>
                        <a:t> ⇒ </a:t>
                      </a:r>
                      <a:r>
                        <a:rPr lang="en-US" sz="2000" b="1" i="1" dirty="0" smtClean="0">
                          <a:solidFill>
                            <a:srgbClr val="000000"/>
                          </a:solidFill>
                        </a:rPr>
                        <a:t>r</a:t>
                      </a:r>
                      <a:endParaRPr lang="en-US" sz="2000" b="1" i="1"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dirty="0" smtClean="0">
                          <a:solidFill>
                            <a:srgbClr val="000000"/>
                          </a:solidFill>
                        </a:rPr>
                        <a:t>p</a:t>
                      </a:r>
                      <a:r>
                        <a:rPr lang="en-US" sz="2000" dirty="0" smtClean="0">
                          <a:solidFill>
                            <a:srgbClr val="000000"/>
                          </a:solidFill>
                        </a:rPr>
                        <a:t> ⇒ </a:t>
                      </a:r>
                      <a:r>
                        <a:rPr lang="en-US" sz="2000" b="1" i="1" dirty="0" smtClean="0">
                          <a:solidFill>
                            <a:srgbClr val="000000"/>
                          </a:solidFill>
                        </a:rPr>
                        <a:t>r</a:t>
                      </a:r>
                      <a:endParaRPr lang="en-US" sz="2000" b="1" kern="1200" baseline="0" dirty="0" smtClean="0">
                        <a:solidFill>
                          <a:srgbClr val="000000"/>
                        </a:solidFill>
                        <a:latin typeface="+mn-lt"/>
                        <a:ea typeface="+mn-ea"/>
                        <a:cs typeface="+mn-cs"/>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r h="370840">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F</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c>
                  <a:txBody>
                    <a:bodyPr/>
                    <a:lstStyle/>
                    <a:p>
                      <a:pPr algn="ctr"/>
                      <a:r>
                        <a:rPr lang="en-US" sz="2000" dirty="0" smtClean="0">
                          <a:solidFill>
                            <a:srgbClr val="000000"/>
                          </a:solidFill>
                        </a:rPr>
                        <a:t>T</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Determining Sound Arguments (cont.) </a:t>
            </a:r>
            <a:endParaRPr lang="en-US" dirty="0"/>
          </a:p>
        </p:txBody>
      </p:sp>
      <p:sp>
        <p:nvSpPr>
          <p:cNvPr id="3" name="Content Placeholder 2"/>
          <p:cNvSpPr>
            <a:spLocks noGrp="1"/>
          </p:cNvSpPr>
          <p:nvPr>
            <p:ph idx="1"/>
          </p:nvPr>
        </p:nvSpPr>
        <p:spPr>
          <a:xfrm>
            <a:off x="457200" y="1280160"/>
            <a:ext cx="8229600" cy="3539430"/>
          </a:xfrm>
        </p:spPr>
        <p:txBody>
          <a:bodyPr>
            <a:spAutoFit/>
          </a:bodyPr>
          <a:lstStyle/>
          <a:p>
            <a:pPr marL="0" lvl="1" indent="0">
              <a:buNone/>
            </a:pPr>
            <a:r>
              <a:rPr lang="en-US" dirty="0" smtClean="0"/>
              <a:t>We begin with the premise that it snowed 3 inches, which ensures the truth of </a:t>
            </a:r>
            <a:r>
              <a:rPr lang="en-US" i="1" dirty="0" smtClean="0"/>
              <a:t>p</a:t>
            </a:r>
            <a:r>
              <a:rPr lang="en-US" dirty="0" smtClean="0"/>
              <a:t>. We know from the truth table for implications that if we have a true </a:t>
            </a:r>
            <a:r>
              <a:rPr lang="en-US" i="1" dirty="0" smtClean="0"/>
              <a:t>p</a:t>
            </a:r>
            <a:r>
              <a:rPr lang="en-US" dirty="0" smtClean="0"/>
              <a:t> and a true </a:t>
            </a:r>
            <a:r>
              <a:rPr lang="en-US" i="1" dirty="0" smtClean="0"/>
              <a:t>p</a:t>
            </a:r>
            <a:r>
              <a:rPr lang="en-US" dirty="0" smtClean="0"/>
              <a:t> ⇒ </a:t>
            </a:r>
            <a:r>
              <a:rPr lang="en-US" i="1" dirty="0" smtClean="0"/>
              <a:t>q</a:t>
            </a:r>
            <a:r>
              <a:rPr lang="en-US" dirty="0" smtClean="0"/>
              <a:t>, we can conclude </a:t>
            </a:r>
            <a:r>
              <a:rPr lang="en-US" i="1" dirty="0" smtClean="0"/>
              <a:t>q</a:t>
            </a:r>
            <a:r>
              <a:rPr lang="en-US" dirty="0" smtClean="0"/>
              <a:t>, that we do indeed go skiing. Then going one more step, it also allows us to combine this new conclusion, </a:t>
            </a:r>
            <a:r>
              <a:rPr lang="en-US" i="1" dirty="0" smtClean="0"/>
              <a:t>q</a:t>
            </a:r>
            <a:r>
              <a:rPr lang="en-US" dirty="0" smtClean="0"/>
              <a:t>, with </a:t>
            </a:r>
            <a:r>
              <a:rPr lang="en-US" i="1" dirty="0" smtClean="0"/>
              <a:t>q</a:t>
            </a:r>
            <a:r>
              <a:rPr lang="en-US" dirty="0" smtClean="0"/>
              <a:t> </a:t>
            </a:r>
            <a:r>
              <a:rPr lang="en-US" dirty="0"/>
              <a:t>⇒ </a:t>
            </a:r>
            <a:r>
              <a:rPr lang="en-US" i="1" dirty="0" smtClean="0"/>
              <a:t>r</a:t>
            </a:r>
            <a:r>
              <a:rPr lang="en-US" dirty="0" smtClean="0"/>
              <a:t>, </a:t>
            </a:r>
            <a:r>
              <a:rPr lang="en-US" dirty="0"/>
              <a:t>to </a:t>
            </a:r>
            <a:r>
              <a:rPr lang="en-US" dirty="0" smtClean="0"/>
              <a:t>conclude </a:t>
            </a:r>
            <a:r>
              <a:rPr lang="en-US" i="1" dirty="0" smtClean="0"/>
              <a:t>r</a:t>
            </a:r>
            <a:r>
              <a:rPr lang="en-US" dirty="0" smtClean="0"/>
              <a:t> and ensure that I get new boots. Therefore the argument is sound.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solidFill>
                <a:schemeClr val="accent1"/>
              </a:solidFill>
            </a:endParaRPr>
          </a:p>
        </p:txBody>
      </p:sp>
      <p:sp>
        <p:nvSpPr>
          <p:cNvPr id="3" name="Content Placeholder 2"/>
          <p:cNvSpPr>
            <a:spLocks noGrp="1"/>
          </p:cNvSpPr>
          <p:nvPr>
            <p:ph idx="1"/>
          </p:nvPr>
        </p:nvSpPr>
        <p:spPr>
          <a:xfrm>
            <a:off x="457200" y="1280160"/>
            <a:ext cx="8229600" cy="2419124"/>
          </a:xfrm>
          <a:solidFill>
            <a:schemeClr val="accent3"/>
          </a:solidFill>
          <a:ln w="28575">
            <a:solidFill>
              <a:srgbClr val="000000"/>
            </a:solidFill>
          </a:ln>
        </p:spPr>
        <p:txBody>
          <a:bodyPr>
            <a:spAutoFit/>
          </a:bodyPr>
          <a:lstStyle/>
          <a:p>
            <a:pPr algn="ctr"/>
            <a:r>
              <a:rPr lang="en-US" b="1" dirty="0" smtClean="0">
                <a:solidFill>
                  <a:srgbClr val="000000"/>
                </a:solidFill>
              </a:rPr>
              <a:t>Skill Check #4 </a:t>
            </a:r>
          </a:p>
          <a:p>
            <a:r>
              <a:rPr lang="en-US" dirty="0" smtClean="0">
                <a:solidFill>
                  <a:srgbClr val="000000"/>
                </a:solidFill>
              </a:rPr>
              <a:t>Use a truth table to show that the following is a sound argument. </a:t>
            </a:r>
          </a:p>
          <a:p>
            <a:r>
              <a:rPr lang="en-US" i="1" dirty="0" smtClean="0">
                <a:solidFill>
                  <a:srgbClr val="000000"/>
                </a:solidFill>
              </a:rPr>
              <a:t>Speeding is a crime. I occasionally drive over the speed limit. I am a criminal. </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4" name="Content Placeholder 2"/>
          <p:cNvSpPr txBox="1">
            <a:spLocks/>
          </p:cNvSpPr>
          <p:nvPr/>
        </p:nvSpPr>
        <p:spPr>
          <a:xfrm>
            <a:off x="457200" y="1295400"/>
            <a:ext cx="8229600" cy="3947160"/>
          </a:xfrm>
          <a:prstGeom prst="rect">
            <a:avLst/>
          </a:prstGeom>
        </p:spPr>
        <p:txBody>
          <a:bodyPr>
            <a:noAutofit/>
          </a:bodyPr>
          <a:lstStyle/>
          <a:p>
            <a:pPr marL="463550" marR="0" lvl="0" indent="-46355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smtClean="0">
                <a:ln>
                  <a:noFill/>
                </a:ln>
                <a:solidFill>
                  <a:srgbClr val="000000"/>
                </a:solidFill>
                <a:effectLst/>
                <a:uLnTx/>
                <a:uFillTx/>
                <a:latin typeface="+mn-lt"/>
                <a:ea typeface="+mn-ea"/>
                <a:cs typeface="+mn-cs"/>
              </a:rPr>
              <a:t>Answer:  </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Speeding is a crime can be expressed as </a:t>
            </a:r>
          </a:p>
          <a:p>
            <a:pPr marL="463550" marR="0" lvl="0" indent="-463550" algn="l" defTabSz="914400" rtl="0" eaLnBrk="1" fontAlgn="auto" latinLnBrk="0" hangingPunct="1">
              <a:lnSpc>
                <a:spcPct val="100000"/>
              </a:lnSpc>
              <a:spcBef>
                <a:spcPct val="20000"/>
              </a:spcBef>
              <a:spcAft>
                <a:spcPts val="0"/>
              </a:spcAft>
              <a:buClrTx/>
              <a:buSzTx/>
              <a:buFontTx/>
              <a:buNone/>
              <a:tabLst/>
              <a:defRPr/>
            </a:pPr>
            <a:r>
              <a:rPr lang="en-US" sz="2800" dirty="0">
                <a:solidFill>
                  <a:srgbClr val="FF0000"/>
                </a:solidFill>
              </a:rPr>
              <a:t>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p </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q</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where </a:t>
            </a:r>
          </a:p>
          <a:p>
            <a:pPr marL="463550" marR="0" lvl="0" indent="-4635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FF0000"/>
                </a:solidFill>
                <a:effectLst/>
                <a:uLnTx/>
                <a:uFillTx/>
                <a:latin typeface="+mn-lt"/>
                <a:ea typeface="+mn-ea"/>
                <a:cs typeface="+mn-cs"/>
              </a:rPr>
              <a:t>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p</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One drives above the speed limit. </a:t>
            </a:r>
          </a:p>
          <a:p>
            <a:pPr marL="463550" marR="0" lvl="0" indent="-4635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FF0000"/>
                </a:solidFill>
                <a:effectLst/>
                <a:uLnTx/>
                <a:uFillTx/>
                <a:latin typeface="+mn-lt"/>
                <a:ea typeface="+mn-ea"/>
                <a:cs typeface="+mn-cs"/>
              </a:rPr>
              <a:t>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q</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One commits a crime. Speeding is a crime can be expressed as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p</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 </a:t>
            </a:r>
            <a:r>
              <a:rPr kumimoji="0" lang="en-US" sz="2800" b="0" i="1" u="none" strike="noStrike" kern="1200" cap="none" spc="0" normalizeH="0" baseline="0" noProof="0" dirty="0" smtClean="0">
                <a:ln>
                  <a:noFill/>
                </a:ln>
                <a:solidFill>
                  <a:srgbClr val="FF0000"/>
                </a:solidFill>
                <a:effectLst/>
                <a:uLnTx/>
                <a:uFillTx/>
                <a:latin typeface="+mn-lt"/>
                <a:ea typeface="+mn-ea"/>
                <a:cs typeface="+mn-cs"/>
              </a:rPr>
              <a:t>q</a:t>
            </a:r>
            <a:r>
              <a:rPr kumimoji="0" lang="en-US" sz="2800" b="0" i="0" u="none" strike="noStrike" kern="1200" cap="none" spc="0" normalizeH="0" baseline="0" noProof="0" dirty="0" smtClean="0">
                <a:ln>
                  <a:noFill/>
                </a:ln>
                <a:solidFill>
                  <a:srgbClr val="FF0000"/>
                </a:solidFill>
                <a:effectLst/>
                <a:uLnTx/>
                <a:uFillTx/>
                <a:latin typeface="+mn-lt"/>
                <a:ea typeface="+mn-ea"/>
                <a:cs typeface="+mn-cs"/>
              </a:rPr>
              <a:t>, and the truth table is as follows.</a:t>
            </a:r>
            <a:r>
              <a:rPr kumimoji="0" lang="en-US" sz="2800" b="0" i="0" u="none" strike="noStrike" kern="1200" cap="none" spc="0" normalizeH="0" baseline="0" noProof="0" dirty="0" smtClean="0">
                <a:ln>
                  <a:noFill/>
                </a:ln>
                <a:solidFill>
                  <a:srgbClr val="366092"/>
                </a:solidFill>
                <a:effectLst/>
                <a:uLnTx/>
                <a:uFillTx/>
                <a:latin typeface="+mn-lt"/>
                <a:ea typeface="+mn-ea"/>
                <a:cs typeface="+mn-cs"/>
              </a:rPr>
              <a:t> </a:t>
            </a: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graphicFrame>
        <p:nvGraphicFramePr>
          <p:cNvPr id="5" name="Content Placeholder 3"/>
          <p:cNvGraphicFramePr>
            <a:graphicFrameLocks/>
          </p:cNvGraphicFramePr>
          <p:nvPr/>
        </p:nvGraphicFramePr>
        <p:xfrm>
          <a:off x="3200400" y="3581400"/>
          <a:ext cx="2381250" cy="2377440"/>
        </p:xfrm>
        <a:graphic>
          <a:graphicData uri="http://schemas.openxmlformats.org/drawingml/2006/table">
            <a:tbl>
              <a:tblPr firstRow="1" bandRow="1">
                <a:tableStyleId>{5C22544A-7EE6-4342-B048-85BDC9FD1C3A}</a:tableStyleId>
              </a:tblPr>
              <a:tblGrid>
                <a:gridCol w="793750"/>
                <a:gridCol w="793750"/>
                <a:gridCol w="793750"/>
              </a:tblGrid>
              <a:tr h="228600">
                <a:tc gridSpan="3">
                  <a:txBody>
                    <a:bodyPr/>
                    <a:lstStyle/>
                    <a:p>
                      <a:pPr algn="ctr"/>
                      <a:r>
                        <a:rPr lang="en-US" sz="2000" b="1" kern="1200" baseline="0" dirty="0" smtClean="0">
                          <a:solidFill>
                            <a:schemeClr val="lt1"/>
                          </a:solidFill>
                          <a:latin typeface="+mn-lt"/>
                          <a:ea typeface="+mn-ea"/>
                          <a:cs typeface="+mn-cs"/>
                        </a:rPr>
                        <a:t>Truth Table </a:t>
                      </a:r>
                    </a:p>
                  </a:txBody>
                  <a:tcPr anchor="ctr"/>
                </a:tc>
                <a:tc hMerge="1">
                  <a:txBody>
                    <a:bodyPr/>
                    <a:lstStyle/>
                    <a:p>
                      <a:endParaRPr lang="en-US"/>
                    </a:p>
                  </a:txBody>
                  <a:tcPr/>
                </a:tc>
                <a:tc hMerge="1">
                  <a:txBody>
                    <a:bodyPr/>
                    <a:lstStyle/>
                    <a:p>
                      <a:endParaRPr lang="en-US" dirty="0"/>
                    </a:p>
                  </a:txBody>
                  <a:tcPr/>
                </a:tc>
              </a:tr>
              <a:tr h="228600">
                <a:tc>
                  <a:txBody>
                    <a:bodyPr/>
                    <a:lstStyle/>
                    <a:p>
                      <a:pPr algn="ctr"/>
                      <a:r>
                        <a:rPr lang="en-US" sz="2000" b="1" i="1" dirty="0" smtClean="0">
                          <a:solidFill>
                            <a:srgbClr val="000000"/>
                          </a:solidFill>
                        </a:rPr>
                        <a:t>p</a:t>
                      </a:r>
                      <a:endParaRPr lang="en-US" sz="2000" b="1" i="1" dirty="0">
                        <a:solidFill>
                          <a:srgbClr val="000000"/>
                        </a:solidFill>
                      </a:endParaRPr>
                    </a:p>
                  </a:txBody>
                  <a:tcPr anchor="ctr"/>
                </a:tc>
                <a:tc>
                  <a:txBody>
                    <a:bodyPr/>
                    <a:lstStyle/>
                    <a:p>
                      <a:pPr algn="ctr"/>
                      <a:r>
                        <a:rPr lang="en-US" sz="2000" b="1" i="1" dirty="0" smtClean="0">
                          <a:solidFill>
                            <a:srgbClr val="000000"/>
                          </a:solidFill>
                        </a:rPr>
                        <a:t>q</a:t>
                      </a:r>
                      <a:endParaRPr lang="en-US" sz="2000" b="1" i="1" dirty="0">
                        <a:solidFill>
                          <a:srgbClr val="000000"/>
                        </a:solidFill>
                      </a:endParaRPr>
                    </a:p>
                  </a:txBody>
                  <a:tcPr anchor="ctr"/>
                </a:tc>
                <a:tc>
                  <a:txBody>
                    <a:bodyPr/>
                    <a:lstStyle/>
                    <a:p>
                      <a:pPr algn="ctr"/>
                      <a:r>
                        <a:rPr lang="en-US" sz="2000" b="1" i="1" kern="1200" baseline="0" dirty="0" smtClean="0">
                          <a:solidFill>
                            <a:srgbClr val="000000"/>
                          </a:solidFill>
                          <a:latin typeface="+mn-lt"/>
                          <a:ea typeface="+mn-ea"/>
                          <a:cs typeface="+mn-cs"/>
                        </a:rPr>
                        <a:t>p</a:t>
                      </a:r>
                      <a:r>
                        <a:rPr lang="en-US" sz="2000" b="1" kern="1200" baseline="0" dirty="0" smtClean="0">
                          <a:solidFill>
                            <a:srgbClr val="000000"/>
                          </a:solidFill>
                          <a:latin typeface="+mn-lt"/>
                          <a:ea typeface="+mn-ea"/>
                          <a:cs typeface="+mn-cs"/>
                        </a:rPr>
                        <a:t> ⇒ </a:t>
                      </a:r>
                      <a:r>
                        <a:rPr lang="en-US" sz="2000" b="1" i="1" kern="1200" baseline="0" dirty="0" smtClean="0">
                          <a:solidFill>
                            <a:srgbClr val="000000"/>
                          </a:solidFill>
                          <a:latin typeface="+mn-lt"/>
                          <a:ea typeface="+mn-ea"/>
                          <a:cs typeface="+mn-cs"/>
                        </a:rPr>
                        <a:t>q</a:t>
                      </a:r>
                    </a:p>
                  </a:txBody>
                  <a:tcPr anchor="ctr"/>
                </a:tc>
              </a:tr>
              <a:tr h="228600">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r h="228600">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r>
              <a:tr h="228600">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r h="228600">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F</a:t>
                      </a:r>
                      <a:endParaRPr lang="en-US" sz="2000" dirty="0">
                        <a:solidFill>
                          <a:srgbClr val="FF0000"/>
                        </a:solidFill>
                      </a:endParaRPr>
                    </a:p>
                  </a:txBody>
                  <a:tcPr anchor="ctr"/>
                </a:tc>
                <a:tc>
                  <a:txBody>
                    <a:bodyPr/>
                    <a:lstStyle/>
                    <a:p>
                      <a:pPr algn="ctr"/>
                      <a:r>
                        <a:rPr lang="en-US" sz="2000" dirty="0" smtClean="0">
                          <a:solidFill>
                            <a:srgbClr val="FF0000"/>
                          </a:solidFill>
                        </a:rPr>
                        <a:t>T</a:t>
                      </a:r>
                      <a:endParaRPr lang="en-US" sz="2000" dirty="0">
                        <a:solidFill>
                          <a:srgbClr val="FF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p:txBody>
          <a:bodyPr>
            <a:normAutofit/>
          </a:bodyPr>
          <a:lstStyle/>
          <a:p>
            <a:pPr marL="1588" indent="-1588"/>
            <a:r>
              <a:rPr lang="en-US" b="1" dirty="0" smtClean="0">
                <a:solidFill>
                  <a:schemeClr val="tx1"/>
                </a:solidFill>
              </a:rPr>
              <a:t>	</a:t>
            </a:r>
            <a:r>
              <a:rPr lang="en-US" dirty="0" smtClean="0">
                <a:solidFill>
                  <a:srgbClr val="FF0000"/>
                </a:solidFill>
              </a:rPr>
              <a:t>For a sound argument, we must start with a true statement. Therefore, we’ll only consider the first two rows of the table. We are told that “I occasionally drive over the speed limit.” In other words, statement </a:t>
            </a:r>
            <a:r>
              <a:rPr lang="en-US" i="1" dirty="0" smtClean="0">
                <a:solidFill>
                  <a:srgbClr val="FF0000"/>
                </a:solidFill>
              </a:rPr>
              <a:t>p </a:t>
            </a:r>
            <a:r>
              <a:rPr lang="en-US" dirty="0" smtClean="0">
                <a:solidFill>
                  <a:srgbClr val="FF0000"/>
                </a:solidFill>
              </a:rPr>
              <a:t>is true. We also are told that statement </a:t>
            </a:r>
            <a:r>
              <a:rPr lang="en-US" i="1" dirty="0" smtClean="0">
                <a:solidFill>
                  <a:srgbClr val="FF0000"/>
                </a:solidFill>
              </a:rPr>
              <a:t>q</a:t>
            </a:r>
            <a:r>
              <a:rPr lang="en-US" dirty="0" smtClean="0">
                <a:solidFill>
                  <a:srgbClr val="FF0000"/>
                </a:solidFill>
              </a:rPr>
              <a:t> is true in this argument because “I am a criminal.” From the truth table, we know that given true statements </a:t>
            </a:r>
            <a:r>
              <a:rPr lang="en-US" i="1" dirty="0" smtClean="0">
                <a:solidFill>
                  <a:srgbClr val="FF0000"/>
                </a:solidFill>
              </a:rPr>
              <a:t>p</a:t>
            </a:r>
            <a:r>
              <a:rPr lang="en-US" dirty="0" smtClean="0">
                <a:solidFill>
                  <a:srgbClr val="FF0000"/>
                </a:solidFill>
              </a:rPr>
              <a:t> and </a:t>
            </a:r>
            <a:r>
              <a:rPr lang="en-US" i="1" dirty="0" smtClean="0">
                <a:solidFill>
                  <a:srgbClr val="FF0000"/>
                </a:solidFill>
              </a:rPr>
              <a:t>q</a:t>
            </a:r>
            <a:r>
              <a:rPr lang="en-US" dirty="0" smtClean="0">
                <a:solidFill>
                  <a:srgbClr val="FF0000"/>
                </a:solidFill>
              </a:rPr>
              <a:t>, the implication </a:t>
            </a:r>
            <a:r>
              <a:rPr lang="en-US" i="1" dirty="0" smtClean="0">
                <a:solidFill>
                  <a:srgbClr val="FF0000"/>
                </a:solidFill>
              </a:rPr>
              <a:t>p</a:t>
            </a:r>
            <a:r>
              <a:rPr lang="en-US" dirty="0" smtClean="0">
                <a:solidFill>
                  <a:srgbClr val="FF0000"/>
                </a:solidFill>
              </a:rPr>
              <a:t> ⇒ </a:t>
            </a:r>
            <a:r>
              <a:rPr lang="en-US" i="1" dirty="0" smtClean="0">
                <a:solidFill>
                  <a:srgbClr val="FF0000"/>
                </a:solidFill>
              </a:rPr>
              <a:t>q</a:t>
            </a:r>
            <a:r>
              <a:rPr lang="en-US" dirty="0" smtClean="0">
                <a:solidFill>
                  <a:srgbClr val="FF0000"/>
                </a:solidFill>
              </a:rPr>
              <a:t> is also true. So we know that this argument is both valid and sound.</a:t>
            </a:r>
            <a:r>
              <a:rPr lang="en-US" i="1" dirty="0" smtClean="0">
                <a:solidFill>
                  <a:srgbClr val="FF0000"/>
                </a:solidFill>
              </a:rPr>
              <a:t> </a:t>
            </a:r>
          </a:p>
          <a:p>
            <a:pPr marL="1312863" indent="-1312863"/>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Premise</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Premise </a:t>
            </a:r>
          </a:p>
          <a:p>
            <a:r>
              <a:rPr lang="en-US" dirty="0" smtClean="0">
                <a:solidFill>
                  <a:srgbClr val="000000"/>
                </a:solidFill>
              </a:rPr>
              <a:t>A </a:t>
            </a:r>
            <a:r>
              <a:rPr lang="en-US" b="1" dirty="0" smtClean="0">
                <a:solidFill>
                  <a:srgbClr val="C00000"/>
                </a:solidFill>
              </a:rPr>
              <a:t>premise</a:t>
            </a:r>
            <a:r>
              <a:rPr lang="en-US" dirty="0" smtClean="0">
                <a:solidFill>
                  <a:srgbClr val="000000"/>
                </a:solidFill>
              </a:rPr>
              <a:t> is a statement at the beginning of an argument used to support the conclusion.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Fallacy</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Fallacy </a:t>
            </a:r>
          </a:p>
          <a:p>
            <a:r>
              <a:rPr lang="en-US" dirty="0" smtClean="0">
                <a:solidFill>
                  <a:srgbClr val="000000"/>
                </a:solidFill>
              </a:rPr>
              <a:t>A </a:t>
            </a:r>
            <a:r>
              <a:rPr lang="en-US" b="1" dirty="0" smtClean="0">
                <a:solidFill>
                  <a:srgbClr val="C00000"/>
                </a:solidFill>
              </a:rPr>
              <a:t>fallacy</a:t>
            </a:r>
            <a:r>
              <a:rPr lang="en-US" dirty="0" smtClean="0">
                <a:solidFill>
                  <a:srgbClr val="000000"/>
                </a:solidFill>
              </a:rPr>
              <a:t> is an error in reasoning that leads to an invalid argument.</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Fallacies</a:t>
            </a:r>
            <a:endParaRPr lang="en-US" dirty="0"/>
          </a:p>
        </p:txBody>
      </p:sp>
      <p:sp>
        <p:nvSpPr>
          <p:cNvPr id="3" name="Content Placeholder 2"/>
          <p:cNvSpPr>
            <a:spLocks noGrp="1"/>
          </p:cNvSpPr>
          <p:nvPr>
            <p:ph idx="1"/>
          </p:nvPr>
        </p:nvSpPr>
        <p:spPr>
          <a:xfrm>
            <a:off x="457200" y="1280160"/>
            <a:ext cx="8229600" cy="3933384"/>
          </a:xfrm>
        </p:spPr>
        <p:txBody>
          <a:bodyPr>
            <a:spAutoFit/>
          </a:bodyPr>
          <a:lstStyle/>
          <a:p>
            <a:pPr marL="514350" indent="-514350">
              <a:buAutoNum type="arabicPeriod"/>
            </a:pPr>
            <a:r>
              <a:rPr lang="en-US" sz="2400" i="1" dirty="0" smtClean="0"/>
              <a:t>Post Hoc, Ergo Propter Hoc </a:t>
            </a:r>
            <a:r>
              <a:rPr lang="en-US" sz="2400" dirty="0" smtClean="0"/>
              <a:t>(After This, Therefore Because of This)</a:t>
            </a:r>
          </a:p>
          <a:p>
            <a:pPr marL="514350" indent="-514350">
              <a:buAutoNum type="arabicPeriod" startAt="2"/>
            </a:pPr>
            <a:r>
              <a:rPr lang="en-US" sz="2400" i="1" dirty="0" smtClean="0"/>
              <a:t>Dicto Simpliciter </a:t>
            </a:r>
            <a:r>
              <a:rPr lang="en-US" sz="2400" dirty="0" smtClean="0"/>
              <a:t>(Hasty Generalization)</a:t>
            </a:r>
          </a:p>
          <a:p>
            <a:pPr marL="514350" indent="-514350">
              <a:buAutoNum type="arabicPeriod" startAt="2"/>
            </a:pPr>
            <a:r>
              <a:rPr lang="en-US" sz="2400" i="1" dirty="0" smtClean="0"/>
              <a:t>Ad Hominem</a:t>
            </a:r>
            <a:r>
              <a:rPr lang="en-US" sz="2400" dirty="0"/>
              <a:t> </a:t>
            </a:r>
            <a:r>
              <a:rPr lang="en-US" sz="2400" dirty="0" smtClean="0"/>
              <a:t>(Personal Attack)</a:t>
            </a:r>
          </a:p>
          <a:p>
            <a:pPr marL="514350" indent="-514350">
              <a:buAutoNum type="arabicPeriod" startAt="2"/>
            </a:pPr>
            <a:r>
              <a:rPr lang="en-US" sz="2400" i="1" dirty="0" smtClean="0"/>
              <a:t>Petitio Principii </a:t>
            </a:r>
            <a:r>
              <a:rPr lang="en-US" sz="2400" dirty="0" smtClean="0"/>
              <a:t>(Circular Reasoning)</a:t>
            </a:r>
          </a:p>
          <a:p>
            <a:pPr marL="514350" indent="-514350">
              <a:buAutoNum type="arabicPeriod" startAt="2"/>
            </a:pPr>
            <a:r>
              <a:rPr lang="en-US" sz="2400" i="1" dirty="0" smtClean="0"/>
              <a:t>Non Sequitur </a:t>
            </a:r>
            <a:r>
              <a:rPr lang="en-US" sz="2400" dirty="0" smtClean="0"/>
              <a:t>(It Does Not Follow)</a:t>
            </a:r>
          </a:p>
          <a:p>
            <a:pPr marL="514350" indent="-514350">
              <a:buAutoNum type="arabicPeriod" startAt="2"/>
            </a:pPr>
            <a:r>
              <a:rPr lang="en-US" sz="2400" i="1" dirty="0" smtClean="0"/>
              <a:t>Straw Man </a:t>
            </a:r>
            <a:r>
              <a:rPr lang="en-US" sz="2400" dirty="0" smtClean="0"/>
              <a:t>(Exaggerated or Distorted View of the Opponent)</a:t>
            </a:r>
          </a:p>
          <a:p>
            <a:pPr marL="514350" indent="-514350">
              <a:buAutoNum type="arabicPeriod" startAt="2"/>
            </a:pPr>
            <a:r>
              <a:rPr lang="en-US" sz="2400" i="1" dirty="0" smtClean="0"/>
              <a:t>False Dilemma </a:t>
            </a:r>
            <a:r>
              <a:rPr lang="en-US" sz="2400" dirty="0" smtClean="0"/>
              <a:t>(Illusion of Limited Choice)</a:t>
            </a:r>
          </a:p>
          <a:p>
            <a:pPr marL="514350" indent="-514350">
              <a:buAutoNum type="arabicPeriod" startAt="2"/>
            </a:pPr>
            <a:r>
              <a:rPr lang="en-US" sz="2400" i="1" dirty="0" smtClean="0"/>
              <a:t>Argumentum ad Populum </a:t>
            </a:r>
            <a:r>
              <a:rPr lang="en-US" sz="2400" dirty="0" smtClean="0"/>
              <a:t>(Appeal to the People)</a:t>
            </a:r>
            <a:endParaRPr lang="en-US" sz="2400" i="1"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Fallacies</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Identify the type of fallacy used in each of the following statements. </a:t>
            </a:r>
          </a:p>
          <a:p>
            <a:pPr marL="463550" indent="-463550"/>
            <a:r>
              <a:rPr lang="en-US" b="1" i="1" dirty="0" smtClean="0"/>
              <a:t>a</a:t>
            </a:r>
            <a:r>
              <a:rPr lang="en-US" dirty="0" smtClean="0"/>
              <a:t>: 	If public spending is not reduced, our economy will collapse. </a:t>
            </a:r>
          </a:p>
          <a:p>
            <a:pPr marL="463550" indent="-463550"/>
            <a:r>
              <a:rPr lang="en-US" b="1" i="1" dirty="0" smtClean="0"/>
              <a:t>b</a:t>
            </a:r>
            <a:r>
              <a:rPr lang="en-US" dirty="0" smtClean="0"/>
              <a:t>: 	Heather just had a new fuel pump put in her car. Forty-eight hours later, her car won’t start. Heather’s father thinks the mechanic must not have installed the fuel pump correctly.</a:t>
            </a:r>
            <a:r>
              <a:rPr lang="en-US" b="1" i="1" dirty="0" smtClean="0"/>
              <a:t> </a:t>
            </a:r>
          </a:p>
        </p:txBody>
      </p:sp>
    </p:spTree>
    <p:extLst>
      <p:ext uri="{BB962C8B-B14F-4D97-AF65-F5344CB8AC3E}">
        <p14:creationId xmlns:p14="http://schemas.microsoft.com/office/powerpoint/2010/main" val="28114038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Fallacies (cont.)</a:t>
            </a:r>
            <a:endParaRPr lang="en-US" dirty="0"/>
          </a:p>
        </p:txBody>
      </p:sp>
      <p:sp>
        <p:nvSpPr>
          <p:cNvPr id="3" name="Content Placeholder 2"/>
          <p:cNvSpPr>
            <a:spLocks noGrp="1"/>
          </p:cNvSpPr>
          <p:nvPr>
            <p:ph idx="1"/>
          </p:nvPr>
        </p:nvSpPr>
        <p:spPr>
          <a:xfrm>
            <a:off x="457200" y="1280160"/>
            <a:ext cx="8229600" cy="3280898"/>
          </a:xfrm>
        </p:spPr>
        <p:txBody>
          <a:bodyPr>
            <a:spAutoFit/>
          </a:bodyPr>
          <a:lstStyle/>
          <a:p>
            <a:r>
              <a:rPr lang="en-US" b="1" dirty="0" smtClean="0"/>
              <a:t>Solution </a:t>
            </a:r>
          </a:p>
          <a:p>
            <a:pPr marL="463550" indent="-463550"/>
            <a:r>
              <a:rPr lang="en-US" b="1" i="1" dirty="0" smtClean="0"/>
              <a:t>a</a:t>
            </a:r>
            <a:r>
              <a:rPr lang="en-US" dirty="0" smtClean="0"/>
              <a:t>: 	False dilemma; it is possible that both can be true at the same time, that is, the economy can be strong and public spending remain the same.</a:t>
            </a:r>
            <a:r>
              <a:rPr lang="en-US" b="1" i="1" dirty="0" smtClean="0"/>
              <a:t> </a:t>
            </a:r>
          </a:p>
          <a:p>
            <a:pPr marL="463550" indent="-463550"/>
            <a:r>
              <a:rPr lang="en-US" b="1" i="1" dirty="0" smtClean="0"/>
              <a:t>b</a:t>
            </a:r>
            <a:r>
              <a:rPr lang="en-US" dirty="0" smtClean="0"/>
              <a:t>: 	Post hoc, ergo propter hoc; there are many other things that could cause Heather’s car to not start, including a lack of fuel!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#5 </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#5 </a:t>
            </a:r>
          </a:p>
          <a:p>
            <a:r>
              <a:rPr lang="en-US" dirty="0" smtClean="0">
                <a:solidFill>
                  <a:srgbClr val="000000"/>
                </a:solidFill>
              </a:rPr>
              <a:t>Name the fallacy in the following statement: Chloë drives an expensive car. She must have money to spare! </a:t>
            </a:r>
          </a:p>
        </p:txBody>
      </p:sp>
      <p:sp>
        <p:nvSpPr>
          <p:cNvPr id="4" name="Rectangle 3"/>
          <p:cNvSpPr/>
          <p:nvPr/>
        </p:nvSpPr>
        <p:spPr>
          <a:xfrm>
            <a:off x="457200" y="5344180"/>
            <a:ext cx="8229600" cy="523220"/>
          </a:xfrm>
          <a:prstGeom prst="rect">
            <a:avLst/>
          </a:prstGeom>
        </p:spPr>
        <p:txBody>
          <a:bodyPr wrap="square">
            <a:spAutoFit/>
          </a:bodyPr>
          <a:lstStyle/>
          <a:p>
            <a:pPr marL="463550" indent="-463550">
              <a:spcBef>
                <a:spcPts val="0"/>
              </a:spcBef>
            </a:pPr>
            <a:r>
              <a:rPr lang="en-US" sz="2800" dirty="0" smtClean="0">
                <a:solidFill>
                  <a:srgbClr val="000000"/>
                </a:solidFill>
              </a:rPr>
              <a:t>Answer:  </a:t>
            </a:r>
            <a:r>
              <a:rPr lang="en-US" sz="2800" dirty="0" smtClean="0">
                <a:solidFill>
                  <a:srgbClr val="FF0000"/>
                </a:solidFill>
              </a:rPr>
              <a:t>Non sequitur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Fallacies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02408639"/>
              </p:ext>
            </p:extLst>
          </p:nvPr>
        </p:nvGraphicFramePr>
        <p:xfrm>
          <a:off x="110066" y="990600"/>
          <a:ext cx="9067801" cy="5013878"/>
        </p:xfrm>
        <a:graphic>
          <a:graphicData uri="http://schemas.openxmlformats.org/drawingml/2006/table">
            <a:tbl>
              <a:tblPr firstRow="1" bandRow="1">
                <a:tableStyleId>{5C22544A-7EE6-4342-B048-85BDC9FD1C3A}</a:tableStyleId>
              </a:tblPr>
              <a:tblGrid>
                <a:gridCol w="1295400"/>
                <a:gridCol w="1905000"/>
                <a:gridCol w="2590800"/>
                <a:gridCol w="3276601"/>
              </a:tblGrid>
              <a:tr h="411476">
                <a:tc gridSpan="4">
                  <a:txBody>
                    <a:bodyPr/>
                    <a:lstStyle/>
                    <a:p>
                      <a:pPr algn="ctr"/>
                      <a:r>
                        <a:rPr lang="en-US" dirty="0" smtClean="0"/>
                        <a:t>Table 7: Summary of Fallacies</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11476">
                <a:tc>
                  <a:txBody>
                    <a:bodyPr/>
                    <a:lstStyle/>
                    <a:p>
                      <a:pPr algn="ctr"/>
                      <a:r>
                        <a:rPr lang="en-US" b="1" dirty="0" smtClean="0"/>
                        <a:t>Name (Latin)</a:t>
                      </a:r>
                      <a:endParaRPr lang="en-US" b="1" dirty="0"/>
                    </a:p>
                  </a:txBody>
                  <a:tcPr/>
                </a:tc>
                <a:tc>
                  <a:txBody>
                    <a:bodyPr/>
                    <a:lstStyle/>
                    <a:p>
                      <a:pPr algn="ctr"/>
                      <a:r>
                        <a:rPr lang="en-US" b="1" dirty="0" smtClean="0"/>
                        <a:t>Name (Translated)</a:t>
                      </a:r>
                      <a:endParaRPr lang="en-US" b="1" dirty="0"/>
                    </a:p>
                  </a:txBody>
                  <a:tcPr/>
                </a:tc>
                <a:tc>
                  <a:txBody>
                    <a:bodyPr/>
                    <a:lstStyle/>
                    <a:p>
                      <a:pPr algn="ctr"/>
                      <a:r>
                        <a:rPr lang="en-US" b="1" dirty="0" smtClean="0"/>
                        <a:t>Description</a:t>
                      </a:r>
                      <a:endParaRPr lang="en-US" b="1" dirty="0"/>
                    </a:p>
                  </a:txBody>
                  <a:tcPr/>
                </a:tc>
                <a:tc>
                  <a:txBody>
                    <a:bodyPr/>
                    <a:lstStyle/>
                    <a:p>
                      <a:pPr algn="ctr"/>
                      <a:r>
                        <a:rPr lang="en-US" b="1" dirty="0" smtClean="0"/>
                        <a:t>Example</a:t>
                      </a:r>
                      <a:endParaRPr lang="en-US" b="1" dirty="0"/>
                    </a:p>
                  </a:txBody>
                  <a:tcPr/>
                </a:tc>
              </a:tr>
              <a:tr h="913138">
                <a:tc>
                  <a:txBody>
                    <a:bodyPr/>
                    <a:lstStyle/>
                    <a:p>
                      <a:r>
                        <a:rPr lang="en-US" sz="1600" i="1" dirty="0" smtClean="0">
                          <a:solidFill>
                            <a:srgbClr val="000000"/>
                          </a:solidFill>
                        </a:rPr>
                        <a:t>Post Hoc, Ergo Propter Hoc</a:t>
                      </a:r>
                      <a:endParaRPr lang="en-US" sz="1600" i="1" dirty="0">
                        <a:solidFill>
                          <a:srgbClr val="000000"/>
                        </a:solidFill>
                      </a:endParaRPr>
                    </a:p>
                  </a:txBody>
                  <a:tcPr/>
                </a:tc>
                <a:tc>
                  <a:txBody>
                    <a:bodyPr/>
                    <a:lstStyle/>
                    <a:p>
                      <a:r>
                        <a:rPr lang="en-US" sz="1600" dirty="0" smtClean="0">
                          <a:solidFill>
                            <a:srgbClr val="000000"/>
                          </a:solidFill>
                        </a:rPr>
                        <a:t>After This, Therefore Because of This</a:t>
                      </a:r>
                      <a:endParaRPr lang="en-US" sz="1600" dirty="0">
                        <a:solidFill>
                          <a:srgbClr val="000000"/>
                        </a:solidFill>
                      </a:endParaRPr>
                    </a:p>
                  </a:txBody>
                  <a:tcPr/>
                </a:tc>
                <a:tc>
                  <a:txBody>
                    <a:bodyPr/>
                    <a:lstStyle/>
                    <a:p>
                      <a:r>
                        <a:rPr lang="en-US" sz="1600" dirty="0" smtClean="0">
                          <a:solidFill>
                            <a:srgbClr val="000000"/>
                          </a:solidFill>
                        </a:rPr>
                        <a:t>Because one thing happened first, it caused the other to</a:t>
                      </a:r>
                      <a:r>
                        <a:rPr lang="en-US" sz="1600" baseline="0" dirty="0" smtClean="0">
                          <a:solidFill>
                            <a:srgbClr val="000000"/>
                          </a:solidFill>
                        </a:rPr>
                        <a:t> happen.</a:t>
                      </a:r>
                      <a:endParaRPr lang="en-US" sz="1600" dirty="0">
                        <a:solidFill>
                          <a:srgbClr val="000000"/>
                        </a:solidFill>
                      </a:endParaRPr>
                    </a:p>
                  </a:txBody>
                  <a:tcPr/>
                </a:tc>
                <a:tc>
                  <a:txBody>
                    <a:bodyPr/>
                    <a:lstStyle/>
                    <a:p>
                      <a:r>
                        <a:rPr lang="en-US" sz="1600" dirty="0" smtClean="0">
                          <a:solidFill>
                            <a:srgbClr val="000000"/>
                          </a:solidFill>
                        </a:rPr>
                        <a:t>My favorite baseball team won</a:t>
                      </a:r>
                      <a:r>
                        <a:rPr lang="en-US" sz="1600" baseline="0" dirty="0" smtClean="0">
                          <a:solidFill>
                            <a:srgbClr val="000000"/>
                          </a:solidFill>
                        </a:rPr>
                        <a:t> because I wore my lucky cap to the game.</a:t>
                      </a:r>
                      <a:endParaRPr lang="en-US" sz="1600" dirty="0">
                        <a:solidFill>
                          <a:srgbClr val="000000"/>
                        </a:solidFill>
                      </a:endParaRPr>
                    </a:p>
                  </a:txBody>
                  <a:tcPr/>
                </a:tc>
              </a:tr>
              <a:tr h="1183697">
                <a:tc>
                  <a:txBody>
                    <a:bodyPr/>
                    <a:lstStyle/>
                    <a:p>
                      <a:r>
                        <a:rPr lang="en-US" sz="1600" i="1" dirty="0" smtClean="0">
                          <a:solidFill>
                            <a:srgbClr val="000000"/>
                          </a:solidFill>
                        </a:rPr>
                        <a:t>Dicto Simpliciter</a:t>
                      </a:r>
                      <a:endParaRPr lang="en-US" sz="1600" i="1" dirty="0">
                        <a:solidFill>
                          <a:srgbClr val="000000"/>
                        </a:solidFill>
                      </a:endParaRPr>
                    </a:p>
                  </a:txBody>
                  <a:tcPr/>
                </a:tc>
                <a:tc>
                  <a:txBody>
                    <a:bodyPr/>
                    <a:lstStyle/>
                    <a:p>
                      <a:r>
                        <a:rPr lang="en-US" sz="1600" dirty="0" smtClean="0">
                          <a:solidFill>
                            <a:srgbClr val="000000"/>
                          </a:solidFill>
                        </a:rPr>
                        <a:t>Hasty Generalization</a:t>
                      </a:r>
                      <a:endParaRPr lang="en-US" sz="1600" dirty="0">
                        <a:solidFill>
                          <a:srgbClr val="000000"/>
                        </a:solidFill>
                      </a:endParaRPr>
                    </a:p>
                  </a:txBody>
                  <a:tcPr/>
                </a:tc>
                <a:tc>
                  <a:txBody>
                    <a:bodyPr/>
                    <a:lstStyle/>
                    <a:p>
                      <a:r>
                        <a:rPr lang="en-US" sz="1600" dirty="0" smtClean="0">
                          <a:solidFill>
                            <a:srgbClr val="000000"/>
                          </a:solidFill>
                        </a:rPr>
                        <a:t>Making broad, sweeping generalizations based on a few specific occurrences.</a:t>
                      </a:r>
                      <a:endParaRPr lang="en-US" sz="1600" dirty="0">
                        <a:solidFill>
                          <a:srgbClr val="000000"/>
                        </a:solidFill>
                      </a:endParaRPr>
                    </a:p>
                  </a:txBody>
                  <a:tcPr/>
                </a:tc>
                <a:tc>
                  <a:txBody>
                    <a:bodyPr/>
                    <a:lstStyle/>
                    <a:p>
                      <a:r>
                        <a:rPr lang="en-US" sz="1600" dirty="0" smtClean="0">
                          <a:solidFill>
                            <a:srgbClr val="000000"/>
                          </a:solidFill>
                        </a:rPr>
                        <a:t>My state senator was caught in a scandal. This just proves that all politicians are untrustworthy.</a:t>
                      </a:r>
                      <a:endParaRPr lang="en-US" sz="1600" dirty="0">
                        <a:solidFill>
                          <a:srgbClr val="000000"/>
                        </a:solidFill>
                      </a:endParaRPr>
                    </a:p>
                  </a:txBody>
                  <a:tcPr/>
                </a:tc>
              </a:tr>
              <a:tr h="1195009">
                <a:tc>
                  <a:txBody>
                    <a:bodyPr/>
                    <a:lstStyle/>
                    <a:p>
                      <a:r>
                        <a:rPr lang="en-US" sz="1600" i="1" dirty="0" smtClean="0">
                          <a:solidFill>
                            <a:srgbClr val="000000"/>
                          </a:solidFill>
                        </a:rPr>
                        <a:t>Ad Hominem</a:t>
                      </a:r>
                      <a:endParaRPr lang="en-US" sz="1600" i="1" dirty="0">
                        <a:solidFill>
                          <a:srgbClr val="000000"/>
                        </a:solidFill>
                      </a:endParaRPr>
                    </a:p>
                  </a:txBody>
                  <a:tcPr/>
                </a:tc>
                <a:tc>
                  <a:txBody>
                    <a:bodyPr/>
                    <a:lstStyle/>
                    <a:p>
                      <a:r>
                        <a:rPr lang="en-US" sz="1600" dirty="0" smtClean="0">
                          <a:solidFill>
                            <a:srgbClr val="000000"/>
                          </a:solidFill>
                        </a:rPr>
                        <a:t>Personal Attack</a:t>
                      </a:r>
                      <a:endParaRPr lang="en-US" sz="1600" dirty="0">
                        <a:solidFill>
                          <a:srgbClr val="000000"/>
                        </a:solidFill>
                      </a:endParaRPr>
                    </a:p>
                  </a:txBody>
                  <a:tcPr/>
                </a:tc>
                <a:tc>
                  <a:txBody>
                    <a:bodyPr/>
                    <a:lstStyle/>
                    <a:p>
                      <a:r>
                        <a:rPr lang="en-US" sz="1600" dirty="0" smtClean="0">
                          <a:solidFill>
                            <a:srgbClr val="000000"/>
                          </a:solidFill>
                        </a:rPr>
                        <a:t>Attacking someone’s person,</a:t>
                      </a:r>
                      <a:r>
                        <a:rPr lang="en-US" sz="1600" baseline="0" dirty="0" smtClean="0">
                          <a:solidFill>
                            <a:srgbClr val="000000"/>
                          </a:solidFill>
                        </a:rPr>
                        <a:t> character, or motives instead of addressing the premise of the argument.</a:t>
                      </a:r>
                      <a:endParaRPr lang="en-US" sz="1600" dirty="0">
                        <a:solidFill>
                          <a:srgbClr val="000000"/>
                        </a:solidFill>
                      </a:endParaRPr>
                    </a:p>
                  </a:txBody>
                  <a:tcPr/>
                </a:tc>
                <a:tc>
                  <a:txBody>
                    <a:bodyPr/>
                    <a:lstStyle/>
                    <a:p>
                      <a:r>
                        <a:rPr lang="en-US" sz="1600" dirty="0" smtClean="0">
                          <a:solidFill>
                            <a:srgbClr val="000000"/>
                          </a:solidFill>
                        </a:rPr>
                        <a:t>Robert said that the car accident wasn’t his fault,</a:t>
                      </a:r>
                      <a:r>
                        <a:rPr lang="en-US" sz="1600" baseline="0" dirty="0" smtClean="0">
                          <a:solidFill>
                            <a:srgbClr val="000000"/>
                          </a:solidFill>
                        </a:rPr>
                        <a:t> but I’m sure he is lying; he stole money from me once.</a:t>
                      </a:r>
                      <a:endParaRPr lang="en-US" sz="1600" dirty="0">
                        <a:solidFill>
                          <a:srgbClr val="000000"/>
                        </a:solidFill>
                      </a:endParaRPr>
                    </a:p>
                  </a:txBody>
                  <a:tcPr/>
                </a:tc>
              </a:tr>
              <a:tr h="670478">
                <a:tc>
                  <a:txBody>
                    <a:bodyPr/>
                    <a:lstStyle/>
                    <a:p>
                      <a:r>
                        <a:rPr lang="en-US" sz="1600" i="1" kern="1200" dirty="0" smtClean="0">
                          <a:solidFill>
                            <a:srgbClr val="000000"/>
                          </a:solidFill>
                          <a:latin typeface="+mn-lt"/>
                          <a:ea typeface="+mn-ea"/>
                          <a:cs typeface="+mn-cs"/>
                        </a:rPr>
                        <a:t>Petitio Principii</a:t>
                      </a:r>
                      <a:endParaRPr lang="en-US" sz="1600" i="1" kern="1200" dirty="0">
                        <a:solidFill>
                          <a:srgbClr val="000000"/>
                        </a:solidFill>
                        <a:latin typeface="+mn-lt"/>
                        <a:ea typeface="+mn-ea"/>
                        <a:cs typeface="+mn-cs"/>
                      </a:endParaRPr>
                    </a:p>
                  </a:txBody>
                  <a:tcPr/>
                </a:tc>
                <a:tc>
                  <a:txBody>
                    <a:bodyPr/>
                    <a:lstStyle/>
                    <a:p>
                      <a:r>
                        <a:rPr lang="en-US" sz="1600" kern="1200" dirty="0" smtClean="0">
                          <a:solidFill>
                            <a:srgbClr val="000000"/>
                          </a:solidFill>
                          <a:latin typeface="+mn-lt"/>
                          <a:ea typeface="+mn-ea"/>
                          <a:cs typeface="+mn-cs"/>
                        </a:rPr>
                        <a:t>Circular Reasoning</a:t>
                      </a:r>
                      <a:endParaRPr lang="en-US" sz="1600" kern="1200" dirty="0">
                        <a:solidFill>
                          <a:srgbClr val="000000"/>
                        </a:solidFill>
                        <a:latin typeface="+mn-lt"/>
                        <a:ea typeface="+mn-ea"/>
                        <a:cs typeface="+mn-cs"/>
                      </a:endParaRPr>
                    </a:p>
                  </a:txBody>
                  <a:tcPr/>
                </a:tc>
                <a:tc>
                  <a:txBody>
                    <a:bodyPr/>
                    <a:lstStyle/>
                    <a:p>
                      <a:r>
                        <a:rPr lang="en-US" sz="1600" kern="1200" dirty="0" smtClean="0">
                          <a:solidFill>
                            <a:srgbClr val="000000"/>
                          </a:solidFill>
                          <a:latin typeface="+mn-lt"/>
                          <a:ea typeface="+mn-ea"/>
                          <a:cs typeface="+mn-cs"/>
                        </a:rPr>
                        <a:t>The premise and conclusion state the same thing.</a:t>
                      </a:r>
                      <a:endParaRPr lang="en-US" sz="1600" kern="1200" dirty="0">
                        <a:solidFill>
                          <a:srgbClr val="000000"/>
                        </a:solidFill>
                        <a:latin typeface="+mn-lt"/>
                        <a:ea typeface="+mn-ea"/>
                        <a:cs typeface="+mn-cs"/>
                      </a:endParaRPr>
                    </a:p>
                  </a:txBody>
                  <a:tcPr/>
                </a:tc>
                <a:tc>
                  <a:txBody>
                    <a:bodyPr/>
                    <a:lstStyle/>
                    <a:p>
                      <a:r>
                        <a:rPr lang="en-US" sz="1600" kern="1200" dirty="0" smtClean="0">
                          <a:solidFill>
                            <a:srgbClr val="000000"/>
                          </a:solidFill>
                          <a:latin typeface="+mn-lt"/>
                          <a:ea typeface="+mn-ea"/>
                          <a:cs typeface="+mn-cs"/>
                        </a:rPr>
                        <a:t>Government-run health</a:t>
                      </a:r>
                      <a:r>
                        <a:rPr lang="en-US" sz="1600" kern="1200" baseline="0" dirty="0" smtClean="0">
                          <a:solidFill>
                            <a:srgbClr val="000000"/>
                          </a:solidFill>
                          <a:latin typeface="+mn-lt"/>
                          <a:ea typeface="+mn-ea"/>
                          <a:cs typeface="+mn-cs"/>
                        </a:rPr>
                        <a:t> insurance is dangerous because it is socialistic.</a:t>
                      </a:r>
                      <a:endParaRPr lang="en-US" sz="1600" kern="1200" dirty="0">
                        <a:solidFill>
                          <a:srgbClr val="000000"/>
                        </a:solidFill>
                        <a:latin typeface="+mn-lt"/>
                        <a:ea typeface="+mn-ea"/>
                        <a:cs typeface="+mn-cs"/>
                      </a:endParaRPr>
                    </a:p>
                  </a:txBody>
                  <a:tcPr/>
                </a:tc>
              </a:tr>
            </a:tbl>
          </a:graphicData>
        </a:graphic>
      </p:graphicFrame>
    </p:spTree>
    <p:extLst>
      <p:ext uri="{BB962C8B-B14F-4D97-AF65-F5344CB8AC3E}">
        <p14:creationId xmlns:p14="http://schemas.microsoft.com/office/powerpoint/2010/main" val="26356198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Fallacies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5047965"/>
              </p:ext>
            </p:extLst>
          </p:nvPr>
        </p:nvGraphicFramePr>
        <p:xfrm>
          <a:off x="76199" y="914400"/>
          <a:ext cx="9067801" cy="5867400"/>
        </p:xfrm>
        <a:graphic>
          <a:graphicData uri="http://schemas.openxmlformats.org/drawingml/2006/table">
            <a:tbl>
              <a:tblPr firstRow="1" bandRow="1">
                <a:tableStyleId>{5C22544A-7EE6-4342-B048-85BDC9FD1C3A}</a:tableStyleId>
              </a:tblPr>
              <a:tblGrid>
                <a:gridCol w="1371600"/>
                <a:gridCol w="1676400"/>
                <a:gridCol w="2819400"/>
                <a:gridCol w="3200401"/>
              </a:tblGrid>
              <a:tr h="421325">
                <a:tc gridSpan="4">
                  <a:txBody>
                    <a:bodyPr/>
                    <a:lstStyle/>
                    <a:p>
                      <a:pPr algn="ctr"/>
                      <a:r>
                        <a:rPr lang="en-US" dirty="0" smtClean="0"/>
                        <a:t>Table 7: Summary of Fallacies (cont.)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55401">
                <a:tc>
                  <a:txBody>
                    <a:bodyPr/>
                    <a:lstStyle/>
                    <a:p>
                      <a:pPr algn="ctr"/>
                      <a:r>
                        <a:rPr lang="en-US" b="1" dirty="0" smtClean="0"/>
                        <a:t>Name (Latin)</a:t>
                      </a:r>
                      <a:endParaRPr lang="en-US" b="1" dirty="0"/>
                    </a:p>
                  </a:txBody>
                  <a:tcPr/>
                </a:tc>
                <a:tc>
                  <a:txBody>
                    <a:bodyPr/>
                    <a:lstStyle/>
                    <a:p>
                      <a:pPr algn="ctr"/>
                      <a:r>
                        <a:rPr lang="en-US" b="1" dirty="0" smtClean="0"/>
                        <a:t>Name (Translated)</a:t>
                      </a:r>
                      <a:endParaRPr lang="en-US" b="1" dirty="0"/>
                    </a:p>
                  </a:txBody>
                  <a:tcPr/>
                </a:tc>
                <a:tc>
                  <a:txBody>
                    <a:bodyPr/>
                    <a:lstStyle/>
                    <a:p>
                      <a:pPr algn="ctr"/>
                      <a:r>
                        <a:rPr lang="en-US" b="1" dirty="0" smtClean="0"/>
                        <a:t>Description</a:t>
                      </a:r>
                      <a:endParaRPr lang="en-US" b="1" dirty="0"/>
                    </a:p>
                  </a:txBody>
                  <a:tcPr/>
                </a:tc>
                <a:tc>
                  <a:txBody>
                    <a:bodyPr/>
                    <a:lstStyle/>
                    <a:p>
                      <a:pPr algn="ctr"/>
                      <a:r>
                        <a:rPr lang="en-US" b="1" dirty="0" smtClean="0"/>
                        <a:t>Example</a:t>
                      </a:r>
                      <a:endParaRPr lang="en-US" b="1" dirty="0"/>
                    </a:p>
                  </a:txBody>
                  <a:tcPr/>
                </a:tc>
              </a:tr>
              <a:tr h="1342012">
                <a:tc>
                  <a:txBody>
                    <a:bodyPr/>
                    <a:lstStyle/>
                    <a:p>
                      <a:r>
                        <a:rPr lang="en-US" sz="1600" i="1" dirty="0" smtClean="0">
                          <a:solidFill>
                            <a:srgbClr val="000000"/>
                          </a:solidFill>
                        </a:rPr>
                        <a:t>Non</a:t>
                      </a:r>
                      <a:r>
                        <a:rPr lang="en-US" sz="1600" i="1" baseline="0" dirty="0" smtClean="0">
                          <a:solidFill>
                            <a:srgbClr val="000000"/>
                          </a:solidFill>
                        </a:rPr>
                        <a:t> Sequitur</a:t>
                      </a:r>
                      <a:endParaRPr lang="en-US" sz="1600" i="1" dirty="0">
                        <a:solidFill>
                          <a:srgbClr val="000000"/>
                        </a:solidFill>
                      </a:endParaRPr>
                    </a:p>
                  </a:txBody>
                  <a:tcPr/>
                </a:tc>
                <a:tc>
                  <a:txBody>
                    <a:bodyPr/>
                    <a:lstStyle/>
                    <a:p>
                      <a:r>
                        <a:rPr lang="en-US" sz="1600" dirty="0" smtClean="0">
                          <a:solidFill>
                            <a:srgbClr val="000000"/>
                          </a:solidFill>
                        </a:rPr>
                        <a:t>It</a:t>
                      </a:r>
                      <a:r>
                        <a:rPr lang="en-US" sz="1600" baseline="0" dirty="0" smtClean="0">
                          <a:solidFill>
                            <a:srgbClr val="000000"/>
                          </a:solidFill>
                        </a:rPr>
                        <a:t> Does Not Follow</a:t>
                      </a:r>
                      <a:endParaRPr lang="en-US" sz="1600" dirty="0">
                        <a:solidFill>
                          <a:srgbClr val="000000"/>
                        </a:solidFill>
                      </a:endParaRPr>
                    </a:p>
                  </a:txBody>
                  <a:tcPr/>
                </a:tc>
                <a:tc>
                  <a:txBody>
                    <a:bodyPr/>
                    <a:lstStyle/>
                    <a:p>
                      <a:r>
                        <a:rPr lang="en-US" sz="1600" dirty="0" smtClean="0">
                          <a:solidFill>
                            <a:srgbClr val="000000"/>
                          </a:solidFill>
                        </a:rPr>
                        <a:t>The</a:t>
                      </a:r>
                      <a:r>
                        <a:rPr lang="en-US" sz="1600" baseline="0" dirty="0" smtClean="0">
                          <a:solidFill>
                            <a:srgbClr val="000000"/>
                          </a:solidFill>
                        </a:rPr>
                        <a:t> conclusion has nothing to do with the premise.</a:t>
                      </a:r>
                      <a:endParaRPr lang="en-US" sz="1600" dirty="0">
                        <a:solidFill>
                          <a:srgbClr val="000000"/>
                        </a:solidFill>
                      </a:endParaRPr>
                    </a:p>
                  </a:txBody>
                  <a:tcPr/>
                </a:tc>
                <a:tc>
                  <a:txBody>
                    <a:bodyPr/>
                    <a:lstStyle/>
                    <a:p>
                      <a:r>
                        <a:rPr lang="en-US" sz="1600" dirty="0" smtClean="0">
                          <a:solidFill>
                            <a:srgbClr val="000000"/>
                          </a:solidFill>
                        </a:rPr>
                        <a:t>Tens</a:t>
                      </a:r>
                      <a:r>
                        <a:rPr lang="en-US" sz="1600" baseline="0" dirty="0" smtClean="0">
                          <a:solidFill>
                            <a:srgbClr val="000000"/>
                          </a:solidFill>
                        </a:rPr>
                        <a:t> of thousands of Americans have seen lights in the night sky that they could not identify. The existence of life on other planets is fast becoming certainty.</a:t>
                      </a:r>
                      <a:endParaRPr lang="en-US" sz="1600" dirty="0">
                        <a:solidFill>
                          <a:srgbClr val="000000"/>
                        </a:solidFill>
                      </a:endParaRPr>
                    </a:p>
                  </a:txBody>
                  <a:tcPr/>
                </a:tc>
              </a:tr>
              <a:tr h="1212030">
                <a:tc>
                  <a:txBody>
                    <a:bodyPr/>
                    <a:lstStyle/>
                    <a:p>
                      <a:r>
                        <a:rPr lang="en-US" sz="1600" i="1" dirty="0" smtClean="0">
                          <a:solidFill>
                            <a:srgbClr val="000000"/>
                          </a:solidFill>
                        </a:rPr>
                        <a:t>Straw</a:t>
                      </a:r>
                      <a:r>
                        <a:rPr lang="en-US" sz="1600" i="1" baseline="0" dirty="0" smtClean="0">
                          <a:solidFill>
                            <a:srgbClr val="000000"/>
                          </a:solidFill>
                        </a:rPr>
                        <a:t> Man</a:t>
                      </a:r>
                      <a:endParaRPr lang="en-US" sz="1600" i="1" dirty="0">
                        <a:solidFill>
                          <a:srgbClr val="000000"/>
                        </a:solidFill>
                      </a:endParaRPr>
                    </a:p>
                  </a:txBody>
                  <a:tcPr/>
                </a:tc>
                <a:tc>
                  <a:txBody>
                    <a:bodyPr/>
                    <a:lstStyle/>
                    <a:p>
                      <a:r>
                        <a:rPr lang="en-US" sz="1600" dirty="0" smtClean="0">
                          <a:solidFill>
                            <a:srgbClr val="000000"/>
                          </a:solidFill>
                        </a:rPr>
                        <a:t>Exaggerated</a:t>
                      </a:r>
                      <a:r>
                        <a:rPr lang="en-US" sz="1600" baseline="0" dirty="0" smtClean="0">
                          <a:solidFill>
                            <a:srgbClr val="000000"/>
                          </a:solidFill>
                        </a:rPr>
                        <a:t> or Distorted View of the Opponent</a:t>
                      </a:r>
                      <a:endParaRPr lang="en-US" sz="1600" dirty="0">
                        <a:solidFill>
                          <a:srgbClr val="000000"/>
                        </a:solidFill>
                      </a:endParaRPr>
                    </a:p>
                  </a:txBody>
                  <a:tcPr/>
                </a:tc>
                <a:tc>
                  <a:txBody>
                    <a:bodyPr/>
                    <a:lstStyle/>
                    <a:p>
                      <a:r>
                        <a:rPr lang="en-US" sz="1600" dirty="0" smtClean="0">
                          <a:solidFill>
                            <a:srgbClr val="000000"/>
                          </a:solidFill>
                        </a:rPr>
                        <a:t>The</a:t>
                      </a:r>
                      <a:r>
                        <a:rPr lang="en-US" sz="1600" baseline="0" dirty="0" smtClean="0">
                          <a:solidFill>
                            <a:srgbClr val="000000"/>
                          </a:solidFill>
                        </a:rPr>
                        <a:t> buildup of a distortion of someone’s ideas or beliefs so that they can easily be knocked down.</a:t>
                      </a:r>
                      <a:endParaRPr lang="en-US" sz="1600" dirty="0">
                        <a:solidFill>
                          <a:srgbClr val="000000"/>
                        </a:solidFill>
                      </a:endParaRPr>
                    </a:p>
                  </a:txBody>
                  <a:tcPr/>
                </a:tc>
                <a:tc>
                  <a:txBody>
                    <a:bodyPr/>
                    <a:lstStyle/>
                    <a:p>
                      <a:r>
                        <a:rPr lang="en-US" sz="1600" dirty="0" smtClean="0">
                          <a:solidFill>
                            <a:srgbClr val="000000"/>
                          </a:solidFill>
                        </a:rPr>
                        <a:t>People</a:t>
                      </a:r>
                      <a:r>
                        <a:rPr lang="en-US" sz="1600" baseline="0" dirty="0" smtClean="0">
                          <a:solidFill>
                            <a:srgbClr val="000000"/>
                          </a:solidFill>
                        </a:rPr>
                        <a:t> who accept evolution believe that humans and monkeys are the same. This is clearly not true.</a:t>
                      </a:r>
                      <a:endParaRPr lang="en-US" sz="1600" dirty="0">
                        <a:solidFill>
                          <a:srgbClr val="000000"/>
                        </a:solidFill>
                      </a:endParaRPr>
                    </a:p>
                  </a:txBody>
                  <a:tcPr/>
                </a:tc>
              </a:tr>
              <a:tr h="894620">
                <a:tc>
                  <a:txBody>
                    <a:bodyPr/>
                    <a:lstStyle/>
                    <a:p>
                      <a:r>
                        <a:rPr lang="en-US" sz="1600" i="1" dirty="0" smtClean="0">
                          <a:solidFill>
                            <a:srgbClr val="000000"/>
                          </a:solidFill>
                        </a:rPr>
                        <a:t>False</a:t>
                      </a:r>
                      <a:r>
                        <a:rPr lang="en-US" sz="1600" i="1" baseline="0" dirty="0" smtClean="0">
                          <a:solidFill>
                            <a:srgbClr val="000000"/>
                          </a:solidFill>
                        </a:rPr>
                        <a:t> Dilemma</a:t>
                      </a:r>
                      <a:endParaRPr lang="en-US" sz="1600" i="1" dirty="0">
                        <a:solidFill>
                          <a:srgbClr val="000000"/>
                        </a:solidFill>
                      </a:endParaRPr>
                    </a:p>
                  </a:txBody>
                  <a:tcPr/>
                </a:tc>
                <a:tc>
                  <a:txBody>
                    <a:bodyPr/>
                    <a:lstStyle/>
                    <a:p>
                      <a:r>
                        <a:rPr lang="en-US" sz="1600" dirty="0" smtClean="0">
                          <a:solidFill>
                            <a:srgbClr val="000000"/>
                          </a:solidFill>
                        </a:rPr>
                        <a:t>Illusion</a:t>
                      </a:r>
                      <a:r>
                        <a:rPr lang="en-US" sz="1600" baseline="0" dirty="0" smtClean="0">
                          <a:solidFill>
                            <a:srgbClr val="000000"/>
                          </a:solidFill>
                        </a:rPr>
                        <a:t> of Limited Choice</a:t>
                      </a:r>
                      <a:endParaRPr lang="en-US" sz="1600" dirty="0">
                        <a:solidFill>
                          <a:srgbClr val="000000"/>
                        </a:solidFill>
                      </a:endParaRPr>
                    </a:p>
                  </a:txBody>
                  <a:tcPr/>
                </a:tc>
                <a:tc>
                  <a:txBody>
                    <a:bodyPr/>
                    <a:lstStyle/>
                    <a:p>
                      <a:r>
                        <a:rPr lang="en-US" sz="1600" dirty="0" smtClean="0">
                          <a:solidFill>
                            <a:srgbClr val="000000"/>
                          </a:solidFill>
                        </a:rPr>
                        <a:t>Argument</a:t>
                      </a:r>
                      <a:r>
                        <a:rPr lang="en-US" sz="1600" baseline="0" dirty="0" smtClean="0">
                          <a:solidFill>
                            <a:srgbClr val="000000"/>
                          </a:solidFill>
                        </a:rPr>
                        <a:t> that rests on the assumption that there are only two choices as a solution.</a:t>
                      </a:r>
                    </a:p>
                  </a:txBody>
                  <a:tcPr/>
                </a:tc>
                <a:tc>
                  <a:txBody>
                    <a:bodyPr/>
                    <a:lstStyle/>
                    <a:p>
                      <a:r>
                        <a:rPr lang="en-US" sz="1600" baseline="0" dirty="0" smtClean="0">
                          <a:solidFill>
                            <a:srgbClr val="000000"/>
                          </a:solidFill>
                        </a:rPr>
                        <a:t>We can do this the easy way or the hard way.</a:t>
                      </a:r>
                    </a:p>
                  </a:txBody>
                  <a:tcPr/>
                </a:tc>
              </a:tr>
              <a:tr h="1342012">
                <a:tc>
                  <a:txBody>
                    <a:bodyPr/>
                    <a:lstStyle/>
                    <a:p>
                      <a:r>
                        <a:rPr lang="en-US" sz="1600" i="1" kern="1200" dirty="0" smtClean="0">
                          <a:solidFill>
                            <a:srgbClr val="000000"/>
                          </a:solidFill>
                          <a:latin typeface="+mn-lt"/>
                          <a:ea typeface="+mn-ea"/>
                          <a:cs typeface="+mn-cs"/>
                        </a:rPr>
                        <a:t>Argumentum</a:t>
                      </a:r>
                      <a:r>
                        <a:rPr lang="en-US" sz="1600" i="1" kern="1200" baseline="0" dirty="0" smtClean="0">
                          <a:solidFill>
                            <a:srgbClr val="000000"/>
                          </a:solidFill>
                          <a:latin typeface="+mn-lt"/>
                          <a:ea typeface="+mn-ea"/>
                          <a:cs typeface="+mn-cs"/>
                        </a:rPr>
                        <a:t> ad Populum</a:t>
                      </a:r>
                      <a:endParaRPr lang="en-US" sz="1600" i="1" kern="1200" dirty="0">
                        <a:solidFill>
                          <a:srgbClr val="000000"/>
                        </a:solidFill>
                        <a:latin typeface="+mn-lt"/>
                        <a:ea typeface="+mn-ea"/>
                        <a:cs typeface="+mn-cs"/>
                      </a:endParaRPr>
                    </a:p>
                  </a:txBody>
                  <a:tcPr/>
                </a:tc>
                <a:tc>
                  <a:txBody>
                    <a:bodyPr/>
                    <a:lstStyle/>
                    <a:p>
                      <a:r>
                        <a:rPr lang="en-US" sz="1600" kern="1200" dirty="0" smtClean="0">
                          <a:solidFill>
                            <a:srgbClr val="000000"/>
                          </a:solidFill>
                          <a:latin typeface="+mn-lt"/>
                          <a:ea typeface="+mn-ea"/>
                          <a:cs typeface="+mn-cs"/>
                        </a:rPr>
                        <a:t>Appeal</a:t>
                      </a:r>
                      <a:r>
                        <a:rPr lang="en-US" sz="1600" kern="1200" baseline="0" dirty="0" smtClean="0">
                          <a:solidFill>
                            <a:srgbClr val="000000"/>
                          </a:solidFill>
                          <a:latin typeface="+mn-lt"/>
                          <a:ea typeface="+mn-ea"/>
                          <a:cs typeface="+mn-cs"/>
                        </a:rPr>
                        <a:t> to the People</a:t>
                      </a:r>
                      <a:endParaRPr lang="en-US" sz="1600" kern="1200" dirty="0">
                        <a:solidFill>
                          <a:srgbClr val="000000"/>
                        </a:solidFill>
                        <a:latin typeface="+mn-lt"/>
                        <a:ea typeface="+mn-ea"/>
                        <a:cs typeface="+mn-cs"/>
                      </a:endParaRPr>
                    </a:p>
                  </a:txBody>
                  <a:tcPr/>
                </a:tc>
                <a:tc>
                  <a:txBody>
                    <a:bodyPr/>
                    <a:lstStyle/>
                    <a:p>
                      <a:r>
                        <a:rPr lang="en-US" sz="1600" kern="1200" dirty="0" smtClean="0">
                          <a:solidFill>
                            <a:srgbClr val="000000"/>
                          </a:solidFill>
                          <a:latin typeface="+mn-lt"/>
                          <a:ea typeface="+mn-ea"/>
                          <a:cs typeface="+mn-cs"/>
                        </a:rPr>
                        <a:t>Stating</a:t>
                      </a:r>
                      <a:r>
                        <a:rPr lang="en-US" sz="1600" kern="1200" baseline="0" dirty="0" smtClean="0">
                          <a:solidFill>
                            <a:srgbClr val="000000"/>
                          </a:solidFill>
                          <a:latin typeface="+mn-lt"/>
                          <a:ea typeface="+mn-ea"/>
                          <a:cs typeface="+mn-cs"/>
                        </a:rPr>
                        <a:t> that the majority, or even just a large number, of people are doing something as the basis for supporting a conclusion.</a:t>
                      </a:r>
                      <a:endParaRPr lang="en-US" sz="1600" kern="1200" dirty="0">
                        <a:solidFill>
                          <a:srgbClr val="000000"/>
                        </a:solidFill>
                        <a:latin typeface="+mn-lt"/>
                        <a:ea typeface="+mn-ea"/>
                        <a:cs typeface="+mn-cs"/>
                      </a:endParaRPr>
                    </a:p>
                  </a:txBody>
                  <a:tcPr/>
                </a:tc>
                <a:tc>
                  <a:txBody>
                    <a:bodyPr/>
                    <a:lstStyle/>
                    <a:p>
                      <a:r>
                        <a:rPr lang="en-US" sz="1600" kern="1200" baseline="0" dirty="0" smtClean="0">
                          <a:solidFill>
                            <a:srgbClr val="000000"/>
                          </a:solidFill>
                          <a:latin typeface="+mn-lt"/>
                          <a:ea typeface="+mn-ea"/>
                          <a:cs typeface="+mn-cs"/>
                        </a:rPr>
                        <a:t>Two out of the three people in my car think that turning right at the stop sign is the way to get to the concert. So a right turn is the correct way to go.</a:t>
                      </a:r>
                      <a:endParaRPr lang="en-US" sz="1600" kern="1200" dirty="0">
                        <a:solidFill>
                          <a:srgbClr val="000000"/>
                        </a:solidFill>
                        <a:latin typeface="+mn-lt"/>
                        <a:ea typeface="+mn-ea"/>
                        <a:cs typeface="+mn-cs"/>
                      </a:endParaRPr>
                    </a:p>
                  </a:txBody>
                  <a:tcPr/>
                </a:tc>
              </a:tr>
            </a:tbl>
          </a:graphicData>
        </a:graphic>
      </p:graphicFrame>
    </p:spTree>
    <p:extLst>
      <p:ext uri="{BB962C8B-B14F-4D97-AF65-F5344CB8AC3E}">
        <p14:creationId xmlns:p14="http://schemas.microsoft.com/office/powerpoint/2010/main" val="2409648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Argument, Premise and Conclusion </a:t>
            </a:r>
          </a:p>
        </p:txBody>
      </p:sp>
      <p:sp>
        <p:nvSpPr>
          <p:cNvPr id="3" name="Content Placeholder 2"/>
          <p:cNvSpPr>
            <a:spLocks noGrp="1"/>
          </p:cNvSpPr>
          <p:nvPr>
            <p:ph idx="1"/>
          </p:nvPr>
        </p:nvSpPr>
        <p:spPr>
          <a:xfrm>
            <a:off x="457200" y="1280160"/>
            <a:ext cx="8229600" cy="1040285"/>
          </a:xfrm>
          <a:solidFill>
            <a:schemeClr val="accent3"/>
          </a:solidFill>
          <a:ln w="28575">
            <a:solidFill>
              <a:srgbClr val="000000"/>
            </a:solidFill>
          </a:ln>
        </p:spPr>
        <p:txBody>
          <a:bodyPr>
            <a:spAutoFit/>
          </a:bodyPr>
          <a:lstStyle/>
          <a:p>
            <a:pPr algn="ctr"/>
            <a:r>
              <a:rPr lang="en-US" b="1" dirty="0" smtClean="0">
                <a:solidFill>
                  <a:srgbClr val="000000"/>
                </a:solidFill>
              </a:rPr>
              <a:t>Conclusion </a:t>
            </a:r>
          </a:p>
          <a:p>
            <a:r>
              <a:rPr lang="en-US" dirty="0" smtClean="0">
                <a:solidFill>
                  <a:srgbClr val="000000"/>
                </a:solidFill>
              </a:rPr>
              <a:t>A </a:t>
            </a:r>
            <a:r>
              <a:rPr lang="en-US" b="1" dirty="0" smtClean="0">
                <a:solidFill>
                  <a:srgbClr val="C00000"/>
                </a:solidFill>
              </a:rPr>
              <a:t>conclusion</a:t>
            </a:r>
            <a:r>
              <a:rPr lang="en-US" dirty="0" smtClean="0">
                <a:solidFill>
                  <a:srgbClr val="000000"/>
                </a:solidFill>
              </a:rPr>
              <a:t> is the ending statement of an argument.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Premise and Conclusion Indicators</a:t>
            </a:r>
            <a:endParaRPr lang="en-US" dirty="0"/>
          </a:p>
        </p:txBody>
      </p:sp>
      <p:sp>
        <p:nvSpPr>
          <p:cNvPr id="3" name="Content Placeholder 2"/>
          <p:cNvSpPr>
            <a:spLocks noGrp="1"/>
          </p:cNvSpPr>
          <p:nvPr>
            <p:ph idx="1"/>
          </p:nvPr>
        </p:nvSpPr>
        <p:spPr/>
        <p:txBody>
          <a:bodyPr/>
          <a:lstStyle/>
          <a:p>
            <a:r>
              <a:rPr lang="en-US" dirty="0" smtClean="0"/>
              <a:t>The terms </a:t>
            </a:r>
            <a:r>
              <a:rPr lang="en-US" i="1" dirty="0" smtClean="0"/>
              <a:t>premise</a:t>
            </a:r>
            <a:r>
              <a:rPr lang="en-US" dirty="0" smtClean="0"/>
              <a:t> and </a:t>
            </a:r>
            <a:r>
              <a:rPr lang="en-US" i="1" dirty="0" smtClean="0"/>
              <a:t>conclusion</a:t>
            </a:r>
            <a:r>
              <a:rPr lang="en-US" dirty="0" smtClean="0"/>
              <a:t> are relative terms. They infer a position in an argument. No statement taken out of the context of the argument can be either a premise or a conclusion on its own; they work together. There are particular words that often indicate conclusions or premises are to follow.</a:t>
            </a:r>
            <a:endParaRPr lang="en-US" dirty="0"/>
          </a:p>
        </p:txBody>
      </p:sp>
    </p:spTree>
    <p:extLst>
      <p:ext uri="{BB962C8B-B14F-4D97-AF65-F5344CB8AC3E}">
        <p14:creationId xmlns:p14="http://schemas.microsoft.com/office/powerpoint/2010/main" val="2784933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Premise and Conclusion Indicators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830107"/>
              </p:ext>
            </p:extLst>
          </p:nvPr>
        </p:nvGraphicFramePr>
        <p:xfrm>
          <a:off x="457200" y="1066800"/>
          <a:ext cx="8229600" cy="494792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a:r>
                        <a:rPr lang="en-US" dirty="0" smtClean="0"/>
                        <a:t>Table 1:</a:t>
                      </a:r>
                      <a:r>
                        <a:rPr lang="en-US" baseline="0" dirty="0" smtClean="0"/>
                        <a:t> Premise and Conclusion Indicators</a:t>
                      </a:r>
                      <a:endParaRPr lang="en-US" dirty="0"/>
                    </a:p>
                  </a:txBody>
                  <a:tcPr/>
                </a:tc>
                <a:tc hMerge="1">
                  <a:txBody>
                    <a:bodyPr/>
                    <a:lstStyle/>
                    <a:p>
                      <a:endParaRPr lang="en-US" dirty="0"/>
                    </a:p>
                  </a:txBody>
                  <a:tcPr/>
                </a:tc>
              </a:tr>
              <a:tr h="370840">
                <a:tc>
                  <a:txBody>
                    <a:bodyPr/>
                    <a:lstStyle/>
                    <a:p>
                      <a:pPr algn="ctr"/>
                      <a:r>
                        <a:rPr lang="en-US" b="1" dirty="0" smtClean="0"/>
                        <a:t>Premise Indicators</a:t>
                      </a:r>
                      <a:endParaRPr lang="en-US" b="1" dirty="0"/>
                    </a:p>
                  </a:txBody>
                  <a:tcPr/>
                </a:tc>
                <a:tc>
                  <a:txBody>
                    <a:bodyPr/>
                    <a:lstStyle/>
                    <a:p>
                      <a:pPr algn="ctr"/>
                      <a:r>
                        <a:rPr lang="en-US" b="1" dirty="0" smtClean="0"/>
                        <a:t>Conclusion</a:t>
                      </a:r>
                      <a:r>
                        <a:rPr lang="en-US" b="1" baseline="0" dirty="0" smtClean="0"/>
                        <a:t> Indicators</a:t>
                      </a:r>
                      <a:endParaRPr lang="en-US" b="1" dirty="0"/>
                    </a:p>
                  </a:txBody>
                  <a:tcPr/>
                </a:tc>
              </a:tr>
              <a:tr h="370840">
                <a:tc>
                  <a:txBody>
                    <a:bodyPr/>
                    <a:lstStyle/>
                    <a:p>
                      <a:pPr algn="ctr"/>
                      <a:r>
                        <a:rPr lang="en-US" dirty="0" smtClean="0">
                          <a:solidFill>
                            <a:srgbClr val="000000"/>
                          </a:solidFill>
                        </a:rPr>
                        <a:t>as</a:t>
                      </a:r>
                    </a:p>
                    <a:p>
                      <a:pPr algn="ctr"/>
                      <a:r>
                        <a:rPr lang="en-US" dirty="0" smtClean="0">
                          <a:solidFill>
                            <a:srgbClr val="000000"/>
                          </a:solidFill>
                        </a:rPr>
                        <a:t>as indicated by</a:t>
                      </a:r>
                    </a:p>
                    <a:p>
                      <a:pPr algn="ctr"/>
                      <a:r>
                        <a:rPr lang="en-US" dirty="0" smtClean="0">
                          <a:solidFill>
                            <a:srgbClr val="000000"/>
                          </a:solidFill>
                        </a:rPr>
                        <a:t>because</a:t>
                      </a:r>
                    </a:p>
                    <a:p>
                      <a:pPr algn="ctr"/>
                      <a:r>
                        <a:rPr lang="en-US" dirty="0" smtClean="0">
                          <a:solidFill>
                            <a:srgbClr val="000000"/>
                          </a:solidFill>
                        </a:rPr>
                        <a:t>due to the fact that</a:t>
                      </a:r>
                    </a:p>
                    <a:p>
                      <a:pPr algn="ctr"/>
                      <a:r>
                        <a:rPr lang="en-US" dirty="0" smtClean="0">
                          <a:solidFill>
                            <a:srgbClr val="000000"/>
                          </a:solidFill>
                        </a:rPr>
                        <a:t>for</a:t>
                      </a:r>
                    </a:p>
                    <a:p>
                      <a:pPr algn="ctr"/>
                      <a:r>
                        <a:rPr lang="en-US" dirty="0" smtClean="0">
                          <a:solidFill>
                            <a:srgbClr val="000000"/>
                          </a:solidFill>
                        </a:rPr>
                        <a:t>for the reason that</a:t>
                      </a:r>
                    </a:p>
                    <a:p>
                      <a:pPr algn="ctr"/>
                      <a:r>
                        <a:rPr lang="en-US" dirty="0" smtClean="0">
                          <a:solidFill>
                            <a:srgbClr val="000000"/>
                          </a:solidFill>
                        </a:rPr>
                        <a:t>given that</a:t>
                      </a:r>
                    </a:p>
                    <a:p>
                      <a:pPr algn="ctr"/>
                      <a:r>
                        <a:rPr lang="en-US" dirty="0" smtClean="0">
                          <a:solidFill>
                            <a:srgbClr val="000000"/>
                          </a:solidFill>
                        </a:rPr>
                        <a:t>if</a:t>
                      </a:r>
                    </a:p>
                    <a:p>
                      <a:pPr algn="ctr"/>
                      <a:r>
                        <a:rPr lang="en-US" dirty="0" smtClean="0">
                          <a:solidFill>
                            <a:srgbClr val="000000"/>
                          </a:solidFill>
                        </a:rPr>
                        <a:t>in as much as</a:t>
                      </a:r>
                    </a:p>
                    <a:p>
                      <a:pPr algn="ctr"/>
                      <a:r>
                        <a:rPr lang="en-US" dirty="0" smtClean="0">
                          <a:solidFill>
                            <a:srgbClr val="000000"/>
                          </a:solidFill>
                        </a:rPr>
                        <a:t>in that</a:t>
                      </a:r>
                    </a:p>
                    <a:p>
                      <a:pPr algn="ctr"/>
                      <a:r>
                        <a:rPr lang="en-US" dirty="0" smtClean="0">
                          <a:solidFill>
                            <a:srgbClr val="000000"/>
                          </a:solidFill>
                        </a:rPr>
                        <a:t>may be concluded from</a:t>
                      </a:r>
                    </a:p>
                    <a:p>
                      <a:pPr algn="ctr"/>
                      <a:r>
                        <a:rPr lang="en-US" dirty="0" smtClean="0">
                          <a:solidFill>
                            <a:srgbClr val="000000"/>
                          </a:solidFill>
                        </a:rPr>
                        <a:t>may be inferred from</a:t>
                      </a:r>
                    </a:p>
                    <a:p>
                      <a:pPr algn="ctr"/>
                      <a:r>
                        <a:rPr lang="en-US" dirty="0" smtClean="0">
                          <a:solidFill>
                            <a:srgbClr val="000000"/>
                          </a:solidFill>
                        </a:rPr>
                        <a:t>seeing</a:t>
                      </a:r>
                      <a:r>
                        <a:rPr lang="en-US" baseline="0" dirty="0" smtClean="0">
                          <a:solidFill>
                            <a:srgbClr val="000000"/>
                          </a:solidFill>
                        </a:rPr>
                        <a:t> that</a:t>
                      </a:r>
                    </a:p>
                    <a:p>
                      <a:pPr algn="ctr"/>
                      <a:r>
                        <a:rPr lang="en-US" baseline="0" dirty="0" smtClean="0">
                          <a:solidFill>
                            <a:srgbClr val="000000"/>
                          </a:solidFill>
                        </a:rPr>
                        <a:t>since</a:t>
                      </a:r>
                    </a:p>
                    <a:p>
                      <a:pPr algn="ctr"/>
                      <a:r>
                        <a:rPr lang="en-US" baseline="0" dirty="0" smtClean="0">
                          <a:solidFill>
                            <a:srgbClr val="000000"/>
                          </a:solidFill>
                        </a:rPr>
                        <a:t>the reason that</a:t>
                      </a:r>
                      <a:endParaRPr lang="en-US" dirty="0">
                        <a:solidFill>
                          <a:srgbClr val="000000"/>
                        </a:solidFill>
                      </a:endParaRPr>
                    </a:p>
                  </a:txBody>
                  <a:tcPr/>
                </a:tc>
                <a:tc>
                  <a:txBody>
                    <a:bodyPr/>
                    <a:lstStyle/>
                    <a:p>
                      <a:pPr algn="ctr"/>
                      <a:r>
                        <a:rPr lang="en-US" dirty="0" smtClean="0">
                          <a:solidFill>
                            <a:srgbClr val="000000"/>
                          </a:solidFill>
                        </a:rPr>
                        <a:t>accordingly</a:t>
                      </a:r>
                    </a:p>
                    <a:p>
                      <a:pPr algn="ctr"/>
                      <a:r>
                        <a:rPr lang="en-US" dirty="0" smtClean="0">
                          <a:solidFill>
                            <a:srgbClr val="000000"/>
                          </a:solidFill>
                        </a:rPr>
                        <a:t>consequently</a:t>
                      </a:r>
                    </a:p>
                    <a:p>
                      <a:pPr algn="ctr"/>
                      <a:r>
                        <a:rPr lang="en-US" dirty="0" smtClean="0">
                          <a:solidFill>
                            <a:srgbClr val="000000"/>
                          </a:solidFill>
                        </a:rPr>
                        <a:t>entails that</a:t>
                      </a:r>
                    </a:p>
                    <a:p>
                      <a:pPr algn="ctr"/>
                      <a:r>
                        <a:rPr lang="en-US" dirty="0" smtClean="0">
                          <a:solidFill>
                            <a:srgbClr val="000000"/>
                          </a:solidFill>
                        </a:rPr>
                        <a:t>hence</a:t>
                      </a:r>
                    </a:p>
                    <a:p>
                      <a:pPr algn="ctr"/>
                      <a:r>
                        <a:rPr lang="en-US" dirty="0" smtClean="0">
                          <a:solidFill>
                            <a:srgbClr val="000000"/>
                          </a:solidFill>
                        </a:rPr>
                        <a:t>implies that</a:t>
                      </a:r>
                    </a:p>
                    <a:p>
                      <a:pPr algn="ctr"/>
                      <a:r>
                        <a:rPr lang="en-US" dirty="0" smtClean="0">
                          <a:solidFill>
                            <a:srgbClr val="000000"/>
                          </a:solidFill>
                        </a:rPr>
                        <a:t>it must be that</a:t>
                      </a:r>
                    </a:p>
                    <a:p>
                      <a:pPr algn="ctr"/>
                      <a:r>
                        <a:rPr lang="en-US" dirty="0" smtClean="0">
                          <a:solidFill>
                            <a:srgbClr val="000000"/>
                          </a:solidFill>
                        </a:rPr>
                        <a:t>it follows that</a:t>
                      </a:r>
                    </a:p>
                    <a:p>
                      <a:pPr algn="ctr"/>
                      <a:r>
                        <a:rPr lang="en-US" dirty="0" smtClean="0">
                          <a:solidFill>
                            <a:srgbClr val="000000"/>
                          </a:solidFill>
                        </a:rPr>
                        <a:t>so</a:t>
                      </a:r>
                    </a:p>
                    <a:p>
                      <a:pPr algn="ctr"/>
                      <a:r>
                        <a:rPr lang="en-US" dirty="0" smtClean="0">
                          <a:solidFill>
                            <a:srgbClr val="000000"/>
                          </a:solidFill>
                        </a:rPr>
                        <a:t>then</a:t>
                      </a:r>
                    </a:p>
                    <a:p>
                      <a:pPr algn="ctr"/>
                      <a:r>
                        <a:rPr lang="en-US" dirty="0" smtClean="0">
                          <a:solidFill>
                            <a:srgbClr val="000000"/>
                          </a:solidFill>
                        </a:rPr>
                        <a:t>therefore</a:t>
                      </a:r>
                    </a:p>
                    <a:p>
                      <a:pPr algn="ctr"/>
                      <a:r>
                        <a:rPr lang="en-US" dirty="0" smtClean="0">
                          <a:solidFill>
                            <a:srgbClr val="000000"/>
                          </a:solidFill>
                        </a:rPr>
                        <a:t>thus</a:t>
                      </a:r>
                    </a:p>
                    <a:p>
                      <a:pPr algn="ctr"/>
                      <a:r>
                        <a:rPr lang="en-US" dirty="0" smtClean="0">
                          <a:solidFill>
                            <a:srgbClr val="000000"/>
                          </a:solidFill>
                        </a:rPr>
                        <a:t>we may conclude that</a:t>
                      </a:r>
                    </a:p>
                    <a:p>
                      <a:pPr algn="ctr"/>
                      <a:r>
                        <a:rPr lang="en-US" dirty="0" smtClean="0">
                          <a:solidFill>
                            <a:srgbClr val="000000"/>
                          </a:solidFill>
                        </a:rPr>
                        <a:t>we may infer that</a:t>
                      </a:r>
                    </a:p>
                    <a:p>
                      <a:pPr algn="ctr"/>
                      <a:r>
                        <a:rPr lang="en-US" dirty="0" smtClean="0">
                          <a:solidFill>
                            <a:srgbClr val="000000"/>
                          </a:solidFill>
                        </a:rPr>
                        <a:t>whence </a:t>
                      </a:r>
                    </a:p>
                    <a:p>
                      <a:pPr algn="ctr"/>
                      <a:r>
                        <a:rPr lang="en-US" dirty="0" smtClean="0">
                          <a:solidFill>
                            <a:srgbClr val="000000"/>
                          </a:solidFill>
                        </a:rPr>
                        <a:t>Wherefore</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3735755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smtClean="0">
              <a:solidFill>
                <a:schemeClr val="accent1"/>
              </a:solidFill>
            </a:endParaRPr>
          </a:p>
        </p:txBody>
      </p:sp>
      <p:sp>
        <p:nvSpPr>
          <p:cNvPr id="3" name="Content Placeholder 2"/>
          <p:cNvSpPr>
            <a:spLocks noGrp="1"/>
          </p:cNvSpPr>
          <p:nvPr>
            <p:ph idx="1"/>
          </p:nvPr>
        </p:nvSpPr>
        <p:spPr>
          <a:xfrm>
            <a:off x="457200" y="1280160"/>
            <a:ext cx="8229600" cy="3797963"/>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Identify the premise and conclusion in each of the following. </a:t>
            </a:r>
          </a:p>
          <a:p>
            <a:pPr marL="463550" indent="-463550"/>
            <a:r>
              <a:rPr lang="en-US" b="1" dirty="0" smtClean="0">
                <a:solidFill>
                  <a:srgbClr val="000000"/>
                </a:solidFill>
              </a:rPr>
              <a:t>a. </a:t>
            </a:r>
            <a:r>
              <a:rPr lang="en-US" dirty="0" smtClean="0">
                <a:solidFill>
                  <a:srgbClr val="000000"/>
                </a:solidFill>
              </a:rPr>
              <a:t>	Our technology will deliver a better product, so you will have fewer complaints. </a:t>
            </a:r>
          </a:p>
          <a:p>
            <a:pPr marL="463550" indent="-463550"/>
            <a:r>
              <a:rPr lang="en-US" b="1" dirty="0" smtClean="0">
                <a:solidFill>
                  <a:srgbClr val="000000"/>
                </a:solidFill>
              </a:rPr>
              <a:t>b. </a:t>
            </a:r>
            <a:r>
              <a:rPr lang="en-US" dirty="0" smtClean="0">
                <a:solidFill>
                  <a:srgbClr val="000000"/>
                </a:solidFill>
              </a:rPr>
              <a:t>	Your employees will feel better and be more productive if you build in communal break times to the work day.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p:txBody>
          <a:bodyPr/>
          <a:lstStyle/>
          <a:p>
            <a:pPr marL="1317625" indent="-1317625">
              <a:tabLst>
                <a:tab pos="1657350" algn="l"/>
              </a:tabLst>
            </a:pPr>
            <a:r>
              <a:rPr lang="en-US" dirty="0" smtClean="0">
                <a:solidFill>
                  <a:srgbClr val="000000"/>
                </a:solidFill>
              </a:rPr>
              <a:t>Answer:</a:t>
            </a:r>
            <a:r>
              <a:rPr lang="en-US" b="1" dirty="0" smtClean="0">
                <a:solidFill>
                  <a:srgbClr val="000000"/>
                </a:solidFill>
              </a:rPr>
              <a:t> a.	</a:t>
            </a:r>
            <a:r>
              <a:rPr lang="en-US" b="1" dirty="0" smtClean="0">
                <a:solidFill>
                  <a:srgbClr val="FF0000"/>
                </a:solidFill>
              </a:rPr>
              <a:t>Premise:</a:t>
            </a:r>
            <a:r>
              <a:rPr lang="en-US" dirty="0" smtClean="0">
                <a:solidFill>
                  <a:srgbClr val="FF0000"/>
                </a:solidFill>
              </a:rPr>
              <a:t> our technology will deliver a 	better product; </a:t>
            </a:r>
            <a:r>
              <a:rPr lang="en-US" b="1" dirty="0" smtClean="0">
                <a:solidFill>
                  <a:srgbClr val="FF0000"/>
                </a:solidFill>
              </a:rPr>
              <a:t>Conclusion:</a:t>
            </a:r>
            <a:r>
              <a:rPr lang="en-US" dirty="0" smtClean="0">
                <a:solidFill>
                  <a:srgbClr val="FF0000"/>
                </a:solidFill>
              </a:rPr>
              <a:t> you will have 	fewer complaints </a:t>
            </a:r>
          </a:p>
          <a:p>
            <a:pPr marL="1317625" indent="-1317625">
              <a:tabLst>
                <a:tab pos="1657350" algn="l"/>
              </a:tabLst>
            </a:pPr>
            <a:r>
              <a:rPr lang="en-US" b="1" dirty="0" smtClean="0">
                <a:solidFill>
                  <a:srgbClr val="000000"/>
                </a:solidFill>
              </a:rPr>
              <a:t>	b.	</a:t>
            </a:r>
            <a:r>
              <a:rPr lang="en-US" b="1" dirty="0" smtClean="0">
                <a:solidFill>
                  <a:srgbClr val="FF0000"/>
                </a:solidFill>
              </a:rPr>
              <a:t>Premise:</a:t>
            </a:r>
            <a:r>
              <a:rPr lang="en-US" dirty="0" smtClean="0">
                <a:solidFill>
                  <a:srgbClr val="FF0000"/>
                </a:solidFill>
              </a:rPr>
              <a:t> you build in communal break 	times to the work day; </a:t>
            </a:r>
            <a:r>
              <a:rPr lang="en-US" b="1" dirty="0" smtClean="0">
                <a:solidFill>
                  <a:srgbClr val="FF0000"/>
                </a:solidFill>
              </a:rPr>
              <a:t>Conclusion:</a:t>
            </a:r>
            <a:r>
              <a:rPr lang="en-US" dirty="0" smtClean="0">
                <a:solidFill>
                  <a:srgbClr val="FF0000"/>
                </a:solidFill>
              </a:rPr>
              <a:t> your 	employees will feel better and be more 	productive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1825</TotalTime>
  <Words>2668</Words>
  <Application>Microsoft Office PowerPoint</Application>
  <PresentationFormat>On-screen Show (4:3)</PresentationFormat>
  <Paragraphs>359</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Calibri</vt:lpstr>
      <vt:lpstr>Courier New</vt:lpstr>
      <vt:lpstr>Arial</vt:lpstr>
      <vt:lpstr>Office Theme</vt:lpstr>
      <vt:lpstr>Section 3.4</vt:lpstr>
      <vt:lpstr>Objectives</vt:lpstr>
      <vt:lpstr>Argument</vt:lpstr>
      <vt:lpstr>Premise</vt:lpstr>
      <vt:lpstr>Argument, Premise and Conclusion </vt:lpstr>
      <vt:lpstr>Premise and Conclusion Indicators</vt:lpstr>
      <vt:lpstr>Premise and Conclusion Indicators</vt:lpstr>
      <vt:lpstr>Skill Check #1 </vt:lpstr>
      <vt:lpstr>Skill Check #1 </vt:lpstr>
      <vt:lpstr>Inductive Reasoning </vt:lpstr>
      <vt:lpstr>Deductive Reasoning </vt:lpstr>
      <vt:lpstr>Valid Arguments </vt:lpstr>
      <vt:lpstr>Examples of Valid Arguments </vt:lpstr>
      <vt:lpstr>Example 1: Determining the Validity of an Argument </vt:lpstr>
      <vt:lpstr>Example 1: Determining the Validity of an Argument (cont.)</vt:lpstr>
      <vt:lpstr>Example 1: Determining the Validity of an Argument (cont.)</vt:lpstr>
      <vt:lpstr>Skill Check #2 </vt:lpstr>
      <vt:lpstr>Skill Check #2 </vt:lpstr>
      <vt:lpstr>Skill Check #2 </vt:lpstr>
      <vt:lpstr>Invalid Argument </vt:lpstr>
      <vt:lpstr>Example 2: Determining the Validity of an Argument </vt:lpstr>
      <vt:lpstr>Example 2: Determining the Validity of an Argument (cont.)</vt:lpstr>
      <vt:lpstr>Example 2: Determining the Validity of an Argument (cont.)</vt:lpstr>
      <vt:lpstr>Example 2: Determining the Validity of an Argument (cont.)</vt:lpstr>
      <vt:lpstr>Example 2: Determining the Validity of an Argument (cont.)</vt:lpstr>
      <vt:lpstr>Skill Check #3 </vt:lpstr>
      <vt:lpstr>Skill Check #3 </vt:lpstr>
      <vt:lpstr>Sound Argument </vt:lpstr>
      <vt:lpstr>Example 3: Determining Sound Arguments </vt:lpstr>
      <vt:lpstr>Example 3: Determining Sound Arguments (cont.) </vt:lpstr>
      <vt:lpstr>Example 3: Determining Sound Arguments (cont.) </vt:lpstr>
      <vt:lpstr>Example 3: Determining Sound Arguments (cont.) </vt:lpstr>
      <vt:lpstr>Example 4: Determining Sound Arguments </vt:lpstr>
      <vt:lpstr>Example 4: Determining Sound Arguments (cont.) </vt:lpstr>
      <vt:lpstr>Example 4: Determining Sound Arguments (cont.) </vt:lpstr>
      <vt:lpstr>Example 4: Determining Sound Arguments (cont.) </vt:lpstr>
      <vt:lpstr>Skill Check #4 </vt:lpstr>
      <vt:lpstr>Skill Check #4 </vt:lpstr>
      <vt:lpstr>Skill Check #4 </vt:lpstr>
      <vt:lpstr>Fallacy</vt:lpstr>
      <vt:lpstr>Common Fallacies</vt:lpstr>
      <vt:lpstr>Example 5: Identifying Fallacies</vt:lpstr>
      <vt:lpstr>Example 5: Identifying Fallacies (cont.)</vt:lpstr>
      <vt:lpstr>Skill Check #5 </vt:lpstr>
      <vt:lpstr>Summary of Fallacies</vt:lpstr>
      <vt:lpstr>Summary of Fallacies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246</cp:revision>
  <dcterms:created xsi:type="dcterms:W3CDTF">2013-04-26T14:43:13Z</dcterms:created>
  <dcterms:modified xsi:type="dcterms:W3CDTF">2017-08-03T18:50:21Z</dcterms:modified>
</cp:coreProperties>
</file>