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366092"/>
    <a:srgbClr val="FFFFFF"/>
    <a:srgbClr val="FFFFCC"/>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font" Target="fonts/font1.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0.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0.wmf"/></Relationships>
</file>

<file path=ppt/slides/_rels/slide2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24.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0.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31.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32.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34.wmf"/><Relationship Id="rId5" Type="http://schemas.openxmlformats.org/officeDocument/2006/relationships/oleObject" Target="../embeddings/oleObject33.bin"/><Relationship Id="rId4" Type="http://schemas.openxmlformats.org/officeDocument/2006/relationships/image" Target="../media/image33.wmf"/></Relationships>
</file>

<file path=ppt/slides/_rels/slide34.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38.wmf"/></Relationships>
</file>

<file path=ppt/slides/_rels/slide36.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40.wmf"/><Relationship Id="rId5" Type="http://schemas.openxmlformats.org/officeDocument/2006/relationships/oleObject" Target="../embeddings/oleObject39.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Rates and Unit Rates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Working with Miles per Gallon </a:t>
            </a:r>
            <a:endParaRPr lang="en-US" dirty="0"/>
          </a:p>
        </p:txBody>
      </p:sp>
      <p:sp>
        <p:nvSpPr>
          <p:cNvPr id="3" name="Content Placeholder 2"/>
          <p:cNvSpPr>
            <a:spLocks noGrp="1"/>
          </p:cNvSpPr>
          <p:nvPr>
            <p:ph idx="1"/>
          </p:nvPr>
        </p:nvSpPr>
        <p:spPr/>
        <p:txBody>
          <a:bodyPr/>
          <a:lstStyle/>
          <a:p>
            <a:r>
              <a:rPr lang="en-US" dirty="0" smtClean="0"/>
              <a:t>As a college graduation present, Katie’s parents helped her buy her first new vehicle. She chose one that claims a fuel efficiency of </a:t>
            </a:r>
            <a:r>
              <a:rPr lang="en-US" dirty="0" smtClean="0">
                <a:solidFill>
                  <a:srgbClr val="0000FF"/>
                </a:solidFill>
              </a:rPr>
              <a:t>29 miles</a:t>
            </a:r>
            <a:r>
              <a:rPr lang="en-US" dirty="0" smtClean="0"/>
              <a:t> per gallon (mpg) on the highway. Check the actual mpg on Katie’s new car if she drove </a:t>
            </a:r>
            <a:r>
              <a:rPr lang="en-US" dirty="0" smtClean="0">
                <a:solidFill>
                  <a:srgbClr val="0000FF"/>
                </a:solidFill>
              </a:rPr>
              <a:t>309 miles</a:t>
            </a:r>
            <a:r>
              <a:rPr lang="en-US" dirty="0" smtClean="0"/>
              <a:t> on </a:t>
            </a:r>
            <a:r>
              <a:rPr lang="en-US" dirty="0" smtClean="0">
                <a:solidFill>
                  <a:srgbClr val="0000FF"/>
                </a:solidFill>
              </a:rPr>
              <a:t>11 gallons</a:t>
            </a:r>
            <a:r>
              <a:rPr lang="en-US" dirty="0" smtClean="0"/>
              <a:t> of gas.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Working with Miles per Gallon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Begin by setting up a ratio of the actual miles Katie drove on </a:t>
            </a:r>
            <a:r>
              <a:rPr lang="en-US" dirty="0" smtClean="0">
                <a:solidFill>
                  <a:srgbClr val="0000FF"/>
                </a:solidFill>
              </a:rPr>
              <a:t>11 gallons</a:t>
            </a:r>
            <a:r>
              <a:rPr lang="en-US" dirty="0" smtClean="0"/>
              <a:t> of gas. We’ll put the gallons in the denominator so that we can have a comparison of the actual mpg to the manufacturer’s mpg. </a:t>
            </a:r>
            <a:endParaRPr lang="en-US" dirty="0"/>
          </a:p>
        </p:txBody>
      </p:sp>
      <p:graphicFrame>
        <p:nvGraphicFramePr>
          <p:cNvPr id="5122" name="Object 2"/>
          <p:cNvGraphicFramePr>
            <a:graphicFrameLocks noChangeAspect="1"/>
          </p:cNvGraphicFramePr>
          <p:nvPr/>
        </p:nvGraphicFramePr>
        <p:xfrm>
          <a:off x="3803650" y="3822700"/>
          <a:ext cx="1536700" cy="901700"/>
        </p:xfrm>
        <a:graphic>
          <a:graphicData uri="http://schemas.openxmlformats.org/presentationml/2006/ole">
            <mc:AlternateContent xmlns:mc="http://schemas.openxmlformats.org/markup-compatibility/2006">
              <mc:Choice xmlns:v="urn:schemas-microsoft-com:vml" Requires="v">
                <p:oleObj spid="_x0000_s5125" name="Equation" r:id="rId3" imgW="1536480" imgH="901440" progId="Equation.DSMT4">
                  <p:embed/>
                </p:oleObj>
              </mc:Choice>
              <mc:Fallback>
                <p:oleObj name="Equation" r:id="rId3" imgW="153648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03650" y="3822700"/>
                        <a:ext cx="1536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Working with Miles per Gallon (cont.)</a:t>
            </a:r>
            <a:endParaRPr lang="en-US" dirty="0"/>
          </a:p>
        </p:txBody>
      </p:sp>
      <p:sp>
        <p:nvSpPr>
          <p:cNvPr id="3" name="Content Placeholder 2"/>
          <p:cNvSpPr>
            <a:spLocks noGrp="1"/>
          </p:cNvSpPr>
          <p:nvPr>
            <p:ph idx="1"/>
          </p:nvPr>
        </p:nvSpPr>
        <p:spPr/>
        <p:txBody>
          <a:bodyPr/>
          <a:lstStyle/>
          <a:p>
            <a:r>
              <a:rPr lang="en-US" dirty="0" smtClean="0"/>
              <a:t>The question asks how many miles did she drive on 1 gallon? We can simply divide here to find that, as follows. </a:t>
            </a:r>
          </a:p>
          <a:p>
            <a:endParaRPr lang="en-US" dirty="0" smtClean="0"/>
          </a:p>
          <a:p>
            <a:endParaRPr lang="en-US" dirty="0" smtClean="0"/>
          </a:p>
          <a:p>
            <a:endParaRPr lang="en-US" dirty="0" smtClean="0"/>
          </a:p>
          <a:p>
            <a:r>
              <a:rPr lang="en-US" dirty="0" smtClean="0"/>
              <a:t>Whether or not Katie drove all </a:t>
            </a:r>
            <a:r>
              <a:rPr lang="en-US" dirty="0" smtClean="0">
                <a:solidFill>
                  <a:srgbClr val="0000FF"/>
                </a:solidFill>
              </a:rPr>
              <a:t>309 miles</a:t>
            </a:r>
            <a:r>
              <a:rPr lang="en-US" dirty="0" smtClean="0"/>
              <a:t> on the highway, she still managed to get close to the manufacturer’s mpg rate of </a:t>
            </a:r>
            <a:r>
              <a:rPr lang="en-US" dirty="0" smtClean="0">
                <a:solidFill>
                  <a:srgbClr val="FF0000"/>
                </a:solidFill>
              </a:rPr>
              <a:t>29 mpg</a:t>
            </a:r>
            <a:r>
              <a:rPr lang="en-US" dirty="0" smtClean="0"/>
              <a:t>. </a:t>
            </a:r>
            <a:endParaRPr lang="en-US" dirty="0"/>
          </a:p>
        </p:txBody>
      </p:sp>
      <p:graphicFrame>
        <p:nvGraphicFramePr>
          <p:cNvPr id="6146" name="Object 2"/>
          <p:cNvGraphicFramePr>
            <a:graphicFrameLocks noChangeAspect="1"/>
          </p:cNvGraphicFramePr>
          <p:nvPr/>
        </p:nvGraphicFramePr>
        <p:xfrm>
          <a:off x="2819400" y="2978150"/>
          <a:ext cx="1536700" cy="901700"/>
        </p:xfrm>
        <a:graphic>
          <a:graphicData uri="http://schemas.openxmlformats.org/presentationml/2006/ole">
            <mc:AlternateContent xmlns:mc="http://schemas.openxmlformats.org/markup-compatibility/2006">
              <mc:Choice xmlns:v="urn:schemas-microsoft-com:vml" Requires="v">
                <p:oleObj spid="_x0000_s6152" name="Equation" r:id="rId3" imgW="1536480" imgH="901440" progId="Equation.DSMT4">
                  <p:embed/>
                </p:oleObj>
              </mc:Choice>
              <mc:Fallback>
                <p:oleObj name="Equation" r:id="rId3" imgW="153648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978150"/>
                        <a:ext cx="1536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p:cNvGraphicFramePr>
            <a:graphicFrameLocks noChangeAspect="1"/>
          </p:cNvGraphicFramePr>
          <p:nvPr/>
        </p:nvGraphicFramePr>
        <p:xfrm>
          <a:off x="4495800" y="3251200"/>
          <a:ext cx="1828800" cy="355600"/>
        </p:xfrm>
        <a:graphic>
          <a:graphicData uri="http://schemas.openxmlformats.org/presentationml/2006/ole">
            <mc:AlternateContent xmlns:mc="http://schemas.openxmlformats.org/markup-compatibility/2006">
              <mc:Choice xmlns:v="urn:schemas-microsoft-com:vml" Requires="v">
                <p:oleObj spid="_x0000_s6153" name="Equation" r:id="rId5" imgW="1828800" imgH="355320" progId="Equation.DSMT4">
                  <p:embed/>
                </p:oleObj>
              </mc:Choice>
              <mc:Fallback>
                <p:oleObj name="Equation" r:id="rId5" imgW="1828800" imgH="355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3251200"/>
                        <a:ext cx="182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If rice costs $7.99 for 5 pounds, determine the cost per pound of the rice. </a:t>
            </a:r>
            <a:endParaRPr lang="en-US" dirty="0">
              <a:solidFill>
                <a:srgbClr val="000000"/>
              </a:solidFill>
            </a:endParaRPr>
          </a:p>
        </p:txBody>
      </p:sp>
      <p:sp>
        <p:nvSpPr>
          <p:cNvPr id="4" name="Rectangle 3"/>
          <p:cNvSpPr/>
          <p:nvPr/>
        </p:nvSpPr>
        <p:spPr>
          <a:xfrm>
            <a:off x="457200" y="5344180"/>
            <a:ext cx="8229600" cy="523220"/>
          </a:xfrm>
          <a:prstGeom prst="rect">
            <a:avLst/>
          </a:prstGeom>
        </p:spPr>
        <p:txBody>
          <a:bodyPr wrap="square">
            <a:spAutoFit/>
          </a:bodyPr>
          <a:lstStyle/>
          <a:p>
            <a:pPr>
              <a:tabLst>
                <a:tab pos="463550" algn="l"/>
              </a:tabLst>
            </a:pPr>
            <a:r>
              <a:rPr lang="en-US" sz="2800" dirty="0" smtClean="0">
                <a:solidFill>
                  <a:srgbClr val="000000"/>
                </a:solidFill>
              </a:rPr>
              <a:t>Answer:  </a:t>
            </a:r>
            <a:r>
              <a:rPr lang="en-US" sz="2800" dirty="0" smtClean="0">
                <a:solidFill>
                  <a:srgbClr val="FF0000"/>
                </a:solidFill>
              </a:rPr>
              <a:t>$1.598 per pound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Proportional Equation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Proportional Equation </a:t>
            </a:r>
          </a:p>
          <a:p>
            <a:r>
              <a:rPr lang="en-US" dirty="0" smtClean="0">
                <a:solidFill>
                  <a:srgbClr val="000000"/>
                </a:solidFill>
              </a:rPr>
              <a:t>A </a:t>
            </a:r>
            <a:r>
              <a:rPr lang="en-US" b="1" dirty="0" smtClean="0">
                <a:solidFill>
                  <a:srgbClr val="C00000"/>
                </a:solidFill>
              </a:rPr>
              <a:t>proportional equation </a:t>
            </a:r>
            <a:r>
              <a:rPr lang="en-US" dirty="0" smtClean="0">
                <a:solidFill>
                  <a:srgbClr val="000000"/>
                </a:solidFill>
              </a:rPr>
              <a:t>consists of two rates set equal to one another.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Proportional Equations </a:t>
            </a:r>
            <a:endParaRPr lang="en-US" dirty="0"/>
          </a:p>
        </p:txBody>
      </p:sp>
      <p:sp>
        <p:nvSpPr>
          <p:cNvPr id="3" name="Content Placeholder 2"/>
          <p:cNvSpPr>
            <a:spLocks noGrp="1"/>
          </p:cNvSpPr>
          <p:nvPr>
            <p:ph idx="1"/>
          </p:nvPr>
        </p:nvSpPr>
        <p:spPr/>
        <p:txBody>
          <a:bodyPr/>
          <a:lstStyle/>
          <a:p>
            <a:r>
              <a:rPr lang="en-US" dirty="0" smtClean="0"/>
              <a:t>How much gasoline should Katie have used after driving </a:t>
            </a:r>
            <a:r>
              <a:rPr lang="en-US" dirty="0" smtClean="0">
                <a:solidFill>
                  <a:srgbClr val="0000FF"/>
                </a:solidFill>
              </a:rPr>
              <a:t>243 miles</a:t>
            </a:r>
            <a:r>
              <a:rPr lang="en-US" dirty="0" smtClean="0"/>
              <a:t> in her new car that boasts </a:t>
            </a:r>
            <a:r>
              <a:rPr lang="en-US" dirty="0" smtClean="0">
                <a:solidFill>
                  <a:srgbClr val="0000FF"/>
                </a:solidFill>
              </a:rPr>
              <a:t>29 mpg</a:t>
            </a:r>
            <a:r>
              <a:rPr lang="en-US" dirty="0" smtClean="0"/>
              <a:t>? Set up and use a proportional equation to find the answer. </a:t>
            </a:r>
          </a:p>
          <a:p>
            <a:r>
              <a:rPr lang="en-US" b="1" dirty="0" smtClean="0"/>
              <a:t>Solution </a:t>
            </a:r>
          </a:p>
          <a:p>
            <a:r>
              <a:rPr lang="en-US" dirty="0" smtClean="0"/>
              <a:t>Begin by setting up the miles per gallon rate that was claimed by the manufacturer as a fraction. Remember to put miles in the numerator and gallons in the denominator. </a:t>
            </a:r>
            <a:endParaRPr lang="en-US" dirty="0"/>
          </a:p>
        </p:txBody>
      </p:sp>
      <p:graphicFrame>
        <p:nvGraphicFramePr>
          <p:cNvPr id="7170" name="Object 2"/>
          <p:cNvGraphicFramePr>
            <a:graphicFrameLocks noChangeAspect="1"/>
          </p:cNvGraphicFramePr>
          <p:nvPr/>
        </p:nvGraphicFramePr>
        <p:xfrm>
          <a:off x="3924300" y="5041900"/>
          <a:ext cx="1295400" cy="901700"/>
        </p:xfrm>
        <a:graphic>
          <a:graphicData uri="http://schemas.openxmlformats.org/presentationml/2006/ole">
            <mc:AlternateContent xmlns:mc="http://schemas.openxmlformats.org/markup-compatibility/2006">
              <mc:Choice xmlns:v="urn:schemas-microsoft-com:vml" Requires="v">
                <p:oleObj spid="_x0000_s7173" name="Equation" r:id="rId3" imgW="1295280" imgH="901440" progId="Equation.DSMT4">
                  <p:embed/>
                </p:oleObj>
              </mc:Choice>
              <mc:Fallback>
                <p:oleObj name="Equation" r:id="rId3" imgW="129528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5041900"/>
                        <a:ext cx="1295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Proportional Equations (cont.)</a:t>
            </a:r>
            <a:endParaRPr lang="en-US" dirty="0"/>
          </a:p>
        </p:txBody>
      </p:sp>
      <p:sp>
        <p:nvSpPr>
          <p:cNvPr id="3" name="Content Placeholder 2"/>
          <p:cNvSpPr>
            <a:spLocks noGrp="1"/>
          </p:cNvSpPr>
          <p:nvPr>
            <p:ph idx="1"/>
          </p:nvPr>
        </p:nvSpPr>
        <p:spPr/>
        <p:txBody>
          <a:bodyPr/>
          <a:lstStyle/>
          <a:p>
            <a:r>
              <a:rPr lang="en-US" dirty="0" smtClean="0"/>
              <a:t>We need to find an equivalent fraction that has </a:t>
            </a:r>
            <a:r>
              <a:rPr lang="en-US" dirty="0" smtClean="0">
                <a:solidFill>
                  <a:srgbClr val="0000FF"/>
                </a:solidFill>
              </a:rPr>
              <a:t>243 miles</a:t>
            </a:r>
            <a:r>
              <a:rPr lang="en-US" dirty="0" smtClean="0"/>
              <a:t> in the numerator rather than </a:t>
            </a:r>
            <a:r>
              <a:rPr lang="en-US" dirty="0" smtClean="0">
                <a:solidFill>
                  <a:srgbClr val="0000FF"/>
                </a:solidFill>
              </a:rPr>
              <a:t>29 miles</a:t>
            </a:r>
            <a:r>
              <a:rPr lang="en-US" dirty="0" smtClean="0"/>
              <a:t>. We can use a variable, such as </a:t>
            </a:r>
            <a:r>
              <a:rPr lang="en-US" i="1" dirty="0" smtClean="0"/>
              <a:t>x</a:t>
            </a:r>
            <a:r>
              <a:rPr lang="en-US" dirty="0" smtClean="0"/>
              <a:t>, to represent the number of gallons of gasoline used for </a:t>
            </a:r>
            <a:r>
              <a:rPr lang="en-US" dirty="0" smtClean="0">
                <a:solidFill>
                  <a:srgbClr val="0000FF"/>
                </a:solidFill>
              </a:rPr>
              <a:t>243 miles</a:t>
            </a:r>
            <a:r>
              <a:rPr lang="en-US" dirty="0" smtClean="0"/>
              <a:t>. That gives us the rate of </a:t>
            </a:r>
            <a:endParaRPr lang="en-US" dirty="0"/>
          </a:p>
        </p:txBody>
      </p:sp>
      <p:graphicFrame>
        <p:nvGraphicFramePr>
          <p:cNvPr id="8194" name="Object 2"/>
          <p:cNvGraphicFramePr>
            <a:graphicFrameLocks noChangeAspect="1"/>
          </p:cNvGraphicFramePr>
          <p:nvPr/>
        </p:nvGraphicFramePr>
        <p:xfrm>
          <a:off x="3790950" y="3746500"/>
          <a:ext cx="1562100" cy="901700"/>
        </p:xfrm>
        <a:graphic>
          <a:graphicData uri="http://schemas.openxmlformats.org/presentationml/2006/ole">
            <mc:AlternateContent xmlns:mc="http://schemas.openxmlformats.org/markup-compatibility/2006">
              <mc:Choice xmlns:v="urn:schemas-microsoft-com:vml" Requires="v">
                <p:oleObj spid="_x0000_s8197" name="Equation" r:id="rId3" imgW="1562040" imgH="901440" progId="Equation.DSMT4">
                  <p:embed/>
                </p:oleObj>
              </mc:Choice>
              <mc:Fallback>
                <p:oleObj name="Equation" r:id="rId3" imgW="156204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0950" y="3746500"/>
                        <a:ext cx="156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Proportional Equations (cont.)</a:t>
            </a:r>
            <a:endParaRPr lang="en-US" dirty="0"/>
          </a:p>
        </p:txBody>
      </p:sp>
      <p:sp>
        <p:nvSpPr>
          <p:cNvPr id="3" name="Content Placeholder 2"/>
          <p:cNvSpPr>
            <a:spLocks noGrp="1"/>
          </p:cNvSpPr>
          <p:nvPr>
            <p:ph idx="1"/>
          </p:nvPr>
        </p:nvSpPr>
        <p:spPr/>
        <p:txBody>
          <a:bodyPr/>
          <a:lstStyle/>
          <a:p>
            <a:r>
              <a:rPr lang="en-US" dirty="0" smtClean="0"/>
              <a:t>Now we can set the two rates equal to one another to form a proportional equation. Note that both rates are in the same form, with miles in the numerator and gallons in the denominator. </a:t>
            </a:r>
            <a:endParaRPr lang="en-US" dirty="0"/>
          </a:p>
        </p:txBody>
      </p:sp>
      <p:graphicFrame>
        <p:nvGraphicFramePr>
          <p:cNvPr id="9218" name="Object 2"/>
          <p:cNvGraphicFramePr>
            <a:graphicFrameLocks noChangeAspect="1"/>
          </p:cNvGraphicFramePr>
          <p:nvPr/>
        </p:nvGraphicFramePr>
        <p:xfrm>
          <a:off x="2895600" y="3441700"/>
          <a:ext cx="1295400" cy="901700"/>
        </p:xfrm>
        <a:graphic>
          <a:graphicData uri="http://schemas.openxmlformats.org/presentationml/2006/ole">
            <mc:AlternateContent xmlns:mc="http://schemas.openxmlformats.org/markup-compatibility/2006">
              <mc:Choice xmlns:v="urn:schemas-microsoft-com:vml" Requires="v">
                <p:oleObj spid="_x0000_s9224" name="Equation" r:id="rId3" imgW="1295280" imgH="901440" progId="Equation.DSMT4">
                  <p:embed/>
                </p:oleObj>
              </mc:Choice>
              <mc:Fallback>
                <p:oleObj name="Equation" r:id="rId3" imgW="129528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441700"/>
                        <a:ext cx="1295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3"/>
          <p:cNvGraphicFramePr>
            <a:graphicFrameLocks noChangeAspect="1"/>
          </p:cNvGraphicFramePr>
          <p:nvPr/>
        </p:nvGraphicFramePr>
        <p:xfrm>
          <a:off x="4356100" y="3441700"/>
          <a:ext cx="1739900" cy="901700"/>
        </p:xfrm>
        <a:graphic>
          <a:graphicData uri="http://schemas.openxmlformats.org/presentationml/2006/ole">
            <mc:AlternateContent xmlns:mc="http://schemas.openxmlformats.org/markup-compatibility/2006">
              <mc:Choice xmlns:v="urn:schemas-microsoft-com:vml" Requires="v">
                <p:oleObj spid="_x0000_s9225" name="Equation" r:id="rId5" imgW="1739880" imgH="901440" progId="Equation.DSMT4">
                  <p:embed/>
                </p:oleObj>
              </mc:Choice>
              <mc:Fallback>
                <p:oleObj name="Equation" r:id="rId5" imgW="173988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6100" y="3441700"/>
                        <a:ext cx="1739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Proportional Equations (cont.)</a:t>
            </a:r>
            <a:endParaRPr lang="en-US" dirty="0"/>
          </a:p>
        </p:txBody>
      </p:sp>
      <p:sp>
        <p:nvSpPr>
          <p:cNvPr id="3" name="Content Placeholder 2"/>
          <p:cNvSpPr>
            <a:spLocks noGrp="1"/>
          </p:cNvSpPr>
          <p:nvPr>
            <p:ph idx="1"/>
          </p:nvPr>
        </p:nvSpPr>
        <p:spPr/>
        <p:txBody>
          <a:bodyPr/>
          <a:lstStyle/>
          <a:p>
            <a:r>
              <a:rPr lang="en-US" dirty="0" smtClean="0"/>
              <a:t>To solve a proportional equation like this, recall that we use algebra to isolate the unknown quantity </a:t>
            </a:r>
            <a:r>
              <a:rPr lang="en-US" i="1" dirty="0" smtClean="0"/>
              <a:t>x</a:t>
            </a:r>
            <a:r>
              <a:rPr lang="en-US" dirty="0" smtClean="0"/>
              <a:t>. In other words, we want to get </a:t>
            </a:r>
            <a:r>
              <a:rPr lang="en-US" i="1" dirty="0" smtClean="0"/>
              <a:t>x </a:t>
            </a:r>
            <a:r>
              <a:rPr lang="en-US" dirty="0" smtClean="0"/>
              <a:t>on one side of the equation by itself. Begin by multiplying both sides of the equation by each of the denominators in order to remove the fractions. In this case, multiply by 1</a:t>
            </a:r>
            <a:r>
              <a:rPr lang="en-US" i="1" dirty="0" smtClean="0"/>
              <a:t>x</a:t>
            </a:r>
            <a:r>
              <a:rPr lang="en-US" dirty="0" smtClean="0"/>
              <a:t>, or simply</a:t>
            </a:r>
            <a:r>
              <a:rPr lang="en-US" i="1" dirty="0" smtClean="0"/>
              <a:t> x.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Proportional Equations (cont.)</a:t>
            </a:r>
            <a:endParaRPr lang="en-US" dirty="0"/>
          </a:p>
        </p:txBody>
      </p:sp>
      <p:sp>
        <p:nvSpPr>
          <p:cNvPr id="3" name="Content Placeholder 2"/>
          <p:cNvSpPr>
            <a:spLocks noGrp="1"/>
          </p:cNvSpPr>
          <p:nvPr>
            <p:ph idx="1"/>
          </p:nvPr>
        </p:nvSpPr>
        <p:spPr>
          <a:xfrm>
            <a:off x="457200" y="5065693"/>
            <a:ext cx="8229600" cy="954107"/>
          </a:xfrm>
        </p:spPr>
        <p:txBody>
          <a:bodyPr>
            <a:spAutoFit/>
          </a:bodyPr>
          <a:lstStyle/>
          <a:p>
            <a:r>
              <a:rPr lang="en-US" dirty="0" smtClean="0"/>
              <a:t>So, Katie should have used approximately </a:t>
            </a:r>
            <a:r>
              <a:rPr lang="en-US" dirty="0" smtClean="0">
                <a:solidFill>
                  <a:srgbClr val="FF0000"/>
                </a:solidFill>
              </a:rPr>
              <a:t>8.38</a:t>
            </a:r>
            <a:r>
              <a:rPr lang="en-US" dirty="0" smtClean="0"/>
              <a:t>, or  about         gallons of gas after driving 243 miles. </a:t>
            </a:r>
            <a:endParaRPr lang="en-US" dirty="0"/>
          </a:p>
        </p:txBody>
      </p:sp>
      <p:graphicFrame>
        <p:nvGraphicFramePr>
          <p:cNvPr id="10243" name="Object 3"/>
          <p:cNvGraphicFramePr>
            <a:graphicFrameLocks noChangeAspect="1"/>
          </p:cNvGraphicFramePr>
          <p:nvPr>
            <p:extLst>
              <p:ext uri="{D42A27DB-BD31-4B8C-83A1-F6EECF244321}">
                <p14:modId xmlns:p14="http://schemas.microsoft.com/office/powerpoint/2010/main" val="4115833743"/>
              </p:ext>
            </p:extLst>
          </p:nvPr>
        </p:nvGraphicFramePr>
        <p:xfrm>
          <a:off x="1524000" y="5562600"/>
          <a:ext cx="520700" cy="444500"/>
        </p:xfrm>
        <a:graphic>
          <a:graphicData uri="http://schemas.openxmlformats.org/presentationml/2006/ole">
            <mc:AlternateContent xmlns:mc="http://schemas.openxmlformats.org/markup-compatibility/2006">
              <mc:Choice xmlns:v="urn:schemas-microsoft-com:vml" Requires="v">
                <p:oleObj spid="_x0000_s10264" name="Equation" r:id="rId3" imgW="520560" imgH="444240" progId="Equation.DSMT4">
                  <p:embed/>
                </p:oleObj>
              </mc:Choice>
              <mc:Fallback>
                <p:oleObj name="Equation" r:id="rId3" imgW="52056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5562600"/>
                        <a:ext cx="520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598863" y="3762375"/>
          <a:ext cx="1536700" cy="838200"/>
        </p:xfrm>
        <a:graphic>
          <a:graphicData uri="http://schemas.openxmlformats.org/presentationml/2006/ole">
            <mc:AlternateContent xmlns:mc="http://schemas.openxmlformats.org/markup-compatibility/2006">
              <mc:Choice xmlns:v="urn:schemas-microsoft-com:vml" Requires="v">
                <p:oleObj spid="_x0000_s10265" name="Equation" r:id="rId5" imgW="1536480" imgH="838080" progId="Equation.DSMT4">
                  <p:embed/>
                </p:oleObj>
              </mc:Choice>
              <mc:Fallback>
                <p:oleObj name="Equation" r:id="rId5" imgW="15364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98863" y="3762375"/>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062104" y="4813300"/>
          <a:ext cx="1168400" cy="292100"/>
        </p:xfrm>
        <a:graphic>
          <a:graphicData uri="http://schemas.openxmlformats.org/presentationml/2006/ole">
            <mc:AlternateContent xmlns:mc="http://schemas.openxmlformats.org/markup-compatibility/2006">
              <mc:Choice xmlns:v="urn:schemas-microsoft-com:vml" Requires="v">
                <p:oleObj spid="_x0000_s10266" name="Equation" r:id="rId7" imgW="1168200" imgH="291960" progId="Equation.DSMT4">
                  <p:embed/>
                </p:oleObj>
              </mc:Choice>
              <mc:Fallback>
                <p:oleObj name="Equation" r:id="rId7" imgW="11682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2104" y="481330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698544" y="3257550"/>
          <a:ext cx="1422400" cy="292100"/>
        </p:xfrm>
        <a:graphic>
          <a:graphicData uri="http://schemas.openxmlformats.org/presentationml/2006/ole">
            <mc:AlternateContent xmlns:mc="http://schemas.openxmlformats.org/markup-compatibility/2006">
              <mc:Choice xmlns:v="urn:schemas-microsoft-com:vml" Requires="v">
                <p:oleObj spid="_x0000_s10267" name="Equation" r:id="rId9" imgW="1422360" imgH="291960" progId="Equation.DSMT4">
                  <p:embed/>
                </p:oleObj>
              </mc:Choice>
              <mc:Fallback>
                <p:oleObj name="Equation" r:id="rId9" imgW="14223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98544" y="325755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56000" y="2156487"/>
          <a:ext cx="2032000" cy="838200"/>
        </p:xfrm>
        <a:graphic>
          <a:graphicData uri="http://schemas.openxmlformats.org/presentationml/2006/ole">
            <mc:AlternateContent xmlns:mc="http://schemas.openxmlformats.org/markup-compatibility/2006">
              <mc:Choice xmlns:v="urn:schemas-microsoft-com:vml" Requires="v">
                <p:oleObj spid="_x0000_s10268" name="Equation" r:id="rId11" imgW="2031840" imgH="838080" progId="Equation.DSMT4">
                  <p:embed/>
                </p:oleObj>
              </mc:Choice>
              <mc:Fallback>
                <p:oleObj name="Equation" r:id="rId11" imgW="20318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56000" y="2156487"/>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3837296" y="1219200"/>
          <a:ext cx="1346200" cy="838200"/>
        </p:xfrm>
        <a:graphic>
          <a:graphicData uri="http://schemas.openxmlformats.org/presentationml/2006/ole">
            <mc:AlternateContent xmlns:mc="http://schemas.openxmlformats.org/markup-compatibility/2006">
              <mc:Choice xmlns:v="urn:schemas-microsoft-com:vml" Requires="v">
                <p:oleObj spid="_x0000_s10269" name="Equation" r:id="rId13" imgW="1346040" imgH="838080" progId="Equation.DSMT4">
                  <p:embed/>
                </p:oleObj>
              </mc:Choice>
              <mc:Fallback>
                <p:oleObj name="Equation" r:id="rId13" imgW="13460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37296" y="12192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5334000" y="2438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724400" y="2743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810000" y="4343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581400" y="3810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557349"/>
          </a:xfrm>
          <a:prstGeom prst="rect">
            <a:avLst/>
          </a:prstGeom>
          <a:noFill/>
        </p:spPr>
        <p:txBody>
          <a:bodyPr>
            <a:spAutoFit/>
          </a:bodyPr>
          <a:lstStyle/>
          <a:p>
            <a:pPr marL="463550" indent="-463550">
              <a:buFont typeface="Courier New" pitchFamily="49" charset="0"/>
              <a:buChar char="o"/>
            </a:pPr>
            <a:r>
              <a:rPr lang="en-US" dirty="0" smtClean="0"/>
              <a:t>Write rates as fractions </a:t>
            </a:r>
          </a:p>
          <a:p>
            <a:pPr marL="463550" indent="-463550">
              <a:buFont typeface="Courier New" pitchFamily="49" charset="0"/>
              <a:buChar char="o"/>
            </a:pPr>
            <a:r>
              <a:rPr lang="en-US" dirty="0" smtClean="0"/>
              <a:t>Solve proportional equations</a:t>
            </a:r>
          </a:p>
          <a:p>
            <a:pPr marL="463550" indent="-463550">
              <a:buFont typeface="Courier New" pitchFamily="49" charset="0"/>
              <a:buChar char="o"/>
            </a:pPr>
            <a:r>
              <a:rPr lang="en-US" dirty="0" smtClean="0"/>
              <a:t>Calculate unit rates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Rate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Unit Rate </a:t>
            </a:r>
          </a:p>
          <a:p>
            <a:r>
              <a:rPr lang="en-US" dirty="0" smtClean="0">
                <a:solidFill>
                  <a:srgbClr val="000000"/>
                </a:solidFill>
              </a:rPr>
              <a:t>A </a:t>
            </a:r>
            <a:r>
              <a:rPr lang="en-US" b="1" dirty="0" smtClean="0">
                <a:solidFill>
                  <a:srgbClr val="C00000"/>
                </a:solidFill>
              </a:rPr>
              <a:t>unit rate </a:t>
            </a:r>
            <a:r>
              <a:rPr lang="en-US" dirty="0" smtClean="0">
                <a:solidFill>
                  <a:srgbClr val="000000"/>
                </a:solidFill>
              </a:rPr>
              <a:t>is a rate comparing two measured quantities, one of which is a single unit written in the denominator of the fraction.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Unit Rates </a:t>
            </a:r>
            <a:endParaRPr lang="en-US" dirty="0"/>
          </a:p>
        </p:txBody>
      </p:sp>
      <p:sp>
        <p:nvSpPr>
          <p:cNvPr id="3" name="Content Placeholder 2"/>
          <p:cNvSpPr>
            <a:spLocks noGrp="1"/>
          </p:cNvSpPr>
          <p:nvPr>
            <p:ph idx="1"/>
          </p:nvPr>
        </p:nvSpPr>
        <p:spPr/>
        <p:txBody>
          <a:bodyPr/>
          <a:lstStyle/>
          <a:p>
            <a:pPr>
              <a:tabLst>
                <a:tab pos="463550" algn="l"/>
              </a:tabLst>
            </a:pPr>
            <a:r>
              <a:rPr lang="en-US" dirty="0" smtClean="0"/>
              <a:t>Find the unit rate for each of the following types of wood mulch at the local garden center. </a:t>
            </a:r>
          </a:p>
          <a:p>
            <a:pPr>
              <a:tabLst>
                <a:tab pos="463550" algn="l"/>
              </a:tabLst>
            </a:pPr>
            <a:r>
              <a:rPr lang="en-US" b="1" dirty="0" smtClean="0"/>
              <a:t>a.	</a:t>
            </a:r>
            <a:r>
              <a:rPr lang="en-US" dirty="0" smtClean="0"/>
              <a:t>Pine bark mulch: </a:t>
            </a:r>
            <a:r>
              <a:rPr lang="en-US" dirty="0" smtClean="0">
                <a:solidFill>
                  <a:srgbClr val="0000FF"/>
                </a:solidFill>
              </a:rPr>
              <a:t>$3.77</a:t>
            </a:r>
            <a:r>
              <a:rPr lang="en-US" dirty="0" smtClean="0"/>
              <a:t> for </a:t>
            </a:r>
            <a:r>
              <a:rPr lang="en-US" dirty="0" smtClean="0">
                <a:solidFill>
                  <a:srgbClr val="0000FF"/>
                </a:solidFill>
              </a:rPr>
              <a:t>3 cubic feet</a:t>
            </a:r>
            <a:r>
              <a:rPr lang="en-US" dirty="0" smtClean="0"/>
              <a:t> </a:t>
            </a:r>
          </a:p>
          <a:p>
            <a:pPr>
              <a:tabLst>
                <a:tab pos="463550" algn="l"/>
              </a:tabLst>
            </a:pPr>
            <a:r>
              <a:rPr lang="en-US" b="1" dirty="0" smtClean="0"/>
              <a:t>b.	</a:t>
            </a:r>
            <a:r>
              <a:rPr lang="en-US" dirty="0" smtClean="0"/>
              <a:t>Aromatic cedar mulch: </a:t>
            </a:r>
            <a:r>
              <a:rPr lang="en-US" dirty="0" smtClean="0">
                <a:solidFill>
                  <a:srgbClr val="0000FF"/>
                </a:solidFill>
              </a:rPr>
              <a:t>$3.98</a:t>
            </a:r>
            <a:r>
              <a:rPr lang="en-US" dirty="0" smtClean="0"/>
              <a:t> for </a:t>
            </a:r>
            <a:r>
              <a:rPr lang="en-US" dirty="0" smtClean="0">
                <a:solidFill>
                  <a:srgbClr val="0000FF"/>
                </a:solidFill>
              </a:rPr>
              <a:t>2 cubic feet</a:t>
            </a:r>
            <a:r>
              <a:rPr lang="en-US" dirty="0" smtClean="0"/>
              <a:t> </a:t>
            </a:r>
          </a:p>
          <a:p>
            <a:pPr>
              <a:tabLst>
                <a:tab pos="463550" algn="l"/>
              </a:tabLst>
            </a:pPr>
            <a:r>
              <a:rPr lang="en-US" b="1" dirty="0" smtClean="0"/>
              <a:t>c.	</a:t>
            </a:r>
            <a:r>
              <a:rPr lang="en-US" dirty="0" smtClean="0"/>
              <a:t>Evergreen red mulch: </a:t>
            </a:r>
            <a:r>
              <a:rPr lang="en-US" dirty="0" smtClean="0">
                <a:solidFill>
                  <a:srgbClr val="0000FF"/>
                </a:solidFill>
              </a:rPr>
              <a:t>$3.33</a:t>
            </a:r>
            <a:r>
              <a:rPr lang="en-US" dirty="0" smtClean="0"/>
              <a:t> for </a:t>
            </a:r>
            <a:r>
              <a:rPr lang="en-US" dirty="0" smtClean="0">
                <a:solidFill>
                  <a:srgbClr val="0000FF"/>
                </a:solidFill>
              </a:rPr>
              <a:t>2 cubic feet</a:t>
            </a:r>
            <a:r>
              <a:rPr lang="en-US" dirty="0" smtClean="0"/>
              <a:t> </a:t>
            </a:r>
          </a:p>
          <a:p>
            <a:r>
              <a:rPr lang="en-US" b="1" dirty="0" smtClean="0"/>
              <a:t>Solution </a:t>
            </a:r>
          </a:p>
          <a:p>
            <a:r>
              <a:rPr lang="en-US" dirty="0" smtClean="0"/>
              <a:t>To find the unit rates for each mulch, we first set up </a:t>
            </a:r>
          </a:p>
          <a:p>
            <a:pPr>
              <a:lnSpc>
                <a:spcPct val="150000"/>
              </a:lnSpc>
            </a:pPr>
            <a:r>
              <a:rPr lang="en-US" dirty="0" smtClean="0"/>
              <a:t>each rate as a fraction; that is, </a:t>
            </a:r>
            <a:endParaRPr lang="en-US" dirty="0"/>
          </a:p>
        </p:txBody>
      </p:sp>
      <p:graphicFrame>
        <p:nvGraphicFramePr>
          <p:cNvPr id="11266" name="Object 2"/>
          <p:cNvGraphicFramePr>
            <a:graphicFrameLocks noChangeAspect="1"/>
          </p:cNvGraphicFramePr>
          <p:nvPr/>
        </p:nvGraphicFramePr>
        <p:xfrm>
          <a:off x="4953000" y="4806288"/>
          <a:ext cx="1320800" cy="838200"/>
        </p:xfrm>
        <a:graphic>
          <a:graphicData uri="http://schemas.openxmlformats.org/presentationml/2006/ole">
            <mc:AlternateContent xmlns:mc="http://schemas.openxmlformats.org/markup-compatibility/2006">
              <mc:Choice xmlns:v="urn:schemas-microsoft-com:vml" Requires="v">
                <p:oleObj spid="_x0000_s11269" name="Equation" r:id="rId3" imgW="1320480" imgH="838080" progId="Equation.DSMT4">
                  <p:embed/>
                </p:oleObj>
              </mc:Choice>
              <mc:Fallback>
                <p:oleObj name="Equation" r:id="rId3" imgW="1320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4806288"/>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Unit Rates (cont.)</a:t>
            </a:r>
            <a:endParaRPr lang="en-US" dirty="0"/>
          </a:p>
        </p:txBody>
      </p:sp>
      <p:sp>
        <p:nvSpPr>
          <p:cNvPr id="3" name="Content Placeholder 2"/>
          <p:cNvSpPr>
            <a:spLocks noGrp="1"/>
          </p:cNvSpPr>
          <p:nvPr>
            <p:ph idx="1"/>
          </p:nvPr>
        </p:nvSpPr>
        <p:spPr/>
        <p:txBody>
          <a:bodyPr/>
          <a:lstStyle/>
          <a:p>
            <a:pPr>
              <a:lnSpc>
                <a:spcPct val="150000"/>
              </a:lnSpc>
              <a:tabLst>
                <a:tab pos="463550" algn="l"/>
              </a:tabLst>
            </a:pPr>
            <a:r>
              <a:rPr lang="en-US" b="1" dirty="0" smtClean="0"/>
              <a:t>a.	</a:t>
            </a:r>
            <a:r>
              <a:rPr lang="en-US" dirty="0" smtClean="0"/>
              <a:t>Pine bark mulch: </a:t>
            </a:r>
            <a:r>
              <a:rPr lang="en-US" dirty="0" smtClean="0">
                <a:solidFill>
                  <a:srgbClr val="0000FF"/>
                </a:solidFill>
              </a:rPr>
              <a:t>$3.77 </a:t>
            </a:r>
            <a:r>
              <a:rPr lang="en-US" dirty="0" smtClean="0"/>
              <a:t>for 3 cubic feet </a:t>
            </a:r>
          </a:p>
          <a:p>
            <a:pPr>
              <a:tabLst>
                <a:tab pos="463550" algn="l"/>
              </a:tabLst>
            </a:pPr>
            <a:endParaRPr lang="en-US" b="1" dirty="0" smtClean="0"/>
          </a:p>
          <a:p>
            <a:pPr>
              <a:tabLst>
                <a:tab pos="463550" algn="l"/>
              </a:tabLst>
            </a:pPr>
            <a:r>
              <a:rPr lang="en-US" b="1" dirty="0" smtClean="0"/>
              <a:t>b.	</a:t>
            </a:r>
            <a:r>
              <a:rPr lang="en-US" dirty="0" smtClean="0"/>
              <a:t>Aromatic cedar mulch: </a:t>
            </a:r>
            <a:r>
              <a:rPr lang="en-US" dirty="0" smtClean="0">
                <a:solidFill>
                  <a:srgbClr val="0000FF"/>
                </a:solidFill>
              </a:rPr>
              <a:t>$3.98 </a:t>
            </a:r>
            <a:r>
              <a:rPr lang="en-US" dirty="0" smtClean="0"/>
              <a:t>for 2 cubic feet  </a:t>
            </a:r>
          </a:p>
          <a:p>
            <a:pPr>
              <a:lnSpc>
                <a:spcPct val="150000"/>
              </a:lnSpc>
              <a:tabLst>
                <a:tab pos="463550" algn="l"/>
              </a:tabLst>
            </a:pPr>
            <a:r>
              <a:rPr lang="en-US" b="1" dirty="0" smtClean="0"/>
              <a:t/>
            </a:r>
            <a:br>
              <a:rPr lang="en-US" b="1" dirty="0" smtClean="0"/>
            </a:br>
            <a:endParaRPr lang="en-US" b="1" dirty="0" smtClean="0"/>
          </a:p>
          <a:p>
            <a:pPr>
              <a:tabLst>
                <a:tab pos="463550" algn="l"/>
              </a:tabLst>
            </a:pPr>
            <a:r>
              <a:rPr lang="en-US" b="1" dirty="0" smtClean="0"/>
              <a:t>c.	</a:t>
            </a:r>
            <a:r>
              <a:rPr lang="en-US" dirty="0" smtClean="0"/>
              <a:t>Evergreen red mulch: </a:t>
            </a:r>
            <a:r>
              <a:rPr lang="en-US" dirty="0" smtClean="0">
                <a:solidFill>
                  <a:srgbClr val="0000FF"/>
                </a:solidFill>
              </a:rPr>
              <a:t>$3.33 </a:t>
            </a:r>
            <a:r>
              <a:rPr lang="en-US" dirty="0" smtClean="0"/>
              <a:t>for 2 cubic feet </a:t>
            </a:r>
            <a:r>
              <a:rPr lang="en-US" b="1" dirty="0" smtClean="0"/>
              <a:t> </a:t>
            </a:r>
            <a:endParaRPr lang="en-US" dirty="0"/>
          </a:p>
        </p:txBody>
      </p:sp>
      <p:graphicFrame>
        <p:nvGraphicFramePr>
          <p:cNvPr id="12290" name="Object 2"/>
          <p:cNvGraphicFramePr>
            <a:graphicFrameLocks noChangeAspect="1"/>
          </p:cNvGraphicFramePr>
          <p:nvPr/>
        </p:nvGraphicFramePr>
        <p:xfrm>
          <a:off x="6656696" y="1268413"/>
          <a:ext cx="2044700" cy="838200"/>
        </p:xfrm>
        <a:graphic>
          <a:graphicData uri="http://schemas.openxmlformats.org/presentationml/2006/ole">
            <mc:AlternateContent xmlns:mc="http://schemas.openxmlformats.org/markup-compatibility/2006">
              <mc:Choice xmlns:v="urn:schemas-microsoft-com:vml" Requires="v">
                <p:oleObj spid="_x0000_s12299" name="Equation" r:id="rId3" imgW="2044440" imgH="838080" progId="Equation.DSMT4">
                  <p:embed/>
                </p:oleObj>
              </mc:Choice>
              <mc:Fallback>
                <p:oleObj name="Equation" r:id="rId3" imgW="20444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6696" y="1268413"/>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p:cNvGraphicFramePr>
            <a:graphicFrameLocks noChangeAspect="1"/>
          </p:cNvGraphicFramePr>
          <p:nvPr/>
        </p:nvGraphicFramePr>
        <p:xfrm>
          <a:off x="4191000" y="3124200"/>
          <a:ext cx="2032000" cy="838200"/>
        </p:xfrm>
        <a:graphic>
          <a:graphicData uri="http://schemas.openxmlformats.org/presentationml/2006/ole">
            <mc:AlternateContent xmlns:mc="http://schemas.openxmlformats.org/markup-compatibility/2006">
              <mc:Choice xmlns:v="urn:schemas-microsoft-com:vml" Requires="v">
                <p:oleObj spid="_x0000_s12300" name="Equation" r:id="rId5" imgW="2031840" imgH="838080" progId="Equation.DSMT4">
                  <p:embed/>
                </p:oleObj>
              </mc:Choice>
              <mc:Fallback>
                <p:oleObj name="Equation" r:id="rId5" imgW="203184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31242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4191000" y="5029200"/>
          <a:ext cx="2032000" cy="838200"/>
        </p:xfrm>
        <a:graphic>
          <a:graphicData uri="http://schemas.openxmlformats.org/presentationml/2006/ole">
            <mc:AlternateContent xmlns:mc="http://schemas.openxmlformats.org/markup-compatibility/2006">
              <mc:Choice xmlns:v="urn:schemas-microsoft-com:vml" Requires="v">
                <p:oleObj spid="_x0000_s12301" name="Equation" r:id="rId7" imgW="2031840" imgH="838080" progId="Equation.DSMT4">
                  <p:embed/>
                </p:oleObj>
              </mc:Choice>
              <mc:Fallback>
                <p:oleObj name="Equation" r:id="rId7" imgW="20318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91000" y="502920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Unit Rates (cont.)</a:t>
            </a:r>
            <a:endParaRPr lang="en-US" dirty="0"/>
          </a:p>
        </p:txBody>
      </p:sp>
      <p:sp>
        <p:nvSpPr>
          <p:cNvPr id="3" name="Content Placeholder 2"/>
          <p:cNvSpPr>
            <a:spLocks noGrp="1"/>
          </p:cNvSpPr>
          <p:nvPr>
            <p:ph idx="1"/>
          </p:nvPr>
        </p:nvSpPr>
        <p:spPr>
          <a:xfrm>
            <a:off x="457200" y="1280160"/>
            <a:ext cx="8229600" cy="4572000"/>
          </a:xfrm>
        </p:spPr>
        <p:txBody>
          <a:bodyPr/>
          <a:lstStyle/>
          <a:p>
            <a:pPr>
              <a:tabLst>
                <a:tab pos="463550" algn="l"/>
              </a:tabLst>
            </a:pPr>
            <a:r>
              <a:rPr lang="en-US" dirty="0" smtClean="0"/>
              <a:t>Now that we have a rate for each type of mulch, we need to convert them to unit rates. To do this, we divide both parts of the fraction by the amount in the denominator. </a:t>
            </a:r>
          </a:p>
          <a:p>
            <a:pPr>
              <a:tabLst>
                <a:tab pos="463550" algn="l"/>
              </a:tabLst>
            </a:pPr>
            <a:r>
              <a:rPr lang="en-US" b="1" dirty="0" smtClean="0"/>
              <a:t>a.	</a:t>
            </a:r>
            <a:r>
              <a:rPr lang="en-US" dirty="0" smtClean="0"/>
              <a:t>Pine bark mulch: </a:t>
            </a:r>
          </a:p>
          <a:p>
            <a:pPr>
              <a:lnSpc>
                <a:spcPct val="250000"/>
              </a:lnSpc>
              <a:tabLst>
                <a:tab pos="463550" algn="l"/>
              </a:tabLst>
            </a:pPr>
            <a:r>
              <a:rPr lang="en-US" dirty="0" smtClean="0"/>
              <a:t>                                                      or </a:t>
            </a:r>
            <a:r>
              <a:rPr lang="en-US" dirty="0" smtClean="0">
                <a:solidFill>
                  <a:srgbClr val="FF0000"/>
                </a:solidFill>
              </a:rPr>
              <a:t>$1.26 per cubic foot </a:t>
            </a:r>
            <a:endParaRPr lang="en-US" dirty="0">
              <a:solidFill>
                <a:srgbClr val="FF0000"/>
              </a:solidFill>
            </a:endParaRPr>
          </a:p>
        </p:txBody>
      </p:sp>
      <p:graphicFrame>
        <p:nvGraphicFramePr>
          <p:cNvPr id="13314" name="Object 2"/>
          <p:cNvGraphicFramePr>
            <a:graphicFrameLocks noChangeAspect="1"/>
          </p:cNvGraphicFramePr>
          <p:nvPr/>
        </p:nvGraphicFramePr>
        <p:xfrm>
          <a:off x="457200" y="3851275"/>
          <a:ext cx="2247900" cy="838200"/>
        </p:xfrm>
        <a:graphic>
          <a:graphicData uri="http://schemas.openxmlformats.org/presentationml/2006/ole">
            <mc:AlternateContent xmlns:mc="http://schemas.openxmlformats.org/markup-compatibility/2006">
              <mc:Choice xmlns:v="urn:schemas-microsoft-com:vml" Requires="v">
                <p:oleObj spid="_x0000_s13320" name="Equation" r:id="rId3" imgW="2247840" imgH="838080" progId="Equation.DSMT4">
                  <p:embed/>
                </p:oleObj>
              </mc:Choice>
              <mc:Fallback>
                <p:oleObj name="Equation" r:id="rId3" imgW="2247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851275"/>
                        <a:ext cx="224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5" name="Object 3"/>
          <p:cNvGraphicFramePr>
            <a:graphicFrameLocks noChangeAspect="1"/>
          </p:cNvGraphicFramePr>
          <p:nvPr/>
        </p:nvGraphicFramePr>
        <p:xfrm>
          <a:off x="2742252" y="3845256"/>
          <a:ext cx="2044700" cy="838200"/>
        </p:xfrm>
        <a:graphic>
          <a:graphicData uri="http://schemas.openxmlformats.org/presentationml/2006/ole">
            <mc:AlternateContent xmlns:mc="http://schemas.openxmlformats.org/markup-compatibility/2006">
              <mc:Choice xmlns:v="urn:schemas-microsoft-com:vml" Requires="v">
                <p:oleObj spid="_x0000_s13321" name="Equation" r:id="rId5" imgW="2044440" imgH="838080" progId="Equation.DSMT4">
                  <p:embed/>
                </p:oleObj>
              </mc:Choice>
              <mc:Fallback>
                <p:oleObj name="Equation" r:id="rId5" imgW="204444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2252" y="3845256"/>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Unit Rates (cont.)</a:t>
            </a:r>
            <a:endParaRPr lang="en-US" dirty="0"/>
          </a:p>
        </p:txBody>
      </p:sp>
      <p:sp>
        <p:nvSpPr>
          <p:cNvPr id="3" name="Content Placeholder 2"/>
          <p:cNvSpPr>
            <a:spLocks noGrp="1"/>
          </p:cNvSpPr>
          <p:nvPr>
            <p:ph idx="1"/>
          </p:nvPr>
        </p:nvSpPr>
        <p:spPr>
          <a:xfrm>
            <a:off x="457200" y="1280160"/>
            <a:ext cx="8229600" cy="4572000"/>
          </a:xfrm>
        </p:spPr>
        <p:txBody>
          <a:bodyPr/>
          <a:lstStyle/>
          <a:p>
            <a:pPr>
              <a:tabLst>
                <a:tab pos="463550" algn="l"/>
              </a:tabLst>
            </a:pPr>
            <a:r>
              <a:rPr lang="en-US" b="1" dirty="0" smtClean="0"/>
              <a:t>b.	</a:t>
            </a:r>
            <a:r>
              <a:rPr lang="en-US" dirty="0" smtClean="0"/>
              <a:t>Aromatic cedar mulch:</a:t>
            </a:r>
          </a:p>
          <a:p>
            <a:pPr>
              <a:lnSpc>
                <a:spcPct val="150000"/>
              </a:lnSpc>
              <a:spcBef>
                <a:spcPts val="1800"/>
              </a:spcBef>
              <a:tabLst>
                <a:tab pos="463550" algn="l"/>
              </a:tabLst>
            </a:pPr>
            <a:r>
              <a:rPr lang="en-US" dirty="0" smtClean="0"/>
              <a:t>                                                       or </a:t>
            </a:r>
            <a:r>
              <a:rPr lang="en-US" dirty="0" smtClean="0">
                <a:solidFill>
                  <a:srgbClr val="FF0000"/>
                </a:solidFill>
              </a:rPr>
              <a:t>$1.99 per cubic foot</a:t>
            </a:r>
            <a:r>
              <a:rPr lang="en-US" dirty="0" smtClean="0"/>
              <a:t> </a:t>
            </a:r>
          </a:p>
          <a:p>
            <a:pPr>
              <a:tabLst>
                <a:tab pos="463550" algn="l"/>
              </a:tabLst>
            </a:pPr>
            <a:endParaRPr lang="en-US" b="1" dirty="0" smtClean="0"/>
          </a:p>
          <a:p>
            <a:pPr>
              <a:tabLst>
                <a:tab pos="463550" algn="l"/>
              </a:tabLst>
            </a:pPr>
            <a:r>
              <a:rPr lang="en-US" b="1" dirty="0" smtClean="0"/>
              <a:t>c.	</a:t>
            </a:r>
            <a:r>
              <a:rPr lang="en-US" dirty="0" smtClean="0"/>
              <a:t>Evergreen red mulch:</a:t>
            </a:r>
          </a:p>
          <a:p>
            <a:pPr>
              <a:lnSpc>
                <a:spcPct val="150000"/>
              </a:lnSpc>
              <a:spcBef>
                <a:spcPts val="1800"/>
              </a:spcBef>
              <a:tabLst>
                <a:tab pos="463550" algn="l"/>
              </a:tabLst>
            </a:pPr>
            <a:r>
              <a:rPr lang="en-US" dirty="0" smtClean="0"/>
              <a:t>                                                      or </a:t>
            </a:r>
            <a:r>
              <a:rPr lang="en-US" dirty="0" smtClean="0">
                <a:solidFill>
                  <a:srgbClr val="FF0000"/>
                </a:solidFill>
              </a:rPr>
              <a:t>$1.67 per cubic foot</a:t>
            </a:r>
          </a:p>
          <a:p>
            <a:pPr>
              <a:spcBef>
                <a:spcPts val="2400"/>
              </a:spcBef>
              <a:tabLst>
                <a:tab pos="463550" algn="l"/>
              </a:tabLst>
            </a:pPr>
            <a:r>
              <a:rPr lang="en-US" dirty="0" smtClean="0"/>
              <a:t>Once converted to unit rates, we can see that the pine bark mulch is the least expensive mulch in our list. </a:t>
            </a:r>
            <a:r>
              <a:rPr lang="en-US" b="1" dirty="0" smtClean="0"/>
              <a:t> </a:t>
            </a:r>
            <a:endParaRPr lang="en-US" dirty="0"/>
          </a:p>
        </p:txBody>
      </p:sp>
      <p:graphicFrame>
        <p:nvGraphicFramePr>
          <p:cNvPr id="14338" name="Object 2"/>
          <p:cNvGraphicFramePr>
            <a:graphicFrameLocks noChangeAspect="1"/>
          </p:cNvGraphicFramePr>
          <p:nvPr/>
        </p:nvGraphicFramePr>
        <p:xfrm>
          <a:off x="457200" y="1905000"/>
          <a:ext cx="2235200" cy="838200"/>
        </p:xfrm>
        <a:graphic>
          <a:graphicData uri="http://schemas.openxmlformats.org/presentationml/2006/ole">
            <mc:AlternateContent xmlns:mc="http://schemas.openxmlformats.org/markup-compatibility/2006">
              <mc:Choice xmlns:v="urn:schemas-microsoft-com:vml" Requires="v">
                <p:oleObj spid="_x0000_s14350" name="Equation" r:id="rId3" imgW="2234880" imgH="838080" progId="Equation.DSMT4">
                  <p:embed/>
                </p:oleObj>
              </mc:Choice>
              <mc:Fallback>
                <p:oleObj name="Equation" r:id="rId3" imgW="2234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905000"/>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457200" y="3810000"/>
          <a:ext cx="2235200" cy="838200"/>
        </p:xfrm>
        <a:graphic>
          <a:graphicData uri="http://schemas.openxmlformats.org/presentationml/2006/ole">
            <mc:AlternateContent xmlns:mc="http://schemas.openxmlformats.org/markup-compatibility/2006">
              <mc:Choice xmlns:v="urn:schemas-microsoft-com:vml" Requires="v">
                <p:oleObj spid="_x0000_s14351" name="Equation" r:id="rId5" imgW="2234880" imgH="838080" progId="Equation.DSMT4">
                  <p:embed/>
                </p:oleObj>
              </mc:Choice>
              <mc:Fallback>
                <p:oleObj name="Equation" r:id="rId5" imgW="22348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3810000"/>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743200" y="1905000"/>
          <a:ext cx="2057400" cy="838200"/>
        </p:xfrm>
        <a:graphic>
          <a:graphicData uri="http://schemas.openxmlformats.org/presentationml/2006/ole">
            <mc:AlternateContent xmlns:mc="http://schemas.openxmlformats.org/markup-compatibility/2006">
              <mc:Choice xmlns:v="urn:schemas-microsoft-com:vml" Requires="v">
                <p:oleObj spid="_x0000_s14352" name="Equation" r:id="rId7" imgW="2057400" imgH="838080" progId="Equation.DSMT4">
                  <p:embed/>
                </p:oleObj>
              </mc:Choice>
              <mc:Fallback>
                <p:oleObj name="Equation" r:id="rId7" imgW="20574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1905000"/>
                        <a:ext cx="205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743200" y="3810000"/>
          <a:ext cx="2044700" cy="838200"/>
        </p:xfrm>
        <a:graphic>
          <a:graphicData uri="http://schemas.openxmlformats.org/presentationml/2006/ole">
            <mc:AlternateContent xmlns:mc="http://schemas.openxmlformats.org/markup-compatibility/2006">
              <mc:Choice xmlns:v="urn:schemas-microsoft-com:vml" Requires="v">
                <p:oleObj spid="_x0000_s14353" name="Equation" r:id="rId9" imgW="2044440" imgH="838080" progId="Equation.DSMT4">
                  <p:embed/>
                </p:oleObj>
              </mc:Choice>
              <mc:Fallback>
                <p:oleObj name="Equation" r:id="rId9" imgW="20444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3810000"/>
                        <a:ext cx="204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Helium gas (He) was placed in a container fitted with a porous membrane. The helium effused through the membrane at the rate of 1.5 L/24 hr. Find the unit rate of effusion per hour for the helium. </a:t>
            </a:r>
            <a:endParaRPr lang="en-US" dirty="0">
              <a:solidFill>
                <a:srgbClr val="000000"/>
              </a:solidFill>
            </a:endParaRPr>
          </a:p>
        </p:txBody>
      </p:sp>
      <p:sp>
        <p:nvSpPr>
          <p:cNvPr id="4" name="Rectangle 3"/>
          <p:cNvSpPr/>
          <p:nvPr/>
        </p:nvSpPr>
        <p:spPr>
          <a:xfrm>
            <a:off x="457200" y="5344180"/>
            <a:ext cx="8229600" cy="523220"/>
          </a:xfrm>
          <a:prstGeom prst="rect">
            <a:avLst/>
          </a:prstGeom>
        </p:spPr>
        <p:txBody>
          <a:bodyPr wrap="square">
            <a:spAutoFit/>
          </a:bodyPr>
          <a:lstStyle/>
          <a:p>
            <a:pPr>
              <a:tabLst>
                <a:tab pos="463550" algn="l"/>
              </a:tabLst>
            </a:pPr>
            <a:r>
              <a:rPr lang="en-US" sz="2800" dirty="0" smtClean="0">
                <a:solidFill>
                  <a:srgbClr val="000000"/>
                </a:solidFill>
              </a:rPr>
              <a:t>Answer:  </a:t>
            </a:r>
            <a:r>
              <a:rPr lang="en-US" sz="2800" dirty="0" smtClean="0">
                <a:solidFill>
                  <a:srgbClr val="FF0000"/>
                </a:solidFill>
              </a:rPr>
              <a:t>0.0625 L/1 hr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a:t>
            </a:r>
            <a:endParaRPr lang="en-US" dirty="0"/>
          </a:p>
        </p:txBody>
      </p:sp>
      <p:sp>
        <p:nvSpPr>
          <p:cNvPr id="3" name="Content Placeholder 2"/>
          <p:cNvSpPr>
            <a:spLocks noGrp="1"/>
          </p:cNvSpPr>
          <p:nvPr>
            <p:ph idx="1"/>
          </p:nvPr>
        </p:nvSpPr>
        <p:spPr/>
        <p:txBody>
          <a:bodyPr/>
          <a:lstStyle/>
          <a:p>
            <a:r>
              <a:rPr lang="en-US" dirty="0" smtClean="0"/>
              <a:t>Emma is traveling to Italy for spring break. She is preparing herself for all the shopping she has planned by looking at the exchange rate between dollars and </a:t>
            </a:r>
            <a:r>
              <a:rPr lang="en-US" dirty="0" err="1" smtClean="0"/>
              <a:t>euros</a:t>
            </a:r>
            <a:r>
              <a:rPr lang="en-US" dirty="0" smtClean="0"/>
              <a:t>. To ensure that she does not overspend while there, she wants to have in mind the equivalent dollar amounts for euro prices. Table 1 shows a section of the exchange rates that Emma found listed on the Internet.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6689995"/>
              </p:ext>
            </p:extLst>
          </p:nvPr>
        </p:nvGraphicFramePr>
        <p:xfrm>
          <a:off x="457200" y="1279525"/>
          <a:ext cx="8229600" cy="3200400"/>
        </p:xfrm>
        <a:graphic>
          <a:graphicData uri="http://schemas.openxmlformats.org/drawingml/2006/table">
            <a:tbl>
              <a:tblPr firstRow="1" bandRow="1">
                <a:tableStyleId>{5C22544A-7EE6-4342-B048-85BDC9FD1C3A}</a:tableStyleId>
              </a:tblPr>
              <a:tblGrid>
                <a:gridCol w="2743200"/>
                <a:gridCol w="2743200"/>
                <a:gridCol w="2743200"/>
              </a:tblGrid>
              <a:tr h="370840">
                <a:tc gridSpan="3">
                  <a:txBody>
                    <a:bodyPr/>
                    <a:lstStyle/>
                    <a:p>
                      <a:pPr algn="ctr"/>
                      <a:r>
                        <a:rPr lang="en-US" sz="2400" b="1" kern="1200" baseline="0" dirty="0" smtClean="0">
                          <a:solidFill>
                            <a:srgbClr val="FFFFFF"/>
                          </a:solidFill>
                          <a:latin typeface="+mn-lt"/>
                          <a:ea typeface="+mn-ea"/>
                          <a:cs typeface="+mn-cs"/>
                        </a:rPr>
                        <a:t>Table 1: Exchange Rates </a:t>
                      </a:r>
                      <a:endParaRPr lang="en-US" sz="2400" dirty="0">
                        <a:solidFill>
                          <a:srgbClr val="FFFFFF"/>
                        </a:solidFill>
                      </a:endParaRPr>
                    </a:p>
                  </a:txBody>
                  <a:tcPr/>
                </a:tc>
                <a:tc hMerge="1">
                  <a:txBody>
                    <a:bodyPr/>
                    <a:lstStyle/>
                    <a:p>
                      <a:endParaRPr lang="en-US" dirty="0"/>
                    </a:p>
                  </a:txBody>
                  <a:tcPr/>
                </a:tc>
                <a:tc hMerge="1">
                  <a:txBody>
                    <a:bodyPr/>
                    <a:lstStyle/>
                    <a:p>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smtClean="0">
                          <a:solidFill>
                            <a:srgbClr val="000000"/>
                          </a:solidFill>
                          <a:latin typeface="+mn-lt"/>
                          <a:ea typeface="+mn-ea"/>
                          <a:cs typeface="+mn-cs"/>
                        </a:rPr>
                        <a:t>EURO vs.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smtClean="0">
                          <a:solidFill>
                            <a:srgbClr val="000000"/>
                          </a:solidFill>
                          <a:latin typeface="+mn-lt"/>
                          <a:ea typeface="+mn-ea"/>
                          <a:cs typeface="+mn-cs"/>
                        </a:rPr>
                        <a:t>1 EUR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kern="1200" baseline="0" dirty="0" smtClean="0">
                          <a:solidFill>
                            <a:srgbClr val="000000"/>
                          </a:solidFill>
                          <a:latin typeface="+mn-lt"/>
                          <a:ea typeface="+mn-ea"/>
                          <a:cs typeface="+mn-cs"/>
                        </a:rPr>
                        <a:t>in EUR </a:t>
                      </a:r>
                      <a:endParaRPr lang="en-US" sz="2400" dirty="0">
                        <a:solidFill>
                          <a:srgbClr val="00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American Dollar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1.351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0.740192 </a:t>
                      </a:r>
                      <a:endParaRPr lang="en-US" sz="2400" dirty="0">
                        <a:solidFill>
                          <a:srgbClr val="00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Argentine Peso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5.62251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0.177856 </a:t>
                      </a:r>
                      <a:endParaRPr lang="en-US" sz="2400" dirty="0">
                        <a:solidFill>
                          <a:srgbClr val="00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Brazilian Real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2.2542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0.443617 </a:t>
                      </a:r>
                      <a:endParaRPr lang="en-US" sz="2400" dirty="0">
                        <a:solidFill>
                          <a:srgbClr val="00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British Pound </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0.8419</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1.18779 </a:t>
                      </a:r>
                      <a:endParaRPr lang="en-US" sz="2400" dirty="0">
                        <a:solidFill>
                          <a:srgbClr val="000000"/>
                        </a:solidFill>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Canadian Dollar</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1.3328</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kern="1200" baseline="0" dirty="0" smtClean="0">
                          <a:solidFill>
                            <a:srgbClr val="000000"/>
                          </a:solidFill>
                          <a:latin typeface="+mn-lt"/>
                          <a:ea typeface="+mn-ea"/>
                          <a:cs typeface="+mn-cs"/>
                        </a:rPr>
                        <a:t>0.7503 </a:t>
                      </a:r>
                      <a:endParaRPr lang="en-US" sz="2400" dirty="0">
                        <a:solidFill>
                          <a:srgbClr val="000000"/>
                        </a:solidFill>
                      </a:endParaRPr>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noAutofit/>
          </a:bodyPr>
          <a:lstStyle/>
          <a:p>
            <a:pPr marL="463550" indent="-463550"/>
            <a:r>
              <a:rPr lang="en-US" b="1" dirty="0" smtClean="0"/>
              <a:t>a.	</a:t>
            </a:r>
            <a:r>
              <a:rPr lang="en-US" dirty="0" smtClean="0"/>
              <a:t>What is the unit exchange rate for American dollars to </a:t>
            </a:r>
            <a:r>
              <a:rPr lang="en-US" dirty="0" err="1" smtClean="0"/>
              <a:t>euros</a:t>
            </a:r>
            <a:r>
              <a:rPr lang="en-US" dirty="0" smtClean="0"/>
              <a:t>? </a:t>
            </a:r>
          </a:p>
          <a:p>
            <a:pPr marL="463550" indent="-463550"/>
            <a:r>
              <a:rPr lang="en-US" b="1" dirty="0" smtClean="0"/>
              <a:t>b.</a:t>
            </a:r>
            <a:r>
              <a:rPr lang="en-US" dirty="0" smtClean="0"/>
              <a:t>	What is the unit exchange rate for </a:t>
            </a:r>
            <a:r>
              <a:rPr lang="en-US" dirty="0" err="1" smtClean="0"/>
              <a:t>euros</a:t>
            </a:r>
            <a:r>
              <a:rPr lang="en-US" dirty="0" smtClean="0"/>
              <a:t> to American dollars? </a:t>
            </a:r>
          </a:p>
          <a:p>
            <a:pPr marL="463550" indent="-463550"/>
            <a:r>
              <a:rPr lang="en-US" b="1" dirty="0" smtClean="0"/>
              <a:t>c.</a:t>
            </a:r>
            <a:r>
              <a:rPr lang="en-US" dirty="0" smtClean="0"/>
              <a:t>	If Emma is considering taking </a:t>
            </a:r>
            <a:r>
              <a:rPr lang="en-US" dirty="0" smtClean="0">
                <a:solidFill>
                  <a:srgbClr val="0000FF"/>
                </a:solidFill>
              </a:rPr>
              <a:t>$200</a:t>
            </a:r>
            <a:r>
              <a:rPr lang="en-US" dirty="0" smtClean="0"/>
              <a:t> for spending money, approximately how many </a:t>
            </a:r>
            <a:r>
              <a:rPr lang="en-US" dirty="0" err="1" smtClean="0"/>
              <a:t>euros</a:t>
            </a:r>
            <a:r>
              <a:rPr lang="en-US" dirty="0" smtClean="0"/>
              <a:t> will she have to spend?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pPr marL="463550" indent="-463550"/>
            <a:r>
              <a:rPr lang="en-US" b="1" dirty="0" smtClean="0"/>
              <a:t>d.</a:t>
            </a:r>
            <a:r>
              <a:rPr lang="en-US" dirty="0" smtClean="0"/>
              <a:t>	Once in Italy, Emma falls in love with a leather bag priced at </a:t>
            </a:r>
            <a:r>
              <a:rPr lang="en-US" dirty="0" smtClean="0">
                <a:solidFill>
                  <a:srgbClr val="0000FF"/>
                </a:solidFill>
              </a:rPr>
              <a:t>€200</a:t>
            </a:r>
            <a:r>
              <a:rPr lang="en-US" dirty="0" smtClean="0"/>
              <a:t>. She knows that it is over her budget, but wants to know by how much. Use the exchange rate to find out approximately how much the bag would cost in American dollars. </a:t>
            </a:r>
          </a:p>
          <a:p>
            <a:pPr marL="463550" indent="-463550"/>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Rate</a:t>
            </a:r>
          </a:p>
          <a:p>
            <a:r>
              <a:rPr lang="en-US" dirty="0" smtClean="0">
                <a:solidFill>
                  <a:srgbClr val="000000"/>
                </a:solidFill>
              </a:rPr>
              <a:t>A </a:t>
            </a:r>
            <a:r>
              <a:rPr lang="en-US" b="1" dirty="0" smtClean="0">
                <a:solidFill>
                  <a:srgbClr val="C00000"/>
                </a:solidFill>
              </a:rPr>
              <a:t>rate</a:t>
            </a:r>
            <a:r>
              <a:rPr lang="en-US" dirty="0" smtClean="0">
                <a:solidFill>
                  <a:srgbClr val="000000"/>
                </a:solidFill>
              </a:rPr>
              <a:t> is a fraction used to compare two quantities that are not necessarily in the same units.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pPr marL="463550" indent="-463550"/>
            <a:r>
              <a:rPr lang="en-US" b="1" dirty="0" smtClean="0"/>
              <a:t>Solution </a:t>
            </a:r>
          </a:p>
          <a:p>
            <a:pPr marL="463550" indent="-463550"/>
            <a:r>
              <a:rPr lang="en-US" b="1" dirty="0" smtClean="0"/>
              <a:t>a.	</a:t>
            </a:r>
            <a:r>
              <a:rPr lang="en-US" dirty="0" smtClean="0"/>
              <a:t>The format of the table is very similar to many others you will find online. Reading it correctly is half the battle. The column labeled</a:t>
            </a:r>
            <a:r>
              <a:rPr lang="en-US" b="1" i="1" dirty="0" smtClean="0"/>
              <a:t> “</a:t>
            </a:r>
            <a:r>
              <a:rPr lang="en-US" b="1" dirty="0" smtClean="0"/>
              <a:t>1 EUR</a:t>
            </a:r>
            <a:r>
              <a:rPr lang="en-US" dirty="0" smtClean="0"/>
              <a:t>” gives the amount of corresponding currency that would be equivalent to one euro. If we want a rate of American dollars to </a:t>
            </a:r>
            <a:r>
              <a:rPr lang="en-US" dirty="0" err="1" smtClean="0"/>
              <a:t>euros</a:t>
            </a:r>
            <a:r>
              <a:rPr lang="en-US" dirty="0" smtClean="0"/>
              <a:t>, the unit rate for </a:t>
            </a:r>
            <a:r>
              <a:rPr lang="en-US" dirty="0" err="1" smtClean="0"/>
              <a:t>euros</a:t>
            </a:r>
            <a:r>
              <a:rPr lang="en-US" dirty="0" smtClean="0"/>
              <a:t> should be in the denominator. </a:t>
            </a:r>
            <a:endParaRPr lang="en-US" dirty="0"/>
          </a:p>
        </p:txBody>
      </p:sp>
      <p:graphicFrame>
        <p:nvGraphicFramePr>
          <p:cNvPr id="15362" name="Object 2"/>
          <p:cNvGraphicFramePr>
            <a:graphicFrameLocks noChangeAspect="1"/>
          </p:cNvGraphicFramePr>
          <p:nvPr/>
        </p:nvGraphicFramePr>
        <p:xfrm>
          <a:off x="3765550" y="4800600"/>
          <a:ext cx="1612900" cy="838200"/>
        </p:xfrm>
        <a:graphic>
          <a:graphicData uri="http://schemas.openxmlformats.org/presentationml/2006/ole">
            <mc:AlternateContent xmlns:mc="http://schemas.openxmlformats.org/markup-compatibility/2006">
              <mc:Choice xmlns:v="urn:schemas-microsoft-com:vml" Requires="v">
                <p:oleObj spid="_x0000_s15366" name="Equation" r:id="rId3" imgW="1612800" imgH="838080" progId="Equation.DSMT4">
                  <p:embed/>
                </p:oleObj>
              </mc:Choice>
              <mc:Fallback>
                <p:oleObj name="Equation" r:id="rId3" imgW="1612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5550" y="4800600"/>
                        <a:ext cx="161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r>
              <a:rPr lang="en-US" dirty="0" smtClean="0"/>
              <a:t>Reading down the first column, we can see that there are </a:t>
            </a:r>
            <a:r>
              <a:rPr lang="en-US" dirty="0" smtClean="0">
                <a:solidFill>
                  <a:srgbClr val="0000FF"/>
                </a:solidFill>
              </a:rPr>
              <a:t>1.351 dollars</a:t>
            </a:r>
            <a:r>
              <a:rPr lang="en-US" dirty="0" smtClean="0"/>
              <a:t> for each euro. We have </a:t>
            </a:r>
          </a:p>
          <a:p>
            <a:endParaRPr lang="en-US" dirty="0" smtClean="0"/>
          </a:p>
          <a:p>
            <a:endParaRPr lang="en-US" dirty="0" smtClean="0"/>
          </a:p>
        </p:txBody>
      </p:sp>
      <p:graphicFrame>
        <p:nvGraphicFramePr>
          <p:cNvPr id="16386" name="Object 2"/>
          <p:cNvGraphicFramePr>
            <a:graphicFrameLocks noChangeAspect="1"/>
          </p:cNvGraphicFramePr>
          <p:nvPr/>
        </p:nvGraphicFramePr>
        <p:xfrm>
          <a:off x="3314700" y="2349500"/>
          <a:ext cx="2514600" cy="927100"/>
        </p:xfrm>
        <a:graphic>
          <a:graphicData uri="http://schemas.openxmlformats.org/presentationml/2006/ole">
            <mc:AlternateContent xmlns:mc="http://schemas.openxmlformats.org/markup-compatibility/2006">
              <mc:Choice xmlns:v="urn:schemas-microsoft-com:vml" Requires="v">
                <p:oleObj spid="_x0000_s16389" name="Equation" r:id="rId3" imgW="2514600" imgH="927000" progId="Equation.DSMT4">
                  <p:embed/>
                </p:oleObj>
              </mc:Choice>
              <mc:Fallback>
                <p:oleObj name="Equation" r:id="rId3" imgW="251460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700" y="2349500"/>
                        <a:ext cx="2514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This time we need the rate for </a:t>
            </a:r>
            <a:r>
              <a:rPr lang="en-US" dirty="0" err="1" smtClean="0"/>
              <a:t>euros</a:t>
            </a:r>
            <a:r>
              <a:rPr lang="en-US" dirty="0" smtClean="0"/>
              <a:t> to American dollars, so the dollar amount will be in the denominator. The second column labeled “</a:t>
            </a:r>
            <a:r>
              <a:rPr lang="en-US" b="1" dirty="0" smtClean="0"/>
              <a:t>in EUR</a:t>
            </a:r>
            <a:r>
              <a:rPr lang="en-US" dirty="0" smtClean="0"/>
              <a:t>” provides the number of </a:t>
            </a:r>
            <a:r>
              <a:rPr lang="en-US" dirty="0" err="1" smtClean="0"/>
              <a:t>euros</a:t>
            </a:r>
            <a:r>
              <a:rPr lang="en-US" dirty="0" smtClean="0"/>
              <a:t> equivalent to one unit of currency listed. Therefore, we have</a:t>
            </a:r>
            <a:endParaRPr lang="en-US" dirty="0"/>
          </a:p>
        </p:txBody>
      </p:sp>
      <p:graphicFrame>
        <p:nvGraphicFramePr>
          <p:cNvPr id="16387" name="Object 3"/>
          <p:cNvGraphicFramePr>
            <a:graphicFrameLocks noChangeAspect="1"/>
          </p:cNvGraphicFramePr>
          <p:nvPr/>
        </p:nvGraphicFramePr>
        <p:xfrm>
          <a:off x="3124200" y="3581400"/>
          <a:ext cx="3073400" cy="876300"/>
        </p:xfrm>
        <a:graphic>
          <a:graphicData uri="http://schemas.openxmlformats.org/presentationml/2006/ole">
            <mc:AlternateContent xmlns:mc="http://schemas.openxmlformats.org/markup-compatibility/2006">
              <mc:Choice xmlns:v="urn:schemas-microsoft-com:vml" Requires="v">
                <p:oleObj spid="_x0000_s17414" name="Equation" r:id="rId3" imgW="3073320" imgH="876240" progId="Equation.DSMT4">
                  <p:embed/>
                </p:oleObj>
              </mc:Choice>
              <mc:Fallback>
                <p:oleObj name="Equation" r:id="rId3" imgW="3073320" imgH="8762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3581400"/>
                        <a:ext cx="3073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a:xfrm>
            <a:off x="457200" y="1252864"/>
            <a:ext cx="8229600" cy="4572000"/>
          </a:xfrm>
        </p:spPr>
        <p:txBody>
          <a:bodyPr/>
          <a:lstStyle/>
          <a:p>
            <a:pPr marL="463550" indent="-463550"/>
            <a:r>
              <a:rPr lang="en-US" b="1" dirty="0" smtClean="0"/>
              <a:t>c.	</a:t>
            </a:r>
            <a:r>
              <a:rPr lang="en-US" dirty="0" smtClean="0"/>
              <a:t>To answer this question, we will set up a proportional equation to solve. We know that Emma has </a:t>
            </a:r>
            <a:r>
              <a:rPr lang="en-US" dirty="0" smtClean="0">
                <a:solidFill>
                  <a:srgbClr val="0000FF"/>
                </a:solidFill>
              </a:rPr>
              <a:t>$200</a:t>
            </a:r>
            <a:r>
              <a:rPr lang="en-US" dirty="0" smtClean="0"/>
              <a:t> and wants to know the equivalent amount of </a:t>
            </a:r>
            <a:r>
              <a:rPr lang="en-US" dirty="0" err="1" smtClean="0"/>
              <a:t>euros</a:t>
            </a:r>
            <a:r>
              <a:rPr lang="en-US" dirty="0" smtClean="0"/>
              <a:t>. Writing a rate with the unknown amount of </a:t>
            </a:r>
            <a:r>
              <a:rPr lang="en-US" dirty="0" err="1" smtClean="0"/>
              <a:t>euros</a:t>
            </a:r>
            <a:r>
              <a:rPr lang="en-US" dirty="0" smtClean="0"/>
              <a:t> as </a:t>
            </a:r>
            <a:r>
              <a:rPr lang="en-US" i="1" dirty="0" smtClean="0"/>
              <a:t>x </a:t>
            </a:r>
            <a:r>
              <a:rPr lang="en-US" dirty="0" smtClean="0"/>
              <a:t>gives us</a:t>
            </a:r>
          </a:p>
          <a:p>
            <a:endParaRPr lang="en-US" i="1" dirty="0" smtClean="0"/>
          </a:p>
          <a:p>
            <a:pPr marL="463550">
              <a:spcBef>
                <a:spcPts val="1200"/>
              </a:spcBef>
            </a:pPr>
            <a:r>
              <a:rPr lang="en-US" dirty="0" smtClean="0"/>
              <a:t>We can use the dollars/</a:t>
            </a:r>
            <a:r>
              <a:rPr lang="en-US" dirty="0" err="1" smtClean="0"/>
              <a:t>euros</a:t>
            </a:r>
            <a:r>
              <a:rPr lang="en-US" dirty="0" smtClean="0"/>
              <a:t> unit rate we found in part </a:t>
            </a:r>
            <a:r>
              <a:rPr lang="en-US" b="1" dirty="0" smtClean="0"/>
              <a:t>a. </a:t>
            </a:r>
            <a:r>
              <a:rPr lang="en-US" dirty="0" smtClean="0"/>
              <a:t>to set up a proportional equation. </a:t>
            </a:r>
            <a:r>
              <a:rPr lang="en-US" i="1" dirty="0" smtClean="0"/>
              <a:t> </a:t>
            </a:r>
            <a:endParaRPr lang="en-US" dirty="0"/>
          </a:p>
        </p:txBody>
      </p:sp>
      <p:graphicFrame>
        <p:nvGraphicFramePr>
          <p:cNvPr id="18434" name="Object 2"/>
          <p:cNvGraphicFramePr>
            <a:graphicFrameLocks noChangeAspect="1"/>
          </p:cNvGraphicFramePr>
          <p:nvPr/>
        </p:nvGraphicFramePr>
        <p:xfrm>
          <a:off x="4140200" y="3214048"/>
          <a:ext cx="863600" cy="927100"/>
        </p:xfrm>
        <a:graphic>
          <a:graphicData uri="http://schemas.openxmlformats.org/presentationml/2006/ole">
            <mc:AlternateContent xmlns:mc="http://schemas.openxmlformats.org/markup-compatibility/2006">
              <mc:Choice xmlns:v="urn:schemas-microsoft-com:vml" Requires="v">
                <p:oleObj spid="_x0000_s18440" name="Equation" r:id="rId3" imgW="863280" imgH="927000" progId="Equation.DSMT4">
                  <p:embed/>
                </p:oleObj>
              </mc:Choice>
              <mc:Fallback>
                <p:oleObj name="Equation" r:id="rId3" imgW="86328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3214048"/>
                        <a:ext cx="863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5" name="Object 3"/>
          <p:cNvGraphicFramePr>
            <a:graphicFrameLocks noChangeAspect="1"/>
          </p:cNvGraphicFramePr>
          <p:nvPr/>
        </p:nvGraphicFramePr>
        <p:xfrm>
          <a:off x="3498850" y="5016500"/>
          <a:ext cx="2146300" cy="927100"/>
        </p:xfrm>
        <a:graphic>
          <a:graphicData uri="http://schemas.openxmlformats.org/presentationml/2006/ole">
            <mc:AlternateContent xmlns:mc="http://schemas.openxmlformats.org/markup-compatibility/2006">
              <mc:Choice xmlns:v="urn:schemas-microsoft-com:vml" Requires="v">
                <p:oleObj spid="_x0000_s18441" name="Equation" r:id="rId5" imgW="2145960" imgH="927000" progId="Equation.DSMT4">
                  <p:embed/>
                </p:oleObj>
              </mc:Choice>
              <mc:Fallback>
                <p:oleObj name="Equation" r:id="rId5" imgW="2145960" imgH="927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8850" y="5016500"/>
                        <a:ext cx="2146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61" name="Object 5"/>
          <p:cNvGraphicFramePr>
            <a:graphicFrameLocks noChangeAspect="1"/>
          </p:cNvGraphicFramePr>
          <p:nvPr/>
        </p:nvGraphicFramePr>
        <p:xfrm>
          <a:off x="3401990" y="1936750"/>
          <a:ext cx="2476500" cy="838200"/>
        </p:xfrm>
        <a:graphic>
          <a:graphicData uri="http://schemas.openxmlformats.org/presentationml/2006/ole">
            <mc:AlternateContent xmlns:mc="http://schemas.openxmlformats.org/markup-compatibility/2006">
              <mc:Choice xmlns:v="urn:schemas-microsoft-com:vml" Requires="v">
                <p:oleObj spid="_x0000_s19468" name="Equation" r:id="rId3" imgW="2476440" imgH="838080" progId="Equation.DSMT4">
                  <p:embed/>
                </p:oleObj>
              </mc:Choice>
              <mc:Fallback>
                <p:oleObj name="Equation" r:id="rId3" imgW="247644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1990" y="1936750"/>
                        <a:ext cx="247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r>
              <a:rPr lang="en-US" dirty="0" smtClean="0"/>
              <a:t>Solving for </a:t>
            </a:r>
            <a:r>
              <a:rPr lang="en-US" i="1" dirty="0" smtClean="0"/>
              <a:t>x</a:t>
            </a:r>
            <a:r>
              <a:rPr lang="en-US" dirty="0" smtClean="0"/>
              <a:t>, we have the following.</a:t>
            </a:r>
          </a:p>
          <a:p>
            <a:endParaRPr lang="en-US" dirty="0" smtClean="0"/>
          </a:p>
          <a:p>
            <a:pPr>
              <a:lnSpc>
                <a:spcPct val="150000"/>
              </a:lnSpc>
            </a:pPr>
            <a:endParaRPr lang="en-US" dirty="0" smtClean="0"/>
          </a:p>
          <a:p>
            <a:endParaRPr lang="en-US" dirty="0" smtClean="0"/>
          </a:p>
          <a:p>
            <a:endParaRPr lang="en-US" dirty="0" smtClean="0"/>
          </a:p>
          <a:p>
            <a:r>
              <a:rPr lang="en-US" dirty="0" smtClean="0"/>
              <a:t>So, Emma will have approximately </a:t>
            </a:r>
            <a:r>
              <a:rPr lang="en-US" dirty="0" smtClean="0">
                <a:solidFill>
                  <a:srgbClr val="FF0000"/>
                </a:solidFill>
              </a:rPr>
              <a:t>€148</a:t>
            </a:r>
            <a:r>
              <a:rPr lang="en-US" dirty="0" smtClean="0"/>
              <a:t> to spend on her trip to Italy.  </a:t>
            </a:r>
            <a:endParaRPr lang="en-US" dirty="0"/>
          </a:p>
        </p:txBody>
      </p:sp>
      <p:graphicFrame>
        <p:nvGraphicFramePr>
          <p:cNvPr id="19459" name="Object 3"/>
          <p:cNvGraphicFramePr>
            <a:graphicFrameLocks noChangeAspect="1"/>
          </p:cNvGraphicFramePr>
          <p:nvPr/>
        </p:nvGraphicFramePr>
        <p:xfrm>
          <a:off x="4142096" y="3509940"/>
          <a:ext cx="1511300" cy="292100"/>
        </p:xfrm>
        <a:graphic>
          <a:graphicData uri="http://schemas.openxmlformats.org/presentationml/2006/ole">
            <mc:AlternateContent xmlns:mc="http://schemas.openxmlformats.org/markup-compatibility/2006">
              <mc:Choice xmlns:v="urn:schemas-microsoft-com:vml" Requires="v">
                <p:oleObj spid="_x0000_s19469" name="Equation" r:id="rId5" imgW="1511280" imgH="291960" progId="Equation.DSMT4">
                  <p:embed/>
                </p:oleObj>
              </mc:Choice>
              <mc:Fallback>
                <p:oleObj name="Equation" r:id="rId5" imgW="15112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2096" y="3509940"/>
                        <a:ext cx="151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795028" y="2985448"/>
          <a:ext cx="1854200" cy="292100"/>
        </p:xfrm>
        <a:graphic>
          <a:graphicData uri="http://schemas.openxmlformats.org/presentationml/2006/ole">
            <mc:AlternateContent xmlns:mc="http://schemas.openxmlformats.org/markup-compatibility/2006">
              <mc:Choice xmlns:v="urn:schemas-microsoft-com:vml" Requires="v">
                <p:oleObj spid="_x0000_s19470" name="Equation" r:id="rId7" imgW="1854000" imgH="291960" progId="Equation.DSMT4">
                  <p:embed/>
                </p:oleObj>
              </mc:Choice>
              <mc:Fallback>
                <p:oleObj name="Equation" r:id="rId7" imgW="18540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5028" y="2985448"/>
                        <a:ext cx="1854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Connector 7"/>
          <p:cNvCxnSpPr/>
          <p:nvPr/>
        </p:nvCxnSpPr>
        <p:spPr>
          <a:xfrm rot="5400000">
            <a:off x="4150056" y="21825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3540456" y="24873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5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pPr marL="463550" indent="-463550"/>
            <a:r>
              <a:rPr lang="en-US" b="1" dirty="0" smtClean="0"/>
              <a:t>d.	</a:t>
            </a:r>
            <a:r>
              <a:rPr lang="en-US" dirty="0" smtClean="0"/>
              <a:t>In this situation, we want to change from </a:t>
            </a:r>
            <a:r>
              <a:rPr lang="en-US" dirty="0" err="1" smtClean="0"/>
              <a:t>euros</a:t>
            </a:r>
            <a:r>
              <a:rPr lang="en-US" dirty="0" smtClean="0"/>
              <a:t> to dollars. We can set up a proportional equation as we did in part </a:t>
            </a:r>
            <a:r>
              <a:rPr lang="en-US" b="1" dirty="0" smtClean="0"/>
              <a:t>c.</a:t>
            </a:r>
            <a:r>
              <a:rPr lang="en-US" dirty="0" smtClean="0"/>
              <a:t> and solve it. This time, however, we will use the unit rate found in part</a:t>
            </a:r>
            <a:r>
              <a:rPr lang="en-US" b="1" dirty="0" smtClean="0"/>
              <a:t> b.,</a:t>
            </a:r>
            <a:r>
              <a:rPr lang="en-US" dirty="0" smtClean="0"/>
              <a:t> </a:t>
            </a:r>
            <a:r>
              <a:rPr lang="en-US" dirty="0" err="1" smtClean="0"/>
              <a:t>euros</a:t>
            </a:r>
            <a:r>
              <a:rPr lang="en-US" dirty="0" smtClean="0"/>
              <a:t> per dollar, since we are given </a:t>
            </a:r>
            <a:r>
              <a:rPr lang="en-US" dirty="0" err="1" smtClean="0"/>
              <a:t>euros</a:t>
            </a:r>
            <a:r>
              <a:rPr lang="en-US" dirty="0" smtClean="0"/>
              <a:t> to begin with. The unit rate found in part </a:t>
            </a:r>
            <a:r>
              <a:rPr lang="en-US" b="1" dirty="0" smtClean="0"/>
              <a:t>b. </a:t>
            </a:r>
            <a:r>
              <a:rPr lang="en-US" dirty="0" smtClean="0"/>
              <a:t>is </a:t>
            </a:r>
            <a:endParaRPr lang="en-US" dirty="0"/>
          </a:p>
        </p:txBody>
      </p:sp>
      <p:graphicFrame>
        <p:nvGraphicFramePr>
          <p:cNvPr id="20482" name="Object 2"/>
          <p:cNvGraphicFramePr>
            <a:graphicFrameLocks noChangeAspect="1"/>
          </p:cNvGraphicFramePr>
          <p:nvPr/>
        </p:nvGraphicFramePr>
        <p:xfrm>
          <a:off x="3727450" y="4152900"/>
          <a:ext cx="1689100" cy="876300"/>
        </p:xfrm>
        <a:graphic>
          <a:graphicData uri="http://schemas.openxmlformats.org/presentationml/2006/ole">
            <mc:AlternateContent xmlns:mc="http://schemas.openxmlformats.org/markup-compatibility/2006">
              <mc:Choice xmlns:v="urn:schemas-microsoft-com:vml" Requires="v">
                <p:oleObj spid="_x0000_s20485" name="Equation" r:id="rId3" imgW="1688760" imgH="876240" progId="Equation.DSMT4">
                  <p:embed/>
                </p:oleObj>
              </mc:Choice>
              <mc:Fallback>
                <p:oleObj name="Equation" r:id="rId3" imgW="168876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7450" y="4152900"/>
                        <a:ext cx="1689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r>
              <a:rPr lang="en-US" dirty="0" smtClean="0"/>
              <a:t>Setting up a proportional equation using</a:t>
            </a:r>
            <a:r>
              <a:rPr lang="en-US" dirty="0" smtClean="0">
                <a:solidFill>
                  <a:srgbClr val="0000FF"/>
                </a:solidFill>
              </a:rPr>
              <a:t> €200</a:t>
            </a:r>
            <a:r>
              <a:rPr lang="en-US" dirty="0" smtClean="0"/>
              <a:t> and </a:t>
            </a:r>
            <a:r>
              <a:rPr lang="en-US" i="1" dirty="0" smtClean="0"/>
              <a:t>x</a:t>
            </a:r>
            <a:r>
              <a:rPr lang="en-US" dirty="0" smtClean="0"/>
              <a:t> as the equivalent amount in dollars gives us</a:t>
            </a:r>
          </a:p>
          <a:p>
            <a:pPr>
              <a:lnSpc>
                <a:spcPct val="150000"/>
              </a:lnSpc>
            </a:pPr>
            <a:endParaRPr lang="en-US" i="1" dirty="0" smtClean="0"/>
          </a:p>
          <a:p>
            <a:endParaRPr lang="en-US" i="1" dirty="0" smtClean="0"/>
          </a:p>
          <a:p>
            <a:r>
              <a:rPr lang="en-US" dirty="0" smtClean="0"/>
              <a:t>Solving for </a:t>
            </a:r>
            <a:r>
              <a:rPr lang="en-US" i="1" dirty="0" smtClean="0"/>
              <a:t>x </a:t>
            </a:r>
            <a:r>
              <a:rPr lang="en-US" dirty="0" smtClean="0"/>
              <a:t>we have the following. </a:t>
            </a:r>
            <a:r>
              <a:rPr lang="en-US" i="1" dirty="0" smtClean="0"/>
              <a:t> </a:t>
            </a:r>
            <a:endParaRPr lang="en-US" dirty="0"/>
          </a:p>
        </p:txBody>
      </p:sp>
      <p:graphicFrame>
        <p:nvGraphicFramePr>
          <p:cNvPr id="21506" name="Object 2"/>
          <p:cNvGraphicFramePr>
            <a:graphicFrameLocks noChangeAspect="1"/>
          </p:cNvGraphicFramePr>
          <p:nvPr/>
        </p:nvGraphicFramePr>
        <p:xfrm>
          <a:off x="3181350" y="2400300"/>
          <a:ext cx="2781300" cy="876300"/>
        </p:xfrm>
        <a:graphic>
          <a:graphicData uri="http://schemas.openxmlformats.org/presentationml/2006/ole">
            <mc:AlternateContent xmlns:mc="http://schemas.openxmlformats.org/markup-compatibility/2006">
              <mc:Choice xmlns:v="urn:schemas-microsoft-com:vml" Requires="v">
                <p:oleObj spid="_x0000_s21519" name="Equation" r:id="rId3" imgW="2781000" imgH="876240" progId="Equation.DSMT4">
                  <p:embed/>
                </p:oleObj>
              </mc:Choice>
              <mc:Fallback>
                <p:oleObj name="Equation" r:id="rId3" imgW="278100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1350" y="2400300"/>
                        <a:ext cx="278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4558352" y="5624204"/>
          <a:ext cx="1511300" cy="292100"/>
        </p:xfrm>
        <a:graphic>
          <a:graphicData uri="http://schemas.openxmlformats.org/presentationml/2006/ole">
            <mc:AlternateContent xmlns:mc="http://schemas.openxmlformats.org/markup-compatibility/2006">
              <mc:Choice xmlns:v="urn:schemas-microsoft-com:vml" Requires="v">
                <p:oleObj spid="_x0000_s21520" name="Equation" r:id="rId5" imgW="1511280" imgH="291960" progId="Equation.DSMT4">
                  <p:embed/>
                </p:oleObj>
              </mc:Choice>
              <mc:Fallback>
                <p:oleObj name="Equation" r:id="rId5" imgW="15112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8352" y="5624204"/>
                        <a:ext cx="151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3200400" y="5118100"/>
          <a:ext cx="2413000" cy="292100"/>
        </p:xfrm>
        <a:graphic>
          <a:graphicData uri="http://schemas.openxmlformats.org/presentationml/2006/ole">
            <mc:AlternateContent xmlns:mc="http://schemas.openxmlformats.org/markup-compatibility/2006">
              <mc:Choice xmlns:v="urn:schemas-microsoft-com:vml" Requires="v">
                <p:oleObj spid="_x0000_s21521" name="Equation" r:id="rId7" imgW="2412720" imgH="291960" progId="Equation.DSMT4">
                  <p:embed/>
                </p:oleObj>
              </mc:Choice>
              <mc:Fallback>
                <p:oleObj name="Equation" r:id="rId7" imgW="24127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5118100"/>
                        <a:ext cx="241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2999758" y="4083050"/>
          <a:ext cx="3035300" cy="838200"/>
        </p:xfrm>
        <a:graphic>
          <a:graphicData uri="http://schemas.openxmlformats.org/presentationml/2006/ole">
            <mc:AlternateContent xmlns:mc="http://schemas.openxmlformats.org/markup-compatibility/2006">
              <mc:Choice xmlns:v="urn:schemas-microsoft-com:vml" Requires="v">
                <p:oleObj spid="_x0000_s21522" name="Equation" r:id="rId9" imgW="3035160" imgH="838080" progId="Equation.DSMT4">
                  <p:embed/>
                </p:oleObj>
              </mc:Choice>
              <mc:Fallback>
                <p:oleObj name="Equation" r:id="rId9" imgW="30351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99758" y="4083050"/>
                        <a:ext cx="303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5791200" y="4343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51816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0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Unit Rates (cont.)</a:t>
            </a:r>
            <a:endParaRPr lang="en-US" dirty="0"/>
          </a:p>
        </p:txBody>
      </p:sp>
      <p:sp>
        <p:nvSpPr>
          <p:cNvPr id="3" name="Content Placeholder 2"/>
          <p:cNvSpPr>
            <a:spLocks noGrp="1"/>
          </p:cNvSpPr>
          <p:nvPr>
            <p:ph idx="1"/>
          </p:nvPr>
        </p:nvSpPr>
        <p:spPr/>
        <p:txBody>
          <a:bodyPr/>
          <a:lstStyle/>
          <a:p>
            <a:r>
              <a:rPr lang="en-US" dirty="0" smtClean="0"/>
              <a:t>This means that the leather bag costs </a:t>
            </a:r>
            <a:r>
              <a:rPr lang="en-US" dirty="0" smtClean="0">
                <a:solidFill>
                  <a:srgbClr val="FF0000"/>
                </a:solidFill>
              </a:rPr>
              <a:t>$270.20</a:t>
            </a:r>
            <a:r>
              <a:rPr lang="en-US" dirty="0" smtClean="0"/>
              <a:t> (in American dollars). Since her original budget was $200, buying this bag would put her approximately $70 over her budget.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Writing Rates </a:t>
            </a:r>
            <a:endParaRPr lang="en-US" dirty="0"/>
          </a:p>
        </p:txBody>
      </p:sp>
      <p:sp>
        <p:nvSpPr>
          <p:cNvPr id="4" name="Content Placeholder 3"/>
          <p:cNvSpPr>
            <a:spLocks noGrp="1"/>
          </p:cNvSpPr>
          <p:nvPr>
            <p:ph idx="1"/>
          </p:nvPr>
        </p:nvSpPr>
        <p:spPr/>
        <p:txBody>
          <a:bodyPr>
            <a:normAutofit/>
          </a:bodyPr>
          <a:lstStyle/>
          <a:p>
            <a:r>
              <a:rPr lang="en-US" dirty="0" smtClean="0"/>
              <a:t>Suppose you and your friends are deciding where to spend Friday night. Laser tag offers the following deals: </a:t>
            </a:r>
            <a:r>
              <a:rPr lang="en-US" dirty="0" smtClean="0">
                <a:solidFill>
                  <a:srgbClr val="0000FF"/>
                </a:solidFill>
              </a:rPr>
              <a:t>$13.00</a:t>
            </a:r>
            <a:r>
              <a:rPr lang="en-US" dirty="0" smtClean="0"/>
              <a:t> per person for </a:t>
            </a:r>
            <a:r>
              <a:rPr lang="en-US" dirty="0" smtClean="0">
                <a:solidFill>
                  <a:srgbClr val="0000FF"/>
                </a:solidFill>
              </a:rPr>
              <a:t>2 games</a:t>
            </a:r>
            <a:r>
              <a:rPr lang="en-US" dirty="0" smtClean="0"/>
              <a:t> or </a:t>
            </a:r>
            <a:r>
              <a:rPr lang="en-US" dirty="0" smtClean="0">
                <a:solidFill>
                  <a:srgbClr val="0000FF"/>
                </a:solidFill>
              </a:rPr>
              <a:t>$18.00</a:t>
            </a:r>
            <a:r>
              <a:rPr lang="en-US" dirty="0" smtClean="0"/>
              <a:t> per person for </a:t>
            </a:r>
            <a:r>
              <a:rPr lang="en-US" dirty="0" smtClean="0">
                <a:solidFill>
                  <a:srgbClr val="0000FF"/>
                </a:solidFill>
              </a:rPr>
              <a:t>3 games</a:t>
            </a:r>
            <a:r>
              <a:rPr lang="en-US" dirty="0" smtClean="0"/>
              <a:t>. However, the county fair is offering </a:t>
            </a:r>
            <a:r>
              <a:rPr lang="en-US" dirty="0" smtClean="0">
                <a:solidFill>
                  <a:srgbClr val="0000FF"/>
                </a:solidFill>
              </a:rPr>
              <a:t>$20.00</a:t>
            </a:r>
            <a:r>
              <a:rPr lang="en-US" dirty="0" smtClean="0"/>
              <a:t> wristbands allowing </a:t>
            </a:r>
            <a:r>
              <a:rPr lang="en-US" dirty="0" err="1" smtClean="0"/>
              <a:t>all‑you‑can‑ride</a:t>
            </a:r>
            <a:r>
              <a:rPr lang="en-US" dirty="0" smtClean="0"/>
              <a:t> access for the night. Since both options sound appealing, you let your friends decide where to spend the evening. To make the decision easier, you would like to present them with rates for the evening’s choices based on time.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r>
              <a:rPr lang="en-US" dirty="0" smtClean="0"/>
              <a:t>Example 1: Writing Rates (cont.) </a:t>
            </a:r>
            <a:endParaRPr lang="en-US" dirty="0"/>
          </a:p>
        </p:txBody>
      </p:sp>
      <p:sp>
        <p:nvSpPr>
          <p:cNvPr id="5" name="Content Placeholder 3"/>
          <p:cNvSpPr>
            <a:spLocks noGrp="1"/>
          </p:cNvSpPr>
          <p:nvPr>
            <p:ph idx="1"/>
          </p:nvPr>
        </p:nvSpPr>
        <p:spPr>
          <a:xfrm>
            <a:off x="457200" y="1280160"/>
            <a:ext cx="8229600" cy="4572000"/>
          </a:xfrm>
        </p:spPr>
        <p:txBody>
          <a:bodyPr/>
          <a:lstStyle/>
          <a:p>
            <a:r>
              <a:rPr lang="en-US" dirty="0" smtClean="0"/>
              <a:t>Write down a rate for each choice based on time if it takes </a:t>
            </a:r>
            <a:r>
              <a:rPr lang="en-US" dirty="0" smtClean="0">
                <a:solidFill>
                  <a:srgbClr val="0000FF"/>
                </a:solidFill>
              </a:rPr>
              <a:t>30 minutes</a:t>
            </a:r>
            <a:r>
              <a:rPr lang="en-US" dirty="0" smtClean="0"/>
              <a:t> to play a game of laser tag or if you could stay at the fair from </a:t>
            </a:r>
            <a:r>
              <a:rPr lang="en-US" dirty="0" smtClean="0">
                <a:solidFill>
                  <a:srgbClr val="0000FF"/>
                </a:solidFill>
              </a:rPr>
              <a:t>8 p.m</a:t>
            </a:r>
            <a:r>
              <a:rPr lang="en-US" dirty="0" smtClean="0"/>
              <a:t>. until </a:t>
            </a:r>
            <a:r>
              <a:rPr lang="en-US" dirty="0" smtClean="0">
                <a:solidFill>
                  <a:srgbClr val="0000FF"/>
                </a:solidFill>
              </a:rPr>
              <a:t>10 p.m</a:t>
            </a:r>
            <a:r>
              <a:rPr lang="en-US" dirty="0" smtClean="0"/>
              <a:t>.</a:t>
            </a:r>
          </a:p>
          <a:p>
            <a:r>
              <a:rPr lang="en-US" b="1" dirty="0" smtClean="0"/>
              <a:t>Solution </a:t>
            </a:r>
          </a:p>
          <a:p>
            <a:r>
              <a:rPr lang="en-US" dirty="0" smtClean="0"/>
              <a:t>Since we are asked to write rates based on time, we will write each option as a fraction with price in the numerator of the fraction and time in the denominator.</a:t>
            </a:r>
            <a:endParaRPr lang="en-US" dirty="0"/>
          </a:p>
        </p:txBody>
      </p:sp>
      <p:graphicFrame>
        <p:nvGraphicFramePr>
          <p:cNvPr id="10" name="Object 9"/>
          <p:cNvGraphicFramePr>
            <a:graphicFrameLocks noChangeAspect="1"/>
          </p:cNvGraphicFramePr>
          <p:nvPr/>
        </p:nvGraphicFramePr>
        <p:xfrm>
          <a:off x="4178300" y="4705350"/>
          <a:ext cx="787400" cy="838200"/>
        </p:xfrm>
        <a:graphic>
          <a:graphicData uri="http://schemas.openxmlformats.org/presentationml/2006/ole">
            <mc:AlternateContent xmlns:mc="http://schemas.openxmlformats.org/markup-compatibility/2006">
              <mc:Choice xmlns:v="urn:schemas-microsoft-com:vml" Requires="v">
                <p:oleObj spid="_x0000_s1032" name="Equation" r:id="rId3" imgW="787320" imgH="838080" progId="Equation.DSMT4">
                  <p:embed/>
                </p:oleObj>
              </mc:Choice>
              <mc:Fallback>
                <p:oleObj name="Equation" r:id="rId3" imgW="787320" imgH="83808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470535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Writing Rates (cont.) </a:t>
            </a:r>
            <a:endParaRPr lang="en-US" dirty="0"/>
          </a:p>
        </p:txBody>
      </p:sp>
      <p:sp>
        <p:nvSpPr>
          <p:cNvPr id="3" name="Content Placeholder 2"/>
          <p:cNvSpPr>
            <a:spLocks noGrp="1"/>
          </p:cNvSpPr>
          <p:nvPr>
            <p:ph idx="1"/>
          </p:nvPr>
        </p:nvSpPr>
        <p:spPr/>
        <p:txBody>
          <a:bodyPr/>
          <a:lstStyle/>
          <a:p>
            <a:r>
              <a:rPr lang="en-US" dirty="0" smtClean="0"/>
              <a:t>Consider the laser tag option first. If it takes </a:t>
            </a:r>
            <a:r>
              <a:rPr lang="en-US" dirty="0" smtClean="0">
                <a:solidFill>
                  <a:srgbClr val="0000FF"/>
                </a:solidFill>
              </a:rPr>
              <a:t>30 minutes </a:t>
            </a:r>
            <a:r>
              <a:rPr lang="en-US" dirty="0" smtClean="0"/>
              <a:t>to play one game of laser tag, the denominator is calculated by multiplying the number of games played by 30. </a:t>
            </a:r>
            <a:endParaRPr lang="en-US" dirty="0"/>
          </a:p>
        </p:txBody>
      </p:sp>
      <p:graphicFrame>
        <p:nvGraphicFramePr>
          <p:cNvPr id="2050" name="Object 2"/>
          <p:cNvGraphicFramePr>
            <a:graphicFrameLocks noChangeAspect="1"/>
          </p:cNvGraphicFramePr>
          <p:nvPr/>
        </p:nvGraphicFramePr>
        <p:xfrm>
          <a:off x="1879600" y="3009900"/>
          <a:ext cx="5384800" cy="838200"/>
        </p:xfrm>
        <a:graphic>
          <a:graphicData uri="http://schemas.openxmlformats.org/presentationml/2006/ole">
            <mc:AlternateContent xmlns:mc="http://schemas.openxmlformats.org/markup-compatibility/2006">
              <mc:Choice xmlns:v="urn:schemas-microsoft-com:vml" Requires="v">
                <p:oleObj spid="_x0000_s2056" name="Equation" r:id="rId3" imgW="5384520" imgH="838080" progId="Equation.DSMT4">
                  <p:embed/>
                </p:oleObj>
              </mc:Choice>
              <mc:Fallback>
                <p:oleObj name="Equation" r:id="rId3" imgW="5384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00" y="3009900"/>
                        <a:ext cx="538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1879600" y="4343400"/>
          <a:ext cx="5384800" cy="838200"/>
        </p:xfrm>
        <a:graphic>
          <a:graphicData uri="http://schemas.openxmlformats.org/presentationml/2006/ole">
            <mc:AlternateContent xmlns:mc="http://schemas.openxmlformats.org/markup-compatibility/2006">
              <mc:Choice xmlns:v="urn:schemas-microsoft-com:vml" Requires="v">
                <p:oleObj spid="_x0000_s2057" name="Equation" r:id="rId5" imgW="5384520" imgH="838080" progId="Equation.DSMT4">
                  <p:embed/>
                </p:oleObj>
              </mc:Choice>
              <mc:Fallback>
                <p:oleObj name="Equation" r:id="rId5" imgW="538452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79600" y="4343400"/>
                        <a:ext cx="538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Writing Rates (cont.) </a:t>
            </a:r>
            <a:endParaRPr lang="en-US" dirty="0"/>
          </a:p>
        </p:txBody>
      </p:sp>
      <p:sp>
        <p:nvSpPr>
          <p:cNvPr id="3" name="Content Placeholder 2"/>
          <p:cNvSpPr>
            <a:spLocks noGrp="1"/>
          </p:cNvSpPr>
          <p:nvPr>
            <p:ph idx="1"/>
          </p:nvPr>
        </p:nvSpPr>
        <p:spPr/>
        <p:txBody>
          <a:bodyPr/>
          <a:lstStyle/>
          <a:p>
            <a:r>
              <a:rPr lang="en-US" dirty="0" smtClean="0"/>
              <a:t>For the fair, the rate will be based on staying at the fair from </a:t>
            </a:r>
            <a:r>
              <a:rPr lang="en-US" dirty="0" smtClean="0">
                <a:solidFill>
                  <a:srgbClr val="0000FF"/>
                </a:solidFill>
              </a:rPr>
              <a:t>8 p.m</a:t>
            </a:r>
            <a:r>
              <a:rPr lang="en-US" dirty="0" smtClean="0"/>
              <a:t>. until </a:t>
            </a:r>
            <a:r>
              <a:rPr lang="en-US" dirty="0" smtClean="0">
                <a:solidFill>
                  <a:srgbClr val="0000FF"/>
                </a:solidFill>
              </a:rPr>
              <a:t>10 p.m.</a:t>
            </a:r>
            <a:r>
              <a:rPr lang="en-US" dirty="0" smtClean="0"/>
              <a:t>, which is </a:t>
            </a:r>
            <a:r>
              <a:rPr lang="en-US" dirty="0" smtClean="0">
                <a:solidFill>
                  <a:srgbClr val="0000FF"/>
                </a:solidFill>
              </a:rPr>
              <a:t>2 hours</a:t>
            </a:r>
            <a:r>
              <a:rPr lang="en-US" dirty="0" smtClean="0"/>
              <a:t> of unlimited rides. </a:t>
            </a:r>
            <a:endParaRPr lang="en-US" dirty="0"/>
          </a:p>
        </p:txBody>
      </p:sp>
      <p:graphicFrame>
        <p:nvGraphicFramePr>
          <p:cNvPr id="3074" name="Object 2"/>
          <p:cNvGraphicFramePr>
            <a:graphicFrameLocks noChangeAspect="1"/>
          </p:cNvGraphicFramePr>
          <p:nvPr/>
        </p:nvGraphicFramePr>
        <p:xfrm>
          <a:off x="3575050" y="2743200"/>
          <a:ext cx="1993900" cy="838200"/>
        </p:xfrm>
        <a:graphic>
          <a:graphicData uri="http://schemas.openxmlformats.org/presentationml/2006/ole">
            <mc:AlternateContent xmlns:mc="http://schemas.openxmlformats.org/markup-compatibility/2006">
              <mc:Choice xmlns:v="urn:schemas-microsoft-com:vml" Requires="v">
                <p:oleObj spid="_x0000_s3077" name="Equation" r:id="rId3" imgW="1993680" imgH="838080" progId="Equation.DSMT4">
                  <p:embed/>
                </p:oleObj>
              </mc:Choice>
              <mc:Fallback>
                <p:oleObj name="Equation" r:id="rId3" imgW="1993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5050" y="2743200"/>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Rates </a:t>
            </a:r>
            <a:endParaRPr lang="en-US" dirty="0"/>
          </a:p>
        </p:txBody>
      </p:sp>
      <p:sp>
        <p:nvSpPr>
          <p:cNvPr id="3" name="Content Placeholder 2"/>
          <p:cNvSpPr>
            <a:spLocks noGrp="1"/>
          </p:cNvSpPr>
          <p:nvPr>
            <p:ph idx="1"/>
          </p:nvPr>
        </p:nvSpPr>
        <p:spPr>
          <a:xfrm>
            <a:off x="457200" y="1280160"/>
            <a:ext cx="8229600" cy="4572000"/>
          </a:xfrm>
        </p:spPr>
        <p:txBody>
          <a:bodyPr/>
          <a:lstStyle/>
          <a:p>
            <a:r>
              <a:rPr lang="en-US" dirty="0" smtClean="0"/>
              <a:t>Foods in Bulk offers </a:t>
            </a:r>
            <a:r>
              <a:rPr lang="en-US" dirty="0" smtClean="0">
                <a:solidFill>
                  <a:srgbClr val="0000FF"/>
                </a:solidFill>
              </a:rPr>
              <a:t>30 pounds</a:t>
            </a:r>
            <a:r>
              <a:rPr lang="en-US" dirty="0" smtClean="0"/>
              <a:t> of candy for </a:t>
            </a:r>
            <a:r>
              <a:rPr lang="en-US" dirty="0" smtClean="0">
                <a:solidFill>
                  <a:srgbClr val="0000FF"/>
                </a:solidFill>
              </a:rPr>
              <a:t>$64.49</a:t>
            </a:r>
            <a:r>
              <a:rPr lang="en-US" dirty="0" smtClean="0"/>
              <a:t> on its website. Which of the following fractions represents the rate given by their website? </a:t>
            </a:r>
            <a:endParaRPr lang="en-US" dirty="0"/>
          </a:p>
        </p:txBody>
      </p:sp>
      <p:graphicFrame>
        <p:nvGraphicFramePr>
          <p:cNvPr id="4098" name="Object 2"/>
          <p:cNvGraphicFramePr>
            <a:graphicFrameLocks noChangeAspect="1"/>
          </p:cNvGraphicFramePr>
          <p:nvPr/>
        </p:nvGraphicFramePr>
        <p:xfrm>
          <a:off x="457200" y="2990850"/>
          <a:ext cx="6959600" cy="876300"/>
        </p:xfrm>
        <a:graphic>
          <a:graphicData uri="http://schemas.openxmlformats.org/presentationml/2006/ole">
            <mc:AlternateContent xmlns:mc="http://schemas.openxmlformats.org/markup-compatibility/2006">
              <mc:Choice xmlns:v="urn:schemas-microsoft-com:vml" Requires="v">
                <p:oleObj spid="_x0000_s4101" name="Equation" r:id="rId3" imgW="6959520" imgH="876240" progId="Equation.DSMT4">
                  <p:embed/>
                </p:oleObj>
              </mc:Choice>
              <mc:Fallback>
                <p:oleObj name="Equation" r:id="rId3" imgW="695952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990850"/>
                        <a:ext cx="6959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Identifying Rates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There are actually two correct ways to write the rate from the website: answers </a:t>
            </a:r>
            <a:r>
              <a:rPr lang="en-US" b="1" dirty="0" smtClean="0"/>
              <a:t>b. </a:t>
            </a:r>
            <a:r>
              <a:rPr lang="en-US" dirty="0" smtClean="0"/>
              <a:t>and</a:t>
            </a:r>
            <a:r>
              <a:rPr lang="en-US" b="1" dirty="0" smtClean="0"/>
              <a:t> d. </a:t>
            </a:r>
            <a:r>
              <a:rPr lang="en-US" dirty="0" smtClean="0"/>
              <a:t>You can either write the fraction in pounds of candy per price in dollars like answer</a:t>
            </a:r>
            <a:r>
              <a:rPr lang="en-US" b="1" dirty="0" smtClean="0"/>
              <a:t> b., </a:t>
            </a:r>
            <a:r>
              <a:rPr lang="en-US" dirty="0" smtClean="0"/>
              <a:t>or price in dollars per pounds of candy like answer</a:t>
            </a:r>
            <a:r>
              <a:rPr lang="en-US" b="1" dirty="0" smtClean="0"/>
              <a:t> d. </a:t>
            </a:r>
            <a:r>
              <a:rPr lang="en-US" dirty="0" smtClean="0"/>
              <a:t>Both</a:t>
            </a:r>
            <a:r>
              <a:rPr lang="en-US" b="1" dirty="0" smtClean="0"/>
              <a:t> a. </a:t>
            </a:r>
            <a:r>
              <a:rPr lang="en-US" dirty="0" smtClean="0"/>
              <a:t>and</a:t>
            </a:r>
            <a:r>
              <a:rPr lang="en-US" b="1" dirty="0" smtClean="0"/>
              <a:t> c. </a:t>
            </a:r>
            <a:r>
              <a:rPr lang="en-US" dirty="0" smtClean="0"/>
              <a:t>are incorrect because neither compares the amount of candy to the price of the candy.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1091</TotalTime>
  <Words>1431</Words>
  <Application>Microsoft Office PowerPoint</Application>
  <PresentationFormat>On-screen Show (4:3)</PresentationFormat>
  <Paragraphs>141</Paragraphs>
  <Slides>37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2" baseType="lpstr">
      <vt:lpstr>Calibri</vt:lpstr>
      <vt:lpstr>Courier New</vt:lpstr>
      <vt:lpstr>Arial</vt:lpstr>
      <vt:lpstr>Office Theme</vt:lpstr>
      <vt:lpstr>Equation</vt:lpstr>
      <vt:lpstr>Section 4.1</vt:lpstr>
      <vt:lpstr>Objectives</vt:lpstr>
      <vt:lpstr>Rate </vt:lpstr>
      <vt:lpstr>Example 1: Writing Rates </vt:lpstr>
      <vt:lpstr>Example 1: Writing Rates (cont.) </vt:lpstr>
      <vt:lpstr>Example 1: Writing Rates (cont.) </vt:lpstr>
      <vt:lpstr>Example 1: Writing Rates (cont.) </vt:lpstr>
      <vt:lpstr>Example 2: Identifying Rates </vt:lpstr>
      <vt:lpstr>Example 2: Identifying Rates (cont.)</vt:lpstr>
      <vt:lpstr>Example 3: Working with Miles per Gallon </vt:lpstr>
      <vt:lpstr>Example 3: Working with Miles per Gallon (cont.)</vt:lpstr>
      <vt:lpstr>Example 3: Working with Miles per Gallon (cont.)</vt:lpstr>
      <vt:lpstr>Skill Check #1 </vt:lpstr>
      <vt:lpstr>Proportional Equation </vt:lpstr>
      <vt:lpstr>Example 4: Using Proportional Equations </vt:lpstr>
      <vt:lpstr>Example 4: Using Proportional Equations (cont.)</vt:lpstr>
      <vt:lpstr>Example 4: Using Proportional Equations (cont.)</vt:lpstr>
      <vt:lpstr>Example 4: Using Proportional Equations (cont.)</vt:lpstr>
      <vt:lpstr>Example 4: Using Proportional Equations (cont.)</vt:lpstr>
      <vt:lpstr>Unit Rate </vt:lpstr>
      <vt:lpstr>Example 5: Finding Unit Rates </vt:lpstr>
      <vt:lpstr>Example 5: Finding Unit Rates (cont.)</vt:lpstr>
      <vt:lpstr>Example 5: Finding Unit Rates (cont.)</vt:lpstr>
      <vt:lpstr>Example 5: Finding Unit Rates (cont.)</vt:lpstr>
      <vt:lpstr>Skill Check #2 </vt:lpstr>
      <vt:lpstr>Example 6: Using Unit Rates </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lpstr>Example 6: Using Unit Rates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167</cp:revision>
  <dcterms:created xsi:type="dcterms:W3CDTF">2013-04-26T14:43:13Z</dcterms:created>
  <dcterms:modified xsi:type="dcterms:W3CDTF">2017-08-03T18:51:28Z</dcterms:modified>
</cp:coreProperties>
</file>