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5"/>
  </p:notesMasterIdLst>
  <p:handoutMasterIdLst>
    <p:handoutMasterId r:id="rId46"/>
  </p:handoutMasterIdLst>
  <p:sldIdLst>
    <p:sldId id="256" r:id="rId2"/>
    <p:sldId id="258" r:id="rId3"/>
    <p:sldId id="259" r:id="rId4"/>
    <p:sldId id="299" r:id="rId5"/>
    <p:sldId id="260" r:id="rId6"/>
    <p:sldId id="261" r:id="rId7"/>
    <p:sldId id="262" r:id="rId8"/>
    <p:sldId id="300" r:id="rId9"/>
    <p:sldId id="263" r:id="rId10"/>
    <p:sldId id="264" r:id="rId11"/>
    <p:sldId id="265" r:id="rId12"/>
    <p:sldId id="266" r:id="rId13"/>
    <p:sldId id="267" r:id="rId14"/>
    <p:sldId id="268" r:id="rId15"/>
    <p:sldId id="269" r:id="rId16"/>
    <p:sldId id="270"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6858000" type="screen4x3"/>
  <p:notesSz cx="6858000" cy="9144000"/>
  <p:embeddedFontLst>
    <p:embeddedFont>
      <p:font typeface="Calibri" panose="020F0502020204030204" pitchFamily="34" charset="0"/>
      <p:regular r:id="rId47"/>
      <p:bold r:id="rId48"/>
      <p:italic r:id="rId49"/>
      <p:boldItalic r:id="rId5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000099"/>
    <a:srgbClr val="366092"/>
    <a:srgbClr val="FFFFCC"/>
    <a:srgbClr val="9999FF"/>
    <a:srgbClr val="9966FF"/>
    <a:srgbClr val="FF00FF"/>
    <a:srgbClr val="008080"/>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67" autoAdjust="0"/>
    <p:restoredTop sz="94709" autoAdjust="0"/>
  </p:normalViewPr>
  <p:slideViewPr>
    <p:cSldViewPr>
      <p:cViewPr varScale="1">
        <p:scale>
          <a:sx n="71" d="100"/>
          <a:sy n="71" d="100"/>
        </p:scale>
        <p:origin x="1464"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1.fntdata"/><Relationship Id="rId50" Type="http://schemas.openxmlformats.org/officeDocument/2006/relationships/font" Target="fonts/font4.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2.fntdata"/><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3.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4" Type="http://schemas.openxmlformats.org/officeDocument/2006/relationships/image" Target="../media/image37.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0.wmf"/><Relationship Id="rId7" Type="http://schemas.openxmlformats.org/officeDocument/2006/relationships/image" Target="../media/image37.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5" Type="http://schemas.openxmlformats.org/officeDocument/2006/relationships/image" Target="../media/image15.wmf"/><Relationship Id="rId4"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25.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9.wmf"/><Relationship Id="rId5" Type="http://schemas.openxmlformats.org/officeDocument/2006/relationships/oleObject" Target="../embeddings/oleObject7.bin"/><Relationship Id="rId4" Type="http://schemas.openxmlformats.org/officeDocument/2006/relationships/image" Target="../media/image8.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2.wmf"/><Relationship Id="rId11" Type="http://schemas.openxmlformats.org/officeDocument/2006/relationships/oleObject" Target="../embeddings/oleObject13.bin"/><Relationship Id="rId5" Type="http://schemas.openxmlformats.org/officeDocument/2006/relationships/oleObject" Target="../embeddings/oleObject10.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2.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7.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8.wmf"/></Relationships>
</file>

<file path=ppt/slides/_rels/slide32.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0.wmf"/><Relationship Id="rId5" Type="http://schemas.openxmlformats.org/officeDocument/2006/relationships/oleObject" Target="../embeddings/oleObject18.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0.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3.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24.wmf"/></Relationships>
</file>

<file path=ppt/slides/_rels/slide36.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26.wmf"/><Relationship Id="rId5" Type="http://schemas.openxmlformats.org/officeDocument/2006/relationships/oleObject" Target="../embeddings/oleObject24.bin"/><Relationship Id="rId4" Type="http://schemas.openxmlformats.org/officeDocument/2006/relationships/image" Target="../media/image25.wmf"/></Relationships>
</file>

<file path=ppt/slides/_rels/slide37.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29.wmf"/><Relationship Id="rId5" Type="http://schemas.openxmlformats.org/officeDocument/2006/relationships/oleObject" Target="../embeddings/oleObject27.bin"/><Relationship Id="rId4" Type="http://schemas.openxmlformats.org/officeDocument/2006/relationships/image" Target="../media/image28.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0.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2.wmf"/><Relationship Id="rId5" Type="http://schemas.openxmlformats.org/officeDocument/2006/relationships/oleObject" Target="../embeddings/oleObject30.bin"/><Relationship Id="rId4" Type="http://schemas.openxmlformats.org/officeDocument/2006/relationships/image" Target="../media/image31.wmf"/></Relationships>
</file>

<file path=ppt/slides/_rels/slide41.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2.bin"/><Relationship Id="rId7"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35.wmf"/><Relationship Id="rId5" Type="http://schemas.openxmlformats.org/officeDocument/2006/relationships/oleObject" Target="../embeddings/oleObject33.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35.bin"/></Relationships>
</file>

<file path=ppt/slides/_rels/slide42.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2.wmf"/><Relationship Id="rId17"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37.wmf"/><Relationship Id="rId1" Type="http://schemas.openxmlformats.org/officeDocument/2006/relationships/vmlDrawing" Target="../drawings/vmlDrawing18.vml"/><Relationship Id="rId6" Type="http://schemas.openxmlformats.org/officeDocument/2006/relationships/image" Target="../media/image39.w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39.bin"/><Relationship Id="rId14" Type="http://schemas.openxmlformats.org/officeDocument/2006/relationships/image" Target="../media/image43.w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4.2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Ratios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Writing Ratios </a:t>
            </a:r>
            <a:endParaRPr lang="en-US" dirty="0"/>
          </a:p>
        </p:txBody>
      </p:sp>
      <p:sp>
        <p:nvSpPr>
          <p:cNvPr id="3" name="Content Placeholder 2"/>
          <p:cNvSpPr>
            <a:spLocks noGrp="1"/>
          </p:cNvSpPr>
          <p:nvPr>
            <p:ph idx="1"/>
          </p:nvPr>
        </p:nvSpPr>
        <p:spPr/>
        <p:txBody>
          <a:bodyPr>
            <a:normAutofit/>
          </a:bodyPr>
          <a:lstStyle/>
          <a:p>
            <a:r>
              <a:rPr lang="en-US" dirty="0" smtClean="0"/>
              <a:t>According to </a:t>
            </a:r>
            <a:r>
              <a:rPr lang="en-US" i="1" dirty="0" smtClean="0"/>
              <a:t>Fortune’s </a:t>
            </a:r>
            <a:r>
              <a:rPr lang="en-US" dirty="0" smtClean="0"/>
              <a:t>2011 list of the top “40 Under 40,” the up-and‑coming top </a:t>
            </a:r>
            <a:r>
              <a:rPr lang="en-US" dirty="0" smtClean="0">
                <a:solidFill>
                  <a:srgbClr val="0000FF"/>
                </a:solidFill>
              </a:rPr>
              <a:t>40 adults </a:t>
            </a:r>
            <a:r>
              <a:rPr lang="en-US" dirty="0" smtClean="0"/>
              <a:t>in America includes </a:t>
            </a:r>
            <a:r>
              <a:rPr lang="en-US" dirty="0" smtClean="0">
                <a:solidFill>
                  <a:srgbClr val="0000FF"/>
                </a:solidFill>
              </a:rPr>
              <a:t>15 women</a:t>
            </a:r>
            <a:r>
              <a:rPr lang="en-US" dirty="0" smtClean="0"/>
              <a:t>. </a:t>
            </a:r>
            <a:r>
              <a:rPr lang="en-US" baseline="30000" dirty="0" smtClean="0"/>
              <a:t>1</a:t>
            </a:r>
            <a:r>
              <a:rPr lang="en-US" dirty="0" smtClean="0"/>
              <a:t> </a:t>
            </a:r>
          </a:p>
          <a:p>
            <a:pPr marL="463550" indent="-463550"/>
            <a:r>
              <a:rPr lang="en-US" b="1" dirty="0" smtClean="0"/>
              <a:t>a.	</a:t>
            </a:r>
            <a:r>
              <a:rPr lang="en-US" dirty="0" smtClean="0"/>
              <a:t>Write the ratio of the number of women on the list to the total number of adults on the list in all three notations. </a:t>
            </a:r>
          </a:p>
          <a:p>
            <a:pPr marL="463550" indent="-463550"/>
            <a:r>
              <a:rPr lang="en-US" b="1" dirty="0" smtClean="0"/>
              <a:t>b.	</a:t>
            </a:r>
            <a:r>
              <a:rPr lang="en-US" dirty="0" smtClean="0"/>
              <a:t>Write the ratio of women to men on the list. </a:t>
            </a:r>
          </a:p>
          <a:p>
            <a:endParaRPr lang="en-US" b="1" dirty="0" smtClean="0"/>
          </a:p>
          <a:p>
            <a:endParaRPr lang="en-US" dirty="0"/>
          </a:p>
        </p:txBody>
      </p:sp>
      <p:sp>
        <p:nvSpPr>
          <p:cNvPr id="4" name="Rectangle 3"/>
          <p:cNvSpPr/>
          <p:nvPr/>
        </p:nvSpPr>
        <p:spPr>
          <a:xfrm>
            <a:off x="457200" y="5257800"/>
            <a:ext cx="3844770" cy="400110"/>
          </a:xfrm>
          <a:prstGeom prst="rect">
            <a:avLst/>
          </a:prstGeom>
        </p:spPr>
        <p:txBody>
          <a:bodyPr wrap="none">
            <a:spAutoFit/>
          </a:bodyPr>
          <a:lstStyle/>
          <a:p>
            <a:r>
              <a:rPr lang="en-US" sz="2000" baseline="30000" dirty="0" smtClean="0"/>
              <a:t>1 </a:t>
            </a:r>
            <a:r>
              <a:rPr lang="en-US" sz="2000" dirty="0" smtClean="0"/>
              <a:t>Fortune, http://www.fortune.com</a:t>
            </a:r>
            <a:endParaRPr lang="en-US" sz="2000" b="1"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Writing Ratios (cont.)</a:t>
            </a:r>
            <a:endParaRPr lang="en-US" dirty="0"/>
          </a:p>
        </p:txBody>
      </p:sp>
      <p:sp>
        <p:nvSpPr>
          <p:cNvPr id="3" name="Content Placeholder 2"/>
          <p:cNvSpPr>
            <a:spLocks noGrp="1"/>
          </p:cNvSpPr>
          <p:nvPr>
            <p:ph idx="1"/>
          </p:nvPr>
        </p:nvSpPr>
        <p:spPr/>
        <p:txBody>
          <a:bodyPr/>
          <a:lstStyle/>
          <a:p>
            <a:r>
              <a:rPr lang="en-US" b="1" dirty="0" smtClean="0"/>
              <a:t>Solution </a:t>
            </a:r>
          </a:p>
          <a:p>
            <a:pPr marL="463550" indent="-463550"/>
            <a:r>
              <a:rPr lang="en-US" b="1" dirty="0" smtClean="0"/>
              <a:t>a.	</a:t>
            </a:r>
            <a:r>
              <a:rPr lang="en-US" dirty="0" smtClean="0"/>
              <a:t>We were asked to write the ratio of </a:t>
            </a:r>
            <a:r>
              <a:rPr lang="en-US" i="1" dirty="0" smtClean="0"/>
              <a:t>women : total number of adults</a:t>
            </a:r>
            <a:r>
              <a:rPr lang="en-US" dirty="0" smtClean="0"/>
              <a:t>, so we write the number of women first. We were also asked to provide the ratio in all three notations. They are the following.</a:t>
            </a:r>
          </a:p>
          <a:p>
            <a:pPr>
              <a:tabLst>
                <a:tab pos="1377950" algn="l"/>
              </a:tabLst>
            </a:pPr>
            <a:r>
              <a:rPr lang="en-US" dirty="0" smtClean="0"/>
              <a:t>	with words: </a:t>
            </a:r>
            <a:r>
              <a:rPr lang="en-US" dirty="0" smtClean="0">
                <a:solidFill>
                  <a:srgbClr val="000099"/>
                </a:solidFill>
              </a:rPr>
              <a:t>15 to 40 </a:t>
            </a:r>
          </a:p>
          <a:p>
            <a:pPr>
              <a:tabLst>
                <a:tab pos="1377950" algn="l"/>
              </a:tabLst>
            </a:pPr>
            <a:r>
              <a:rPr lang="en-US" dirty="0" smtClean="0"/>
              <a:t>	with a colon: </a:t>
            </a:r>
            <a:r>
              <a:rPr lang="en-US" dirty="0" smtClean="0">
                <a:solidFill>
                  <a:srgbClr val="000099"/>
                </a:solidFill>
              </a:rPr>
              <a:t>15 : 40 </a:t>
            </a:r>
          </a:p>
          <a:p>
            <a:pPr>
              <a:lnSpc>
                <a:spcPct val="150000"/>
              </a:lnSpc>
              <a:tabLst>
                <a:tab pos="1377950" algn="l"/>
              </a:tabLst>
            </a:pPr>
            <a:r>
              <a:rPr lang="en-US" dirty="0" smtClean="0"/>
              <a:t>	with a fraction:  </a:t>
            </a:r>
          </a:p>
          <a:p>
            <a:pPr>
              <a:tabLst>
                <a:tab pos="1377950" algn="l"/>
              </a:tabLst>
            </a:pPr>
            <a:r>
              <a:rPr lang="en-US" dirty="0" smtClean="0"/>
              <a:t>All three are read the same way, “</a:t>
            </a:r>
            <a:r>
              <a:rPr lang="en-US" dirty="0" smtClean="0">
                <a:solidFill>
                  <a:srgbClr val="000099"/>
                </a:solidFill>
              </a:rPr>
              <a:t>fifteen to forty</a:t>
            </a:r>
            <a:r>
              <a:rPr lang="en-US" dirty="0" smtClean="0"/>
              <a:t>.” </a:t>
            </a:r>
            <a:endParaRPr lang="en-US" dirty="0"/>
          </a:p>
        </p:txBody>
      </p:sp>
      <p:graphicFrame>
        <p:nvGraphicFramePr>
          <p:cNvPr id="2050" name="Object 2"/>
          <p:cNvGraphicFramePr>
            <a:graphicFrameLocks noChangeAspect="1"/>
          </p:cNvGraphicFramePr>
          <p:nvPr/>
        </p:nvGraphicFramePr>
        <p:xfrm>
          <a:off x="4191000" y="4572000"/>
          <a:ext cx="444500" cy="838200"/>
        </p:xfrm>
        <a:graphic>
          <a:graphicData uri="http://schemas.openxmlformats.org/presentationml/2006/ole">
            <mc:AlternateContent xmlns:mc="http://schemas.openxmlformats.org/markup-compatibility/2006">
              <mc:Choice xmlns:v="urn:schemas-microsoft-com:vml" Requires="v">
                <p:oleObj spid="_x0000_s2056" name="Equation" r:id="rId3" imgW="444240" imgH="838080" progId="Equation.DSMT4">
                  <p:embed/>
                </p:oleObj>
              </mc:Choice>
              <mc:Fallback>
                <p:oleObj name="Equation" r:id="rId3" imgW="4442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457200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Writing Ratios (cont.)</a:t>
            </a:r>
            <a:endParaRPr lang="en-US" dirty="0"/>
          </a:p>
        </p:txBody>
      </p:sp>
      <p:sp>
        <p:nvSpPr>
          <p:cNvPr id="3" name="Content Placeholder 2"/>
          <p:cNvSpPr>
            <a:spLocks noGrp="1"/>
          </p:cNvSpPr>
          <p:nvPr>
            <p:ph idx="1"/>
          </p:nvPr>
        </p:nvSpPr>
        <p:spPr/>
        <p:txBody>
          <a:bodyPr/>
          <a:lstStyle/>
          <a:p>
            <a:r>
              <a:rPr lang="en-US" dirty="0" smtClean="0"/>
              <a:t>The ratios tell us that </a:t>
            </a:r>
            <a:r>
              <a:rPr lang="en-US" dirty="0">
                <a:solidFill>
                  <a:srgbClr val="0000FF"/>
                </a:solidFill>
              </a:rPr>
              <a:t>15</a:t>
            </a:r>
            <a:r>
              <a:rPr lang="en-US" dirty="0" smtClean="0"/>
              <a:t> out of every </a:t>
            </a:r>
            <a:r>
              <a:rPr lang="en-US" dirty="0" smtClean="0">
                <a:solidFill>
                  <a:srgbClr val="0000FF"/>
                </a:solidFill>
              </a:rPr>
              <a:t>40 adults </a:t>
            </a:r>
            <a:r>
              <a:rPr lang="en-US" dirty="0" smtClean="0"/>
              <a:t>on the list are women. We can write an equivalent ratio by dividing each number by </a:t>
            </a:r>
            <a:r>
              <a:rPr lang="en-US" dirty="0">
                <a:solidFill>
                  <a:srgbClr val="0000FF"/>
                </a:solidFill>
              </a:rPr>
              <a:t>5</a:t>
            </a:r>
            <a:r>
              <a:rPr lang="en-US" dirty="0" smtClean="0"/>
              <a:t>. The simplified ratio is then </a:t>
            </a:r>
            <a:r>
              <a:rPr lang="en-US" dirty="0" smtClean="0">
                <a:solidFill>
                  <a:srgbClr val="FF0000"/>
                </a:solidFill>
              </a:rPr>
              <a:t>3 to 8</a:t>
            </a:r>
            <a:r>
              <a:rPr lang="en-US" dirty="0" smtClean="0"/>
              <a:t>, which tells us that </a:t>
            </a:r>
            <a:r>
              <a:rPr lang="en-US" dirty="0" smtClean="0">
                <a:solidFill>
                  <a:srgbClr val="FF0000"/>
                </a:solidFill>
              </a:rPr>
              <a:t>3 out of every 8 adults</a:t>
            </a:r>
            <a:r>
              <a:rPr lang="en-US" dirty="0" smtClean="0"/>
              <a:t> on the list are women.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Writing Ratios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To calculate the ratio of women to men, we need to know the number of men and the number of women on the list. The study states that there were a total of </a:t>
            </a:r>
            <a:r>
              <a:rPr lang="en-US" dirty="0" smtClean="0">
                <a:solidFill>
                  <a:srgbClr val="0000FF"/>
                </a:solidFill>
              </a:rPr>
              <a:t>40 people </a:t>
            </a:r>
            <a:r>
              <a:rPr lang="en-US" dirty="0" smtClean="0"/>
              <a:t>on the list, of which </a:t>
            </a:r>
            <a:r>
              <a:rPr lang="en-US" dirty="0" smtClean="0">
                <a:solidFill>
                  <a:srgbClr val="0000FF"/>
                </a:solidFill>
              </a:rPr>
              <a:t>15</a:t>
            </a:r>
            <a:r>
              <a:rPr lang="en-US" dirty="0" smtClean="0"/>
              <a:t> were women. This means that </a:t>
            </a:r>
            <a:r>
              <a:rPr lang="en-US" dirty="0" smtClean="0">
                <a:solidFill>
                  <a:srgbClr val="0000FF"/>
                </a:solidFill>
              </a:rPr>
              <a:t>25</a:t>
            </a:r>
            <a:r>
              <a:rPr lang="en-US" dirty="0" smtClean="0"/>
              <a:t> of them were men. Remember that, since we were asked to write a ratio of </a:t>
            </a:r>
            <a:r>
              <a:rPr lang="en-US" i="1" dirty="0" smtClean="0"/>
              <a:t>women </a:t>
            </a:r>
            <a:r>
              <a:rPr lang="en-US" dirty="0" smtClean="0"/>
              <a:t>:</a:t>
            </a:r>
            <a:r>
              <a:rPr lang="en-US" i="1" dirty="0" smtClean="0"/>
              <a:t> men</a:t>
            </a:r>
            <a:r>
              <a:rPr lang="en-US" dirty="0" smtClean="0"/>
              <a:t>, we write the number of women first, followed by the number of men.</a:t>
            </a:r>
            <a:r>
              <a:rPr lang="en-US" b="1" dirty="0" smtClean="0"/>
              <a:t>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Writing Ratios (cont.)</a:t>
            </a:r>
            <a:endParaRPr lang="en-US" dirty="0"/>
          </a:p>
        </p:txBody>
      </p:sp>
      <p:sp>
        <p:nvSpPr>
          <p:cNvPr id="3" name="Content Placeholder 2"/>
          <p:cNvSpPr>
            <a:spLocks noGrp="1"/>
          </p:cNvSpPr>
          <p:nvPr>
            <p:ph idx="1"/>
          </p:nvPr>
        </p:nvSpPr>
        <p:spPr/>
        <p:txBody>
          <a:bodyPr>
            <a:noAutofit/>
          </a:bodyPr>
          <a:lstStyle/>
          <a:p>
            <a:pPr>
              <a:tabLst>
                <a:tab pos="1828800" algn="l"/>
              </a:tabLst>
            </a:pPr>
            <a:r>
              <a:rPr lang="en-US" dirty="0" smtClean="0"/>
              <a:t>	with words: </a:t>
            </a:r>
            <a:r>
              <a:rPr lang="en-US" dirty="0" smtClean="0">
                <a:solidFill>
                  <a:srgbClr val="000099"/>
                </a:solidFill>
              </a:rPr>
              <a:t>15 to 25</a:t>
            </a:r>
            <a:r>
              <a:rPr lang="en-US" dirty="0" smtClean="0"/>
              <a:t> </a:t>
            </a:r>
          </a:p>
          <a:p>
            <a:pPr>
              <a:lnSpc>
                <a:spcPct val="150000"/>
              </a:lnSpc>
              <a:tabLst>
                <a:tab pos="1828800" algn="l"/>
              </a:tabLst>
            </a:pPr>
            <a:r>
              <a:rPr lang="en-US" dirty="0" smtClean="0"/>
              <a:t>	with a colon: </a:t>
            </a:r>
            <a:r>
              <a:rPr lang="en-US" dirty="0" smtClean="0">
                <a:solidFill>
                  <a:srgbClr val="000099"/>
                </a:solidFill>
              </a:rPr>
              <a:t>15 : 25</a:t>
            </a:r>
            <a:r>
              <a:rPr lang="en-US" dirty="0" smtClean="0"/>
              <a:t> </a:t>
            </a:r>
          </a:p>
          <a:p>
            <a:pPr>
              <a:lnSpc>
                <a:spcPct val="150000"/>
              </a:lnSpc>
              <a:tabLst>
                <a:tab pos="1828800" algn="l"/>
              </a:tabLst>
            </a:pPr>
            <a:r>
              <a:rPr lang="en-US" dirty="0" smtClean="0"/>
              <a:t>	with a fraction: </a:t>
            </a:r>
          </a:p>
          <a:p>
            <a:r>
              <a:rPr lang="en-US" dirty="0" smtClean="0"/>
              <a:t>Notice that the total number of people on the list (40) does not appear in the ratio of women to men at all. </a:t>
            </a:r>
          </a:p>
          <a:p>
            <a:r>
              <a:rPr lang="en-US" dirty="0" smtClean="0"/>
              <a:t>In this example, both </a:t>
            </a:r>
            <a:r>
              <a:rPr lang="en-US" dirty="0" smtClean="0">
                <a:solidFill>
                  <a:srgbClr val="0000FF"/>
                </a:solidFill>
              </a:rPr>
              <a:t>15</a:t>
            </a:r>
            <a:r>
              <a:rPr lang="en-US" dirty="0" smtClean="0"/>
              <a:t> and </a:t>
            </a:r>
            <a:r>
              <a:rPr lang="en-US" dirty="0" smtClean="0">
                <a:solidFill>
                  <a:srgbClr val="0000FF"/>
                </a:solidFill>
              </a:rPr>
              <a:t>25</a:t>
            </a:r>
            <a:r>
              <a:rPr lang="en-US" dirty="0" smtClean="0"/>
              <a:t> are divisible by </a:t>
            </a:r>
            <a:r>
              <a:rPr lang="en-US" dirty="0" smtClean="0">
                <a:solidFill>
                  <a:srgbClr val="0000FF"/>
                </a:solidFill>
              </a:rPr>
              <a:t>5</a:t>
            </a:r>
            <a:r>
              <a:rPr lang="en-US" dirty="0" smtClean="0"/>
              <a:t>, so we can once again simplify our ratio to an equivalent one by dividing both numbers by </a:t>
            </a:r>
            <a:r>
              <a:rPr lang="en-US" dirty="0" smtClean="0">
                <a:solidFill>
                  <a:srgbClr val="0000FF"/>
                </a:solidFill>
              </a:rPr>
              <a:t>5</a:t>
            </a:r>
            <a:r>
              <a:rPr lang="en-US" dirty="0" smtClean="0"/>
              <a:t>. The simplified ratio of women to men is </a:t>
            </a:r>
            <a:r>
              <a:rPr lang="en-US" dirty="0" smtClean="0">
                <a:solidFill>
                  <a:srgbClr val="FF0000"/>
                </a:solidFill>
              </a:rPr>
              <a:t>3 : 5</a:t>
            </a:r>
            <a:r>
              <a:rPr lang="en-US" dirty="0" smtClean="0"/>
              <a:t>. </a:t>
            </a:r>
            <a:endParaRPr lang="en-US" dirty="0"/>
          </a:p>
        </p:txBody>
      </p:sp>
      <p:graphicFrame>
        <p:nvGraphicFramePr>
          <p:cNvPr id="3074" name="Object 2"/>
          <p:cNvGraphicFramePr>
            <a:graphicFrameLocks noChangeAspect="1"/>
          </p:cNvGraphicFramePr>
          <p:nvPr/>
        </p:nvGraphicFramePr>
        <p:xfrm>
          <a:off x="4612944" y="2463424"/>
          <a:ext cx="419100" cy="838200"/>
        </p:xfrm>
        <a:graphic>
          <a:graphicData uri="http://schemas.openxmlformats.org/presentationml/2006/ole">
            <mc:AlternateContent xmlns:mc="http://schemas.openxmlformats.org/markup-compatibility/2006">
              <mc:Choice xmlns:v="urn:schemas-microsoft-com:vml" Requires="v">
                <p:oleObj spid="_x0000_s3080" name="Equation" r:id="rId3" imgW="419040" imgH="838080" progId="Equation.DSMT4">
                  <p:embed/>
                </p:oleObj>
              </mc:Choice>
              <mc:Fallback>
                <p:oleObj name="Equation" r:id="rId3" imgW="419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2944" y="2463424"/>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Writing and Interpreting Ratios </a:t>
            </a:r>
            <a:endParaRPr lang="en-US" dirty="0"/>
          </a:p>
        </p:txBody>
      </p:sp>
      <p:sp>
        <p:nvSpPr>
          <p:cNvPr id="3" name="Content Placeholder 2"/>
          <p:cNvSpPr>
            <a:spLocks noGrp="1"/>
          </p:cNvSpPr>
          <p:nvPr>
            <p:ph idx="1"/>
          </p:nvPr>
        </p:nvSpPr>
        <p:spPr/>
        <p:txBody>
          <a:bodyPr>
            <a:noAutofit/>
          </a:bodyPr>
          <a:lstStyle/>
          <a:p>
            <a:r>
              <a:rPr lang="en-US" dirty="0" smtClean="0"/>
              <a:t>Table 1 shows a study by an online health journal claiming that, although fish has long been a food of choice for helping to control heart disease, farm-raised tilapia might actually be dangerous to the heart. Omega fatty acid ratios in farm-raised tilapia actually give undesirable amounts of omega-6 acids. In farm-raised tilapia, the ratio of these potentially detrimental long-chain omega‑6 fatty acids to the beneficial long-chain omega-3 fatty acids averaged about </a:t>
            </a:r>
            <a:r>
              <a:rPr lang="en-US" dirty="0" smtClean="0">
                <a:solidFill>
                  <a:srgbClr val="0000FF"/>
                </a:solidFill>
              </a:rPr>
              <a:t>11 : 1</a:t>
            </a:r>
            <a:r>
              <a:rPr lang="en-US" dirty="0" smtClean="0"/>
              <a:t>.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Writing and Interpreting Ratios (cont.)</a:t>
            </a:r>
            <a:endParaRPr lang="en-US" dirty="0"/>
          </a:p>
        </p:txBody>
      </p:sp>
      <p:sp>
        <p:nvSpPr>
          <p:cNvPr id="3" name="Content Placeholder 2"/>
          <p:cNvSpPr>
            <a:spLocks noGrp="1"/>
          </p:cNvSpPr>
          <p:nvPr>
            <p:ph idx="1"/>
          </p:nvPr>
        </p:nvSpPr>
        <p:spPr/>
        <p:txBody>
          <a:bodyPr/>
          <a:lstStyle/>
          <a:p>
            <a:r>
              <a:rPr lang="en-US" dirty="0" smtClean="0"/>
              <a:t>Table 1 shows a sample of the number of fatty acids in a tablespoon of different types of fish oil. Write a ratio for each so that they can be compared to the given ratio for farm‑raised tilapia.</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Writing and Interpreting Ratios (cont.)</a:t>
            </a:r>
            <a:endParaRPr lang="en-US" dirty="0"/>
          </a:p>
        </p:txBody>
      </p:sp>
      <p:graphicFrame>
        <p:nvGraphicFramePr>
          <p:cNvPr id="6" name="Content Placeholder 3"/>
          <p:cNvGraphicFramePr>
            <a:graphicFrameLocks/>
          </p:cNvGraphicFramePr>
          <p:nvPr/>
        </p:nvGraphicFramePr>
        <p:xfrm>
          <a:off x="457200" y="1234440"/>
          <a:ext cx="8229600" cy="3693795"/>
        </p:xfrm>
        <a:graphic>
          <a:graphicData uri="http://schemas.openxmlformats.org/drawingml/2006/table">
            <a:tbl>
              <a:tblPr firstRow="1" bandRow="1">
                <a:tableStyleId>{5C22544A-7EE6-4342-B048-85BDC9FD1C3A}</a:tableStyleId>
              </a:tblPr>
              <a:tblGrid>
                <a:gridCol w="2743200"/>
                <a:gridCol w="2743200"/>
                <a:gridCol w="2743200"/>
              </a:tblGrid>
              <a:tr h="457200">
                <a:tc gridSpan="3">
                  <a:txBody>
                    <a:bodyPr/>
                    <a:lstStyle/>
                    <a:p>
                      <a:pPr algn="ctr" fontAlgn="b">
                        <a:spcBef>
                          <a:spcPts val="2400"/>
                        </a:spcBef>
                      </a:pPr>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Number </a:t>
                      </a:r>
                      <a:r>
                        <a:rPr lang="en-US" sz="2400" b="1" i="0" u="none" strike="noStrike" dirty="0">
                          <a:solidFill>
                            <a:schemeClr val="bg1"/>
                          </a:solidFill>
                          <a:latin typeface="Calibri"/>
                        </a:rPr>
                        <a:t>of Omega Fatty Acids in a Tablespoon of Fish </a:t>
                      </a:r>
                      <a:r>
                        <a:rPr lang="en-US" sz="2400" b="1" i="0" u="none" strike="noStrike" dirty="0" smtClean="0">
                          <a:solidFill>
                            <a:schemeClr val="bg1"/>
                          </a:solidFill>
                          <a:latin typeface="Calibri"/>
                        </a:rPr>
                        <a:t>Oil</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800" b="0" i="0" u="none" strike="noStrike" dirty="0">
                        <a:solidFill>
                          <a:srgbClr val="000000"/>
                        </a:solidFill>
                        <a:latin typeface="Calibri"/>
                      </a:endParaRPr>
                    </a:p>
                  </a:txBody>
                  <a:tcPr marL="9525" marR="9525" marT="9525" marB="0" anchor="b"/>
                </a:tc>
                <a:tc hMerge="1">
                  <a:txBody>
                    <a:bodyPr/>
                    <a:lstStyle/>
                    <a:p>
                      <a:pPr algn="l" fontAlgn="b"/>
                      <a:endParaRPr lang="en-US" sz="2800" b="0" i="0" u="none" strike="noStrike" dirty="0">
                        <a:solidFill>
                          <a:srgbClr val="000000"/>
                        </a:solidFill>
                        <a:latin typeface="Calibri"/>
                      </a:endParaRPr>
                    </a:p>
                  </a:txBody>
                  <a:tcPr marL="9525" marR="9525" marT="9525" marB="0" anchor="b"/>
                </a:tc>
              </a:tr>
              <a:tr h="370840">
                <a:tc>
                  <a:txBody>
                    <a:bodyPr/>
                    <a:lstStyle/>
                    <a:p>
                      <a:pPr algn="ctr" fontAlgn="b">
                        <a:spcBef>
                          <a:spcPts val="2400"/>
                        </a:spcBef>
                      </a:pPr>
                      <a:r>
                        <a:rPr lang="en-US" sz="2400" b="1" i="0" u="none" strike="noStrike" dirty="0">
                          <a:solidFill>
                            <a:srgbClr val="000000"/>
                          </a:solidFill>
                          <a:latin typeface="Calibri"/>
                        </a:rPr>
                        <a:t>Fish Oil</a:t>
                      </a:r>
                    </a:p>
                  </a:txBody>
                  <a:tcPr marL="9525" marR="9525" marT="9525" marB="0" anchor="ctr"/>
                </a:tc>
                <a:tc>
                  <a:txBody>
                    <a:bodyPr/>
                    <a:lstStyle/>
                    <a:p>
                      <a:pPr algn="ctr" fontAlgn="b">
                        <a:spcBef>
                          <a:spcPts val="2400"/>
                        </a:spcBef>
                      </a:pPr>
                      <a:r>
                        <a:rPr lang="en-US" sz="2400" b="1" i="0" u="none" strike="noStrike" dirty="0">
                          <a:solidFill>
                            <a:srgbClr val="000000"/>
                          </a:solidFill>
                          <a:latin typeface="Calibri"/>
                        </a:rPr>
                        <a:t>Long-Chain Omega-6 Fatty Acids</a:t>
                      </a:r>
                    </a:p>
                  </a:txBody>
                  <a:tcPr marL="9525" marR="9525" marT="9525" marB="0" anchor="ctr"/>
                </a:tc>
                <a:tc>
                  <a:txBody>
                    <a:bodyPr/>
                    <a:lstStyle/>
                    <a:p>
                      <a:pPr algn="ctr" fontAlgn="b">
                        <a:spcBef>
                          <a:spcPts val="2400"/>
                        </a:spcBef>
                      </a:pPr>
                      <a:r>
                        <a:rPr lang="en-US" sz="2400" b="1" i="0" u="none" strike="noStrike" dirty="0">
                          <a:solidFill>
                            <a:srgbClr val="000000"/>
                          </a:solidFill>
                          <a:latin typeface="Calibri"/>
                        </a:rPr>
                        <a:t>Long-Chain Omega-3 Fatty Acids</a:t>
                      </a:r>
                    </a:p>
                  </a:txBody>
                  <a:tcPr marL="9525" marR="9525" marT="9525" marB="0" anchor="ctr"/>
                </a:tc>
              </a:tr>
              <a:tr h="370840">
                <a:tc>
                  <a:txBody>
                    <a:bodyPr/>
                    <a:lstStyle/>
                    <a:p>
                      <a:pPr algn="ctr" fontAlgn="b">
                        <a:spcBef>
                          <a:spcPts val="2400"/>
                        </a:spcBef>
                      </a:pPr>
                      <a:r>
                        <a:rPr lang="en-US" sz="2400" b="0" i="0" u="none" strike="noStrike" dirty="0">
                          <a:solidFill>
                            <a:srgbClr val="000000"/>
                          </a:solidFill>
                          <a:latin typeface="Calibri"/>
                        </a:rPr>
                        <a:t>Herring</a:t>
                      </a:r>
                    </a:p>
                  </a:txBody>
                  <a:tcPr marL="9525" marR="9525" marT="9525" marB="0" anchor="b"/>
                </a:tc>
                <a:tc>
                  <a:txBody>
                    <a:bodyPr/>
                    <a:lstStyle/>
                    <a:p>
                      <a:pPr algn="ctr" fontAlgn="b">
                        <a:spcBef>
                          <a:spcPts val="2400"/>
                        </a:spcBef>
                      </a:pPr>
                      <a:r>
                        <a:rPr lang="en-US" sz="2400" b="0" i="0" u="none" strike="noStrike" dirty="0">
                          <a:solidFill>
                            <a:srgbClr val="000000"/>
                          </a:solidFill>
                          <a:latin typeface="Calibri"/>
                        </a:rPr>
                        <a:t>39</a:t>
                      </a:r>
                    </a:p>
                  </a:txBody>
                  <a:tcPr marL="9525" marR="9525" marT="9525" marB="0" anchor="b"/>
                </a:tc>
                <a:tc>
                  <a:txBody>
                    <a:bodyPr/>
                    <a:lstStyle/>
                    <a:p>
                      <a:pPr algn="ctr" fontAlgn="b">
                        <a:spcBef>
                          <a:spcPts val="2400"/>
                        </a:spcBef>
                      </a:pPr>
                      <a:r>
                        <a:rPr lang="en-US" sz="2400" b="0" i="0" u="none" strike="noStrike" dirty="0">
                          <a:solidFill>
                            <a:srgbClr val="000000"/>
                          </a:solidFill>
                          <a:latin typeface="Calibri"/>
                        </a:rPr>
                        <a:t>1509</a:t>
                      </a:r>
                    </a:p>
                  </a:txBody>
                  <a:tcPr marL="9525" marR="9525" marT="9525" marB="0" anchor="b"/>
                </a:tc>
              </a:tr>
              <a:tr h="370840">
                <a:tc>
                  <a:txBody>
                    <a:bodyPr/>
                    <a:lstStyle/>
                    <a:p>
                      <a:pPr algn="ctr" fontAlgn="b">
                        <a:spcBef>
                          <a:spcPts val="2400"/>
                        </a:spcBef>
                      </a:pPr>
                      <a:r>
                        <a:rPr lang="en-US" sz="2400" b="0" i="0" u="none" strike="noStrike" dirty="0">
                          <a:solidFill>
                            <a:srgbClr val="000000"/>
                          </a:solidFill>
                          <a:latin typeface="Calibri"/>
                        </a:rPr>
                        <a:t>Salmon</a:t>
                      </a:r>
                    </a:p>
                  </a:txBody>
                  <a:tcPr marL="9525" marR="9525" marT="9525" marB="0" anchor="b"/>
                </a:tc>
                <a:tc>
                  <a:txBody>
                    <a:bodyPr/>
                    <a:lstStyle/>
                    <a:p>
                      <a:pPr algn="ctr" fontAlgn="b">
                        <a:spcBef>
                          <a:spcPts val="2400"/>
                        </a:spcBef>
                      </a:pPr>
                      <a:r>
                        <a:rPr lang="en-US" sz="2400" b="0" i="0" u="none" strike="noStrike" dirty="0">
                          <a:solidFill>
                            <a:srgbClr val="000000"/>
                          </a:solidFill>
                          <a:latin typeface="Calibri"/>
                        </a:rPr>
                        <a:t>92</a:t>
                      </a:r>
                    </a:p>
                  </a:txBody>
                  <a:tcPr marL="9525" marR="9525" marT="9525" marB="0" anchor="b"/>
                </a:tc>
                <a:tc>
                  <a:txBody>
                    <a:bodyPr/>
                    <a:lstStyle/>
                    <a:p>
                      <a:pPr algn="ctr" fontAlgn="b">
                        <a:spcBef>
                          <a:spcPts val="2400"/>
                        </a:spcBef>
                      </a:pPr>
                      <a:r>
                        <a:rPr lang="en-US" sz="2400" b="0" i="0" u="none" strike="noStrike" dirty="0">
                          <a:solidFill>
                            <a:srgbClr val="000000"/>
                          </a:solidFill>
                          <a:latin typeface="Calibri"/>
                        </a:rPr>
                        <a:t>4657</a:t>
                      </a:r>
                    </a:p>
                  </a:txBody>
                  <a:tcPr marL="9525" marR="9525" marT="9525" marB="0" anchor="b"/>
                </a:tc>
              </a:tr>
              <a:tr h="370840">
                <a:tc>
                  <a:txBody>
                    <a:bodyPr/>
                    <a:lstStyle/>
                    <a:p>
                      <a:pPr algn="ctr" fontAlgn="b">
                        <a:spcBef>
                          <a:spcPts val="2400"/>
                        </a:spcBef>
                      </a:pPr>
                      <a:r>
                        <a:rPr lang="en-US" sz="2400" b="0" i="0" u="none" strike="noStrike" dirty="0">
                          <a:solidFill>
                            <a:srgbClr val="000000"/>
                          </a:solidFill>
                          <a:latin typeface="Calibri"/>
                        </a:rPr>
                        <a:t>Sardine</a:t>
                      </a:r>
                    </a:p>
                  </a:txBody>
                  <a:tcPr marL="9525" marR="9525" marT="9525" marB="0" anchor="b"/>
                </a:tc>
                <a:tc>
                  <a:txBody>
                    <a:bodyPr/>
                    <a:lstStyle/>
                    <a:p>
                      <a:pPr algn="ctr" fontAlgn="b">
                        <a:spcBef>
                          <a:spcPts val="2400"/>
                        </a:spcBef>
                      </a:pPr>
                      <a:r>
                        <a:rPr lang="en-US" sz="2400" b="0" i="0" u="none" strike="noStrike" dirty="0">
                          <a:solidFill>
                            <a:srgbClr val="000000"/>
                          </a:solidFill>
                          <a:latin typeface="Calibri"/>
                        </a:rPr>
                        <a:t>239</a:t>
                      </a:r>
                    </a:p>
                  </a:txBody>
                  <a:tcPr marL="9525" marR="9525" marT="9525" marB="0" anchor="b"/>
                </a:tc>
                <a:tc>
                  <a:txBody>
                    <a:bodyPr/>
                    <a:lstStyle/>
                    <a:p>
                      <a:pPr algn="ctr" fontAlgn="b">
                        <a:spcBef>
                          <a:spcPts val="2400"/>
                        </a:spcBef>
                      </a:pPr>
                      <a:r>
                        <a:rPr lang="en-US" sz="2400" b="0" i="0" u="none" strike="noStrike" dirty="0">
                          <a:solidFill>
                            <a:srgbClr val="000000"/>
                          </a:solidFill>
                          <a:latin typeface="Calibri"/>
                        </a:rPr>
                        <a:t>3096</a:t>
                      </a:r>
                    </a:p>
                  </a:txBody>
                  <a:tcPr marL="9525" marR="9525" marT="9525" marB="0" anchor="b"/>
                </a:tc>
              </a:tr>
              <a:tr h="370840">
                <a:tc>
                  <a:txBody>
                    <a:bodyPr/>
                    <a:lstStyle/>
                    <a:p>
                      <a:pPr algn="ctr" fontAlgn="b">
                        <a:spcBef>
                          <a:spcPts val="2400"/>
                        </a:spcBef>
                      </a:pPr>
                      <a:r>
                        <a:rPr lang="en-US" sz="2400" b="0" i="0" u="none" strike="noStrike" dirty="0">
                          <a:solidFill>
                            <a:srgbClr val="000000"/>
                          </a:solidFill>
                          <a:latin typeface="Calibri"/>
                        </a:rPr>
                        <a:t>Cod Liver</a:t>
                      </a:r>
                    </a:p>
                  </a:txBody>
                  <a:tcPr marL="9525" marR="9525" marT="9525" marB="0" anchor="b"/>
                </a:tc>
                <a:tc>
                  <a:txBody>
                    <a:bodyPr/>
                    <a:lstStyle/>
                    <a:p>
                      <a:pPr algn="ctr" fontAlgn="b">
                        <a:spcBef>
                          <a:spcPts val="2400"/>
                        </a:spcBef>
                      </a:pPr>
                      <a:r>
                        <a:rPr lang="en-US" sz="2400" b="0" i="0" u="none" strike="noStrike" dirty="0">
                          <a:solidFill>
                            <a:srgbClr val="000000"/>
                          </a:solidFill>
                          <a:latin typeface="Calibri"/>
                        </a:rPr>
                        <a:t>127</a:t>
                      </a:r>
                    </a:p>
                  </a:txBody>
                  <a:tcPr marL="9525" marR="9525" marT="9525" marB="0" anchor="b"/>
                </a:tc>
                <a:tc>
                  <a:txBody>
                    <a:bodyPr/>
                    <a:lstStyle/>
                    <a:p>
                      <a:pPr algn="ctr" fontAlgn="b">
                        <a:spcBef>
                          <a:spcPts val="2400"/>
                        </a:spcBef>
                      </a:pPr>
                      <a:r>
                        <a:rPr lang="en-US" sz="2400" b="0" i="0" u="none" strike="noStrike" dirty="0">
                          <a:solidFill>
                            <a:srgbClr val="000000"/>
                          </a:solidFill>
                          <a:latin typeface="Calibri"/>
                        </a:rPr>
                        <a:t>2557</a:t>
                      </a:r>
                    </a:p>
                  </a:txBody>
                  <a:tcPr marL="9525" marR="9525" marT="9525" marB="0" anchor="b"/>
                </a:tc>
              </a:tr>
              <a:tr h="370840">
                <a:tc>
                  <a:txBody>
                    <a:bodyPr/>
                    <a:lstStyle/>
                    <a:p>
                      <a:pPr algn="ctr" fontAlgn="b">
                        <a:spcBef>
                          <a:spcPts val="2400"/>
                        </a:spcBef>
                      </a:pPr>
                      <a:r>
                        <a:rPr lang="en-US" sz="2400" b="0" i="0" u="none" strike="noStrike" dirty="0">
                          <a:solidFill>
                            <a:srgbClr val="000000"/>
                          </a:solidFill>
                          <a:latin typeface="Calibri"/>
                        </a:rPr>
                        <a:t>Menhaden</a:t>
                      </a:r>
                    </a:p>
                  </a:txBody>
                  <a:tcPr marL="9525" marR="9525" marT="9525" marB="0" anchor="b"/>
                </a:tc>
                <a:tc>
                  <a:txBody>
                    <a:bodyPr/>
                    <a:lstStyle/>
                    <a:p>
                      <a:pPr algn="ctr" fontAlgn="b">
                        <a:spcBef>
                          <a:spcPts val="2400"/>
                        </a:spcBef>
                      </a:pPr>
                      <a:r>
                        <a:rPr lang="en-US" sz="2400" b="0" i="0" u="none" strike="noStrike" dirty="0">
                          <a:solidFill>
                            <a:srgbClr val="000000"/>
                          </a:solidFill>
                          <a:latin typeface="Calibri"/>
                        </a:rPr>
                        <a:t>159</a:t>
                      </a:r>
                    </a:p>
                  </a:txBody>
                  <a:tcPr marL="9525" marR="9525" marT="9525" marB="0" anchor="b"/>
                </a:tc>
                <a:tc>
                  <a:txBody>
                    <a:bodyPr/>
                    <a:lstStyle/>
                    <a:p>
                      <a:pPr algn="ctr" fontAlgn="b">
                        <a:spcBef>
                          <a:spcPts val="2400"/>
                        </a:spcBef>
                      </a:pPr>
                      <a:r>
                        <a:rPr lang="en-US" sz="2400" b="0" i="0" u="none" strike="noStrike" dirty="0">
                          <a:solidFill>
                            <a:srgbClr val="000000"/>
                          </a:solidFill>
                          <a:latin typeface="Calibri"/>
                        </a:rPr>
                        <a:t>3624</a:t>
                      </a:r>
                    </a:p>
                  </a:txBody>
                  <a:tcPr marL="9525" marR="9525" marT="9525" marB="0" anchor="b"/>
                </a:tc>
              </a:tr>
              <a:tr h="370840">
                <a:tc gridSpan="3">
                  <a:txBody>
                    <a:bodyPr/>
                    <a:lstStyle/>
                    <a:p>
                      <a:pPr algn="l" fontAlgn="b">
                        <a:spcBef>
                          <a:spcPts val="2400"/>
                        </a:spcBef>
                      </a:pPr>
                      <a:r>
                        <a:rPr lang="en-US" sz="2000" b="0" i="0" u="none" strike="noStrike" dirty="0">
                          <a:solidFill>
                            <a:srgbClr val="000000"/>
                          </a:solidFill>
                          <a:latin typeface="Calibri"/>
                        </a:rPr>
                        <a:t>Source: EFA Education. “Essential Fats in Food Oils.” http://</a:t>
                      </a:r>
                      <a:r>
                        <a:rPr lang="en-US" sz="2000" b="0" i="0" u="none" strike="noStrike" dirty="0" smtClean="0">
                          <a:solidFill>
                            <a:srgbClr val="000000"/>
                          </a:solidFill>
                          <a:latin typeface="Calibri"/>
                        </a:rPr>
                        <a:t>efaeducation.org/essential.html</a:t>
                      </a:r>
                      <a:endParaRPr lang="en-US" sz="2000" b="0" i="0" u="none" strike="noStrike" dirty="0">
                        <a:solidFill>
                          <a:srgbClr val="000000"/>
                        </a:solidFill>
                        <a:latin typeface="Calibri"/>
                      </a:endParaRPr>
                    </a:p>
                  </a:txBody>
                  <a:tcPr marL="9525" marR="9525" marT="9525" marB="0" anchor="b"/>
                </a:tc>
                <a:tc hMerge="1">
                  <a:txBody>
                    <a:bodyPr/>
                    <a:lstStyle/>
                    <a:p>
                      <a:pPr algn="l" fontAlgn="b"/>
                      <a:endParaRPr lang="en-US" sz="2800" b="0" i="0" u="none" strike="noStrike" dirty="0">
                        <a:solidFill>
                          <a:srgbClr val="000000"/>
                        </a:solidFill>
                        <a:latin typeface="Calibri"/>
                      </a:endParaRPr>
                    </a:p>
                  </a:txBody>
                  <a:tcPr marL="9525" marR="9525" marT="9525" marB="0" anchor="b"/>
                </a:tc>
                <a:tc hMerge="1">
                  <a:txBody>
                    <a:bodyPr/>
                    <a:lstStyle/>
                    <a:p>
                      <a:pPr algn="l" fontAlgn="b"/>
                      <a:endParaRPr lang="en-US" sz="2800" b="0" i="0" u="none" strike="noStrike" dirty="0">
                        <a:solidFill>
                          <a:srgbClr val="000000"/>
                        </a:solidFill>
                        <a:latin typeface="Calibri"/>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Writing and Interpreting Ratios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In the information given, we were told that the ratio </a:t>
            </a:r>
          </a:p>
          <a:p>
            <a:pPr>
              <a:spcBef>
                <a:spcPts val="0"/>
              </a:spcBef>
            </a:pPr>
            <a:r>
              <a:rPr lang="en-US" dirty="0" smtClean="0"/>
              <a:t>11 : 1 for farm-raised tilapia was the ratio of long-chain omega-6 fatty acids to that of long-chain omega-3 fatty acids. So, for comparison we need to list the omega-6 fatty acids first in each of the new ratios. For each ratio, all we need to do is write the numbers in the order they appear in the table, since the omega-6 values are listed first.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Writing and Interpreting Ratios (cont.)</a:t>
            </a:r>
            <a:endParaRPr lang="en-US" dirty="0"/>
          </a:p>
        </p:txBody>
      </p:sp>
      <p:graphicFrame>
        <p:nvGraphicFramePr>
          <p:cNvPr id="4" name="Content Placeholder 3"/>
          <p:cNvGraphicFramePr>
            <a:graphicFrameLocks noGrp="1"/>
          </p:cNvGraphicFramePr>
          <p:nvPr>
            <p:ph idx="1"/>
          </p:nvPr>
        </p:nvGraphicFramePr>
        <p:xfrm>
          <a:off x="457200" y="1279525"/>
          <a:ext cx="8503920" cy="3074670"/>
        </p:xfrm>
        <a:graphic>
          <a:graphicData uri="http://schemas.openxmlformats.org/drawingml/2006/table">
            <a:tbl>
              <a:tblPr firstRow="1" bandRow="1">
                <a:tableStyleId>{5C22544A-7EE6-4342-B048-85BDC9FD1C3A}</a:tableStyleId>
              </a:tblPr>
              <a:tblGrid>
                <a:gridCol w="1737360"/>
                <a:gridCol w="2560320"/>
                <a:gridCol w="2560320"/>
                <a:gridCol w="1645920"/>
              </a:tblGrid>
              <a:tr h="457200">
                <a:tc gridSpan="4">
                  <a:txBody>
                    <a:bodyPr/>
                    <a:lstStyle/>
                    <a:p>
                      <a:pPr algn="ctr" fontAlgn="b">
                        <a:lnSpc>
                          <a:spcPct val="100000"/>
                        </a:lnSpc>
                      </a:pPr>
                      <a:r>
                        <a:rPr lang="en-US" sz="2400" b="1" i="0" u="none" strike="noStrike" dirty="0">
                          <a:solidFill>
                            <a:schemeClr val="bg1"/>
                          </a:solidFill>
                          <a:latin typeface="Calibri"/>
                        </a:rPr>
                        <a:t>Table </a:t>
                      </a:r>
                      <a:r>
                        <a:rPr lang="en-US" sz="2400" b="1" i="0" u="none" strike="noStrike" dirty="0" smtClean="0">
                          <a:solidFill>
                            <a:schemeClr val="bg1"/>
                          </a:solidFill>
                          <a:latin typeface="Calibri"/>
                        </a:rPr>
                        <a:t>2: Ratio </a:t>
                      </a:r>
                      <a:r>
                        <a:rPr lang="en-US" sz="2400" b="1" i="0" u="none" strike="noStrike" dirty="0">
                          <a:solidFill>
                            <a:schemeClr val="bg1"/>
                          </a:solidFill>
                          <a:latin typeface="Calibri"/>
                        </a:rPr>
                        <a:t>of Omega Fatty Acids in Fish </a:t>
                      </a:r>
                      <a:r>
                        <a:rPr lang="en-US" sz="2400" b="1" i="0" u="none" strike="noStrike" dirty="0" smtClean="0">
                          <a:solidFill>
                            <a:schemeClr val="bg1"/>
                          </a:solidFill>
                          <a:latin typeface="Calibri"/>
                        </a:rPr>
                        <a:t>Oil</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lnSpc>
                          <a:spcPct val="100000"/>
                        </a:lnSpc>
                      </a:pPr>
                      <a:r>
                        <a:rPr lang="en-US" sz="2400" b="1" i="0" u="none" strike="noStrike" dirty="0">
                          <a:solidFill>
                            <a:srgbClr val="000000"/>
                          </a:solidFill>
                          <a:latin typeface="Calibri"/>
                        </a:rPr>
                        <a:t>Fish Oil</a:t>
                      </a:r>
                    </a:p>
                  </a:txBody>
                  <a:tcPr marL="9525" marR="9525" marT="9525" marB="0" anchor="ctr"/>
                </a:tc>
                <a:tc>
                  <a:txBody>
                    <a:bodyPr/>
                    <a:lstStyle/>
                    <a:p>
                      <a:pPr algn="ctr" fontAlgn="b">
                        <a:lnSpc>
                          <a:spcPct val="100000"/>
                        </a:lnSpc>
                      </a:pPr>
                      <a:r>
                        <a:rPr lang="en-US" sz="2400" b="1" i="0" u="none" strike="noStrike" dirty="0">
                          <a:solidFill>
                            <a:srgbClr val="000000"/>
                          </a:solidFill>
                          <a:latin typeface="Calibri"/>
                        </a:rPr>
                        <a:t>Long-Chain Omega-6 Fatty Acids</a:t>
                      </a:r>
                    </a:p>
                  </a:txBody>
                  <a:tcPr marL="9525" marR="9525" marT="9525" marB="0" anchor="ctr"/>
                </a:tc>
                <a:tc>
                  <a:txBody>
                    <a:bodyPr/>
                    <a:lstStyle/>
                    <a:p>
                      <a:pPr algn="ctr" fontAlgn="b">
                        <a:lnSpc>
                          <a:spcPct val="100000"/>
                        </a:lnSpc>
                      </a:pPr>
                      <a:r>
                        <a:rPr lang="en-US" sz="2400" b="1" i="0" u="none" strike="noStrike" dirty="0">
                          <a:solidFill>
                            <a:srgbClr val="000000"/>
                          </a:solidFill>
                          <a:latin typeface="Calibri"/>
                        </a:rPr>
                        <a:t>Long-Chain </a:t>
                      </a:r>
                      <a:r>
                        <a:rPr lang="en-US" sz="2400" b="1" i="0" u="none" strike="noStrike" dirty="0" smtClean="0">
                          <a:solidFill>
                            <a:srgbClr val="000000"/>
                          </a:solidFill>
                          <a:latin typeface="Calibri"/>
                        </a:rPr>
                        <a:t>Omega-3 </a:t>
                      </a:r>
                      <a:r>
                        <a:rPr lang="en-US" sz="2400" b="1" i="0" u="none" strike="noStrike" dirty="0">
                          <a:solidFill>
                            <a:srgbClr val="000000"/>
                          </a:solidFill>
                          <a:latin typeface="Calibri"/>
                        </a:rPr>
                        <a:t>Fatty Acids</a:t>
                      </a:r>
                    </a:p>
                  </a:txBody>
                  <a:tcPr marL="9525" marR="9525" marT="9525" marB="0" anchor="ctr"/>
                </a:tc>
                <a:tc>
                  <a:txBody>
                    <a:bodyPr/>
                    <a:lstStyle/>
                    <a:p>
                      <a:pPr algn="ctr" fontAlgn="b">
                        <a:lnSpc>
                          <a:spcPct val="100000"/>
                        </a:lnSpc>
                      </a:pPr>
                      <a:r>
                        <a:rPr lang="en-US" sz="2400" b="1" i="0" u="none" strike="noStrike" dirty="0">
                          <a:solidFill>
                            <a:srgbClr val="000000"/>
                          </a:solidFill>
                          <a:latin typeface="Calibri"/>
                        </a:rPr>
                        <a:t>Ratio</a:t>
                      </a:r>
                    </a:p>
                  </a:txBody>
                  <a:tcPr marL="9525" marR="9525" marT="9525" marB="0" anchor="ctr"/>
                </a:tc>
              </a:tr>
              <a:tr h="370840">
                <a:tc>
                  <a:txBody>
                    <a:bodyPr/>
                    <a:lstStyle/>
                    <a:p>
                      <a:pPr algn="ctr" fontAlgn="b">
                        <a:lnSpc>
                          <a:spcPct val="100000"/>
                        </a:lnSpc>
                      </a:pPr>
                      <a:r>
                        <a:rPr lang="en-US" sz="2400" b="0" i="0" u="none" strike="noStrike" dirty="0">
                          <a:solidFill>
                            <a:srgbClr val="000000"/>
                          </a:solidFill>
                          <a:latin typeface="Calibri"/>
                        </a:rPr>
                        <a:t>Herring</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39</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1509</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39:1509</a:t>
                      </a:r>
                    </a:p>
                  </a:txBody>
                  <a:tcPr marL="9525" marR="9525" marT="9525" marB="0" anchor="b"/>
                </a:tc>
              </a:tr>
              <a:tr h="370840">
                <a:tc>
                  <a:txBody>
                    <a:bodyPr/>
                    <a:lstStyle/>
                    <a:p>
                      <a:pPr algn="ctr" fontAlgn="b">
                        <a:lnSpc>
                          <a:spcPct val="100000"/>
                        </a:lnSpc>
                      </a:pPr>
                      <a:r>
                        <a:rPr lang="en-US" sz="2400" b="0" i="0" u="none" strike="noStrike" dirty="0">
                          <a:solidFill>
                            <a:srgbClr val="000000"/>
                          </a:solidFill>
                          <a:latin typeface="Calibri"/>
                        </a:rPr>
                        <a:t>Salmon</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92</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4657</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92:4657</a:t>
                      </a:r>
                    </a:p>
                  </a:txBody>
                  <a:tcPr marL="9525" marR="9525" marT="9525" marB="0" anchor="b"/>
                </a:tc>
              </a:tr>
              <a:tr h="370840">
                <a:tc>
                  <a:txBody>
                    <a:bodyPr/>
                    <a:lstStyle/>
                    <a:p>
                      <a:pPr algn="ctr" fontAlgn="b">
                        <a:lnSpc>
                          <a:spcPct val="100000"/>
                        </a:lnSpc>
                      </a:pPr>
                      <a:r>
                        <a:rPr lang="en-US" sz="2400" b="0" i="0" u="none" strike="noStrike" dirty="0">
                          <a:solidFill>
                            <a:srgbClr val="000000"/>
                          </a:solidFill>
                          <a:latin typeface="Calibri"/>
                        </a:rPr>
                        <a:t>Sardine</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239</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3096</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239:3096</a:t>
                      </a:r>
                    </a:p>
                  </a:txBody>
                  <a:tcPr marL="9525" marR="9525" marT="9525" marB="0" anchor="b"/>
                </a:tc>
              </a:tr>
              <a:tr h="370840">
                <a:tc>
                  <a:txBody>
                    <a:bodyPr/>
                    <a:lstStyle/>
                    <a:p>
                      <a:pPr algn="ctr" fontAlgn="b">
                        <a:lnSpc>
                          <a:spcPct val="100000"/>
                        </a:lnSpc>
                      </a:pPr>
                      <a:r>
                        <a:rPr lang="en-US" sz="2400" b="0" i="0" u="none" strike="noStrike" dirty="0">
                          <a:solidFill>
                            <a:srgbClr val="000000"/>
                          </a:solidFill>
                          <a:latin typeface="Calibri"/>
                        </a:rPr>
                        <a:t>Cod Liver</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127</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2557</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127:2557</a:t>
                      </a:r>
                    </a:p>
                  </a:txBody>
                  <a:tcPr marL="9525" marR="9525" marT="9525" marB="0" anchor="b"/>
                </a:tc>
              </a:tr>
              <a:tr h="370840">
                <a:tc>
                  <a:txBody>
                    <a:bodyPr/>
                    <a:lstStyle/>
                    <a:p>
                      <a:pPr algn="ctr" fontAlgn="b">
                        <a:lnSpc>
                          <a:spcPct val="100000"/>
                        </a:lnSpc>
                      </a:pPr>
                      <a:r>
                        <a:rPr lang="en-US" sz="2400" b="0" i="0" u="none" strike="noStrike" dirty="0">
                          <a:solidFill>
                            <a:srgbClr val="000000"/>
                          </a:solidFill>
                          <a:latin typeface="Calibri"/>
                        </a:rPr>
                        <a:t>Menhaden</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159</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3624</a:t>
                      </a:r>
                    </a:p>
                  </a:txBody>
                  <a:tcPr marL="9525" marR="9525" marT="9525" marB="0" anchor="b"/>
                </a:tc>
                <a:tc>
                  <a:txBody>
                    <a:bodyPr/>
                    <a:lstStyle/>
                    <a:p>
                      <a:pPr algn="ctr" fontAlgn="b">
                        <a:lnSpc>
                          <a:spcPct val="100000"/>
                        </a:lnSpc>
                      </a:pPr>
                      <a:r>
                        <a:rPr lang="en-US" sz="2400" b="0" i="0" u="none" strike="noStrike" dirty="0">
                          <a:solidFill>
                            <a:srgbClr val="000000"/>
                          </a:solidFill>
                          <a:latin typeface="Calibri"/>
                        </a:rPr>
                        <a:t>159:3624</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523220"/>
          </a:xfrm>
          <a:prstGeom prst="rect">
            <a:avLst/>
          </a:prstGeom>
          <a:noFill/>
        </p:spPr>
        <p:txBody>
          <a:bodyPr>
            <a:spAutoFit/>
          </a:bodyPr>
          <a:lstStyle/>
          <a:p>
            <a:pPr marL="457200" indent="-457200">
              <a:buFont typeface="Courier New" panose="02070309020205020404" pitchFamily="49" charset="0"/>
              <a:buChar char="o"/>
            </a:pPr>
            <a:r>
              <a:rPr lang="en-US" dirty="0" smtClean="0"/>
              <a:t>Write and interpret ratios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Writing and Interpreting Ratios (cont.)</a:t>
            </a:r>
            <a:endParaRPr lang="en-US" dirty="0"/>
          </a:p>
        </p:txBody>
      </p:sp>
      <p:sp>
        <p:nvSpPr>
          <p:cNvPr id="3" name="Content Placeholder 2"/>
          <p:cNvSpPr>
            <a:spLocks noGrp="1"/>
          </p:cNvSpPr>
          <p:nvPr>
            <p:ph idx="1"/>
          </p:nvPr>
        </p:nvSpPr>
        <p:spPr/>
        <p:txBody>
          <a:bodyPr/>
          <a:lstStyle/>
          <a:p>
            <a:r>
              <a:rPr lang="en-US" dirty="0" smtClean="0"/>
              <a:t>Now that we’ve written the ratios, to be able to compare them to the ratio of </a:t>
            </a:r>
            <a:r>
              <a:rPr lang="en-US" dirty="0" smtClean="0">
                <a:solidFill>
                  <a:srgbClr val="0000FF"/>
                </a:solidFill>
              </a:rPr>
              <a:t>11 : 1 </a:t>
            </a:r>
            <a:r>
              <a:rPr lang="en-US" dirty="0" smtClean="0"/>
              <a:t>for farm‑raised tilapia, we need to reduce them all to a common form. Since the farm-raised tilapia has a “1” on the right side of the ratio, we’ll divide each ratio by the right-hand number so that it also will have a 1. You can think of this as being in the same vein as converting to a unit rate.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Writing and Interpreting Ratios (cont.)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8351860"/>
              </p:ext>
            </p:extLst>
          </p:nvPr>
        </p:nvGraphicFramePr>
        <p:xfrm>
          <a:off x="457200" y="1279525"/>
          <a:ext cx="8229600" cy="4364355"/>
        </p:xfrm>
        <a:graphic>
          <a:graphicData uri="http://schemas.openxmlformats.org/drawingml/2006/table">
            <a:tbl>
              <a:tblPr firstRow="1" bandRow="1">
                <a:tableStyleId>{5C22544A-7EE6-4342-B048-85BDC9FD1C3A}</a:tableStyleId>
              </a:tblPr>
              <a:tblGrid>
                <a:gridCol w="1600200"/>
                <a:gridCol w="1447800"/>
                <a:gridCol w="3276600"/>
                <a:gridCol w="1905000"/>
              </a:tblGrid>
              <a:tr h="457200">
                <a:tc gridSpan="4">
                  <a:txBody>
                    <a:bodyPr/>
                    <a:lstStyle/>
                    <a:p>
                      <a:pPr algn="ctr" fontAlgn="b">
                        <a:lnSpc>
                          <a:spcPct val="100000"/>
                        </a:lnSpc>
                      </a:pPr>
                      <a:r>
                        <a:rPr lang="en-US" sz="2400" b="1" i="0" u="none" strike="noStrike" dirty="0">
                          <a:solidFill>
                            <a:schemeClr val="bg1"/>
                          </a:solidFill>
                          <a:latin typeface="Calibri"/>
                        </a:rPr>
                        <a:t>Table </a:t>
                      </a:r>
                      <a:r>
                        <a:rPr lang="en-US" sz="2400" b="1" i="0" u="none" strike="noStrike" dirty="0" smtClean="0">
                          <a:solidFill>
                            <a:schemeClr val="bg1"/>
                          </a:solidFill>
                          <a:latin typeface="Calibri"/>
                        </a:rPr>
                        <a:t>3: Unit </a:t>
                      </a:r>
                      <a:r>
                        <a:rPr lang="en-US" sz="2400" b="1" i="0" u="none" strike="noStrike" dirty="0">
                          <a:solidFill>
                            <a:schemeClr val="bg1"/>
                          </a:solidFill>
                          <a:latin typeface="Calibri"/>
                        </a:rPr>
                        <a:t>Ratio of Omega Fatty Acids in Fish </a:t>
                      </a:r>
                      <a:r>
                        <a:rPr lang="en-US" sz="2400" b="1" i="0" u="none" strike="noStrike" dirty="0" smtClean="0">
                          <a:solidFill>
                            <a:schemeClr val="bg1"/>
                          </a:solidFill>
                          <a:latin typeface="Calibri"/>
                        </a:rPr>
                        <a:t>Oil</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lnSpc>
                          <a:spcPct val="150000"/>
                        </a:lnSpc>
                      </a:pPr>
                      <a:r>
                        <a:rPr lang="en-US" sz="2400" b="1" i="0" u="none" strike="noStrike" dirty="0">
                          <a:solidFill>
                            <a:srgbClr val="000000"/>
                          </a:solidFill>
                          <a:latin typeface="Calibri"/>
                        </a:rPr>
                        <a:t>Fish Oil</a:t>
                      </a:r>
                    </a:p>
                  </a:txBody>
                  <a:tcPr marL="9525" marR="9525" marT="9525" marB="0" anchor="ctr"/>
                </a:tc>
                <a:tc>
                  <a:txBody>
                    <a:bodyPr/>
                    <a:lstStyle/>
                    <a:p>
                      <a:pPr algn="ctr" fontAlgn="b">
                        <a:lnSpc>
                          <a:spcPct val="150000"/>
                        </a:lnSpc>
                      </a:pPr>
                      <a:r>
                        <a:rPr lang="en-US" sz="2400" b="1" i="0" u="none" strike="noStrike" dirty="0">
                          <a:solidFill>
                            <a:srgbClr val="000000"/>
                          </a:solidFill>
                          <a:latin typeface="Calibri"/>
                        </a:rPr>
                        <a:t>Ratio</a:t>
                      </a:r>
                    </a:p>
                  </a:txBody>
                  <a:tcPr marL="9525" marR="9525" marT="9525" marB="0" anchor="ctr"/>
                </a:tc>
                <a:tc>
                  <a:txBody>
                    <a:bodyPr/>
                    <a:lstStyle/>
                    <a:p>
                      <a:pPr algn="ctr" fontAlgn="b">
                        <a:lnSpc>
                          <a:spcPct val="150000"/>
                        </a:lnSpc>
                      </a:pPr>
                      <a:endParaRPr lang="en-US" sz="2400" b="1" i="0" u="none" strike="noStrike" dirty="0">
                        <a:solidFill>
                          <a:srgbClr val="000000"/>
                        </a:solidFill>
                        <a:latin typeface="Calibri"/>
                      </a:endParaRPr>
                    </a:p>
                  </a:txBody>
                  <a:tcPr marL="9525" marR="9525" marT="9525" marB="0" anchor="ctr"/>
                </a:tc>
                <a:tc>
                  <a:txBody>
                    <a:bodyPr/>
                    <a:lstStyle/>
                    <a:p>
                      <a:pPr marL="0" marR="0" indent="0" algn="ctr" defTabSz="914400" rtl="0" eaLnBrk="1" fontAlgn="b" latinLnBrk="0" hangingPunct="1">
                        <a:lnSpc>
                          <a:spcPct val="150000"/>
                        </a:lnSpc>
                        <a:spcBef>
                          <a:spcPts val="0"/>
                        </a:spcBef>
                        <a:spcAft>
                          <a:spcPts val="0"/>
                        </a:spcAft>
                        <a:buClrTx/>
                        <a:buSzTx/>
                        <a:buFontTx/>
                        <a:buNone/>
                        <a:tabLst/>
                        <a:defRPr/>
                      </a:pPr>
                      <a:r>
                        <a:rPr lang="en-US" sz="2400" b="1" i="0" u="none" strike="noStrike" dirty="0" smtClean="0">
                          <a:solidFill>
                            <a:srgbClr val="000000"/>
                          </a:solidFill>
                          <a:latin typeface="+mn-lt"/>
                        </a:rPr>
                        <a:t>Unit Ratio</a:t>
                      </a:r>
                      <a:r>
                        <a:rPr lang="en-US" sz="2400" b="1" i="0" u="none" strike="noStrike" dirty="0" smtClean="0">
                          <a:solidFill>
                            <a:srgbClr val="000000"/>
                          </a:solidFill>
                          <a:latin typeface="Calibri"/>
                        </a:rPr>
                        <a:t> </a:t>
                      </a:r>
                      <a:endParaRPr lang="en-US" sz="2400" b="1" i="0" u="none" strike="noStrike" dirty="0">
                        <a:solidFill>
                          <a:srgbClr val="000000"/>
                        </a:solidFill>
                        <a:latin typeface="Calibri"/>
                      </a:endParaRPr>
                    </a:p>
                  </a:txBody>
                  <a:tcPr marL="9525" marR="9525" marT="9525" marB="0" anchor="ctr"/>
                </a:tc>
              </a:tr>
              <a:tr h="370840">
                <a:tc>
                  <a:txBody>
                    <a:bodyPr/>
                    <a:lstStyle/>
                    <a:p>
                      <a:pPr algn="ctr" fontAlgn="b">
                        <a:lnSpc>
                          <a:spcPct val="150000"/>
                        </a:lnSpc>
                      </a:pPr>
                      <a:r>
                        <a:rPr lang="en-US" sz="2400" b="0" i="0" u="none" strike="noStrike" dirty="0">
                          <a:solidFill>
                            <a:srgbClr val="000000"/>
                          </a:solidFill>
                          <a:latin typeface="Calibri"/>
                        </a:rPr>
                        <a:t>Herring</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39:1509</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(39/1509):(1509/1509)</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0.0258:1</a:t>
                      </a:r>
                    </a:p>
                  </a:txBody>
                  <a:tcPr marL="9525" marR="9525" marT="9525" marB="0" anchor="b"/>
                </a:tc>
              </a:tr>
              <a:tr h="370840">
                <a:tc>
                  <a:txBody>
                    <a:bodyPr/>
                    <a:lstStyle/>
                    <a:p>
                      <a:pPr algn="ctr" fontAlgn="b">
                        <a:lnSpc>
                          <a:spcPct val="150000"/>
                        </a:lnSpc>
                      </a:pPr>
                      <a:r>
                        <a:rPr lang="en-US" sz="2400" b="0" i="0" u="none" strike="noStrike" dirty="0">
                          <a:solidFill>
                            <a:srgbClr val="000000"/>
                          </a:solidFill>
                          <a:latin typeface="Calibri"/>
                        </a:rPr>
                        <a:t>Salmon</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92:4657</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(92/4657):(4657/4657)</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0.0198:1</a:t>
                      </a:r>
                    </a:p>
                  </a:txBody>
                  <a:tcPr marL="9525" marR="9525" marT="9525" marB="0" anchor="b"/>
                </a:tc>
              </a:tr>
              <a:tr h="370840">
                <a:tc>
                  <a:txBody>
                    <a:bodyPr/>
                    <a:lstStyle/>
                    <a:p>
                      <a:pPr algn="ctr" fontAlgn="b">
                        <a:lnSpc>
                          <a:spcPct val="150000"/>
                        </a:lnSpc>
                      </a:pPr>
                      <a:r>
                        <a:rPr lang="en-US" sz="2400" b="0" i="0" u="none" strike="noStrike" dirty="0">
                          <a:solidFill>
                            <a:srgbClr val="000000"/>
                          </a:solidFill>
                          <a:latin typeface="Calibri"/>
                        </a:rPr>
                        <a:t>Sardine</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239:3096</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(239/3096):(3096/3096)</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0.0772:1</a:t>
                      </a:r>
                    </a:p>
                  </a:txBody>
                  <a:tcPr marL="9525" marR="9525" marT="9525" marB="0" anchor="b"/>
                </a:tc>
              </a:tr>
              <a:tr h="370840">
                <a:tc>
                  <a:txBody>
                    <a:bodyPr/>
                    <a:lstStyle/>
                    <a:p>
                      <a:pPr algn="ctr" fontAlgn="b">
                        <a:lnSpc>
                          <a:spcPct val="150000"/>
                        </a:lnSpc>
                      </a:pPr>
                      <a:r>
                        <a:rPr lang="en-US" sz="2400" b="0" i="0" u="none" strike="noStrike" dirty="0">
                          <a:solidFill>
                            <a:srgbClr val="000000"/>
                          </a:solidFill>
                          <a:latin typeface="Calibri"/>
                        </a:rPr>
                        <a:t>Cod Liver</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127:2557</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(127/2557):(2557/2557)</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0.0497:1</a:t>
                      </a:r>
                    </a:p>
                  </a:txBody>
                  <a:tcPr marL="9525" marR="9525" marT="9525" marB="0" anchor="b"/>
                </a:tc>
              </a:tr>
              <a:tr h="370840">
                <a:tc>
                  <a:txBody>
                    <a:bodyPr/>
                    <a:lstStyle/>
                    <a:p>
                      <a:pPr algn="ctr" fontAlgn="b">
                        <a:lnSpc>
                          <a:spcPct val="150000"/>
                        </a:lnSpc>
                      </a:pPr>
                      <a:r>
                        <a:rPr lang="en-US" sz="2400" b="0" i="0" u="none" strike="noStrike" dirty="0">
                          <a:solidFill>
                            <a:srgbClr val="000000"/>
                          </a:solidFill>
                          <a:latin typeface="Calibri"/>
                        </a:rPr>
                        <a:t>Menhaden</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159:3624</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(159/3624):(3624/3624)</a:t>
                      </a:r>
                    </a:p>
                  </a:txBody>
                  <a:tcPr marL="9525" marR="9525" marT="9525" marB="0" anchor="b"/>
                </a:tc>
                <a:tc>
                  <a:txBody>
                    <a:bodyPr/>
                    <a:lstStyle/>
                    <a:p>
                      <a:pPr algn="ctr" fontAlgn="b">
                        <a:lnSpc>
                          <a:spcPct val="150000"/>
                        </a:lnSpc>
                      </a:pPr>
                      <a:r>
                        <a:rPr lang="en-US" sz="2400" b="0" i="0" u="none" strike="noStrike" dirty="0">
                          <a:solidFill>
                            <a:srgbClr val="000000"/>
                          </a:solidFill>
                          <a:latin typeface="Calibri"/>
                        </a:rPr>
                        <a:t>0.0439:1</a:t>
                      </a:r>
                    </a:p>
                  </a:txBody>
                  <a:tcPr marL="9525" marR="9525" marT="9525" marB="0" anchor="b"/>
                </a:tc>
              </a:tr>
              <a:tr h="370840">
                <a:tc>
                  <a:txBody>
                    <a:bodyPr/>
                    <a:lstStyle/>
                    <a:p>
                      <a:pPr algn="ctr" fontAlgn="b">
                        <a:lnSpc>
                          <a:spcPct val="150000"/>
                        </a:lnSpc>
                      </a:pPr>
                      <a:r>
                        <a:rPr lang="en-US" sz="2400" b="0" i="0" u="none" strike="noStrike" dirty="0">
                          <a:solidFill>
                            <a:srgbClr val="FF0000"/>
                          </a:solidFill>
                          <a:latin typeface="Calibri"/>
                        </a:rPr>
                        <a:t>Tilapia</a:t>
                      </a:r>
                    </a:p>
                  </a:txBody>
                  <a:tcPr marL="9525" marR="9525" marT="9525" marB="0" anchor="ctr"/>
                </a:tc>
                <a:tc>
                  <a:txBody>
                    <a:bodyPr/>
                    <a:lstStyle/>
                    <a:p>
                      <a:pPr algn="ctr" fontAlgn="b">
                        <a:lnSpc>
                          <a:spcPct val="150000"/>
                        </a:lnSpc>
                      </a:pPr>
                      <a:endParaRPr lang="en-US" sz="2400" b="0" i="0" u="none" strike="noStrike" dirty="0">
                        <a:solidFill>
                          <a:srgbClr val="000000"/>
                        </a:solidFill>
                        <a:latin typeface="Calibri"/>
                      </a:endParaRPr>
                    </a:p>
                  </a:txBody>
                  <a:tcPr marL="9525" marR="9525" marT="9525" marB="0" anchor="ctr"/>
                </a:tc>
                <a:tc>
                  <a:txBody>
                    <a:bodyPr/>
                    <a:lstStyle/>
                    <a:p>
                      <a:pPr algn="ctr" fontAlgn="b">
                        <a:lnSpc>
                          <a:spcPct val="150000"/>
                        </a:lnSpc>
                      </a:pPr>
                      <a:r>
                        <a:rPr lang="en-US" sz="2400" b="0" i="0" u="none" strike="noStrike" dirty="0">
                          <a:solidFill>
                            <a:srgbClr val="000000"/>
                          </a:solidFill>
                          <a:latin typeface="Calibri"/>
                        </a:rPr>
                        <a:t> </a:t>
                      </a:r>
                    </a:p>
                  </a:txBody>
                  <a:tcPr marL="9525" marR="9525" marT="9525" marB="0" anchor="ctr"/>
                </a:tc>
                <a:tc>
                  <a:txBody>
                    <a:bodyPr/>
                    <a:lstStyle/>
                    <a:p>
                      <a:pPr marL="0" marR="0" indent="0" algn="ctr" defTabSz="914400" rtl="0" eaLnBrk="1" fontAlgn="b" latinLnBrk="0" hangingPunct="1">
                        <a:lnSpc>
                          <a:spcPct val="150000"/>
                        </a:lnSpc>
                        <a:spcBef>
                          <a:spcPts val="0"/>
                        </a:spcBef>
                        <a:spcAft>
                          <a:spcPts val="0"/>
                        </a:spcAft>
                        <a:buClrTx/>
                        <a:buSzTx/>
                        <a:buFontTx/>
                        <a:buNone/>
                        <a:tabLst/>
                        <a:defRPr/>
                      </a:pPr>
                      <a:r>
                        <a:rPr lang="en-US" sz="2400" b="0" i="0" u="none" strike="noStrike" dirty="0" smtClean="0">
                          <a:solidFill>
                            <a:srgbClr val="FF0000"/>
                          </a:solidFill>
                          <a:latin typeface="+mn-lt"/>
                        </a:rPr>
                        <a:t>11:1</a:t>
                      </a:r>
                      <a:endParaRPr lang="en-US" sz="2400" b="0" i="0" u="none" strike="noStrike" dirty="0">
                        <a:solidFill>
                          <a:srgbClr val="FF0000"/>
                        </a:solidFill>
                        <a:latin typeface="Calibri"/>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Writing and Interpreting Ratios (cont.)</a:t>
            </a:r>
            <a:endParaRPr lang="en-US" dirty="0"/>
          </a:p>
        </p:txBody>
      </p:sp>
      <p:sp>
        <p:nvSpPr>
          <p:cNvPr id="3" name="Content Placeholder 2"/>
          <p:cNvSpPr>
            <a:spLocks noGrp="1"/>
          </p:cNvSpPr>
          <p:nvPr>
            <p:ph idx="1"/>
          </p:nvPr>
        </p:nvSpPr>
        <p:spPr/>
        <p:txBody>
          <a:bodyPr/>
          <a:lstStyle/>
          <a:p>
            <a:r>
              <a:rPr lang="en-US" dirty="0" smtClean="0"/>
              <a:t>Now that all the ratios are in a common form, we can see that there is at least a hundred-fold difference between the fatty acid ratios of tilapia and the other fish.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Ratios for Scaling </a:t>
            </a:r>
            <a:endParaRPr lang="en-US" dirty="0"/>
          </a:p>
        </p:txBody>
      </p:sp>
      <p:sp>
        <p:nvSpPr>
          <p:cNvPr id="3" name="Content Placeholder 2"/>
          <p:cNvSpPr>
            <a:spLocks noGrp="1"/>
          </p:cNvSpPr>
          <p:nvPr>
            <p:ph idx="1"/>
          </p:nvPr>
        </p:nvSpPr>
        <p:spPr>
          <a:xfrm>
            <a:off x="457200" y="1280160"/>
            <a:ext cx="8229600" cy="523220"/>
          </a:xfrm>
        </p:spPr>
        <p:txBody>
          <a:bodyPr>
            <a:spAutoFit/>
          </a:bodyPr>
          <a:lstStyle/>
          <a:p>
            <a:r>
              <a:rPr lang="en-US" dirty="0" smtClean="0"/>
              <a:t>Using the given map, answer the following questions.</a:t>
            </a:r>
            <a:endParaRPr lang="en-US" dirty="0"/>
          </a:p>
        </p:txBody>
      </p:sp>
      <p:sp>
        <p:nvSpPr>
          <p:cNvPr id="5" name="Rectangle 4"/>
          <p:cNvSpPr/>
          <p:nvPr/>
        </p:nvSpPr>
        <p:spPr>
          <a:xfrm>
            <a:off x="457200" y="1897082"/>
            <a:ext cx="4663440" cy="3970318"/>
          </a:xfrm>
          <a:prstGeom prst="rect">
            <a:avLst/>
          </a:prstGeom>
        </p:spPr>
        <p:txBody>
          <a:bodyPr>
            <a:spAutoFit/>
          </a:bodyPr>
          <a:lstStyle/>
          <a:p>
            <a:pPr marL="463550" indent="-463550"/>
            <a:r>
              <a:rPr lang="en-US" sz="2800" b="1" dirty="0" smtClean="0"/>
              <a:t>a.</a:t>
            </a:r>
            <a:r>
              <a:rPr lang="en-US" sz="2800" dirty="0" smtClean="0"/>
              <a:t>	If the distance on the map between point A and point B measures 3 inches, what is the actual distance between these points? </a:t>
            </a:r>
          </a:p>
          <a:p>
            <a:pPr marL="463550" indent="-463550"/>
            <a:r>
              <a:rPr lang="en-US" sz="2800" b="1" dirty="0" smtClean="0"/>
              <a:t>b.</a:t>
            </a:r>
            <a:r>
              <a:rPr lang="en-US" sz="2800" dirty="0" smtClean="0"/>
              <a:t>	If you wanted to take an 11-mile walk one day, what distance would that be on the map, in inches? </a:t>
            </a:r>
            <a:endParaRPr lang="en-US" sz="2800" dirty="0"/>
          </a:p>
        </p:txBody>
      </p:sp>
      <p:pic>
        <p:nvPicPr>
          <p:cNvPr id="45057" name="Picture 1"/>
          <p:cNvPicPr>
            <a:picLocks noChangeAspect="1" noChangeArrowheads="1"/>
          </p:cNvPicPr>
          <p:nvPr/>
        </p:nvPicPr>
        <p:blipFill>
          <a:blip r:embed="rId2"/>
          <a:srcRect/>
          <a:stretch>
            <a:fillRect/>
          </a:stretch>
        </p:blipFill>
        <p:spPr bwMode="auto">
          <a:xfrm>
            <a:off x="5181600" y="2209800"/>
            <a:ext cx="3383280" cy="316211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Ratios for Scaling (cont.)</a:t>
            </a:r>
            <a:endParaRPr lang="en-US" dirty="0"/>
          </a:p>
        </p:txBody>
      </p:sp>
      <p:sp>
        <p:nvSpPr>
          <p:cNvPr id="3" name="Content Placeholder 2"/>
          <p:cNvSpPr>
            <a:spLocks noGrp="1"/>
          </p:cNvSpPr>
          <p:nvPr>
            <p:ph idx="1"/>
          </p:nvPr>
        </p:nvSpPr>
        <p:spPr/>
        <p:txBody>
          <a:bodyPr/>
          <a:lstStyle/>
          <a:p>
            <a:r>
              <a:rPr lang="en-US" b="1" dirty="0" smtClean="0"/>
              <a:t>Solution </a:t>
            </a:r>
          </a:p>
          <a:p>
            <a:pPr marL="463550" indent="-463550"/>
            <a:r>
              <a:rPr lang="en-US" b="1" dirty="0" smtClean="0"/>
              <a:t>a.	</a:t>
            </a:r>
            <a:r>
              <a:rPr lang="en-US" dirty="0" smtClean="0"/>
              <a:t>Because the distance on the map is </a:t>
            </a:r>
            <a:r>
              <a:rPr lang="en-US" dirty="0" smtClean="0">
                <a:solidFill>
                  <a:srgbClr val="0000FF"/>
                </a:solidFill>
              </a:rPr>
              <a:t>3 inches</a:t>
            </a:r>
            <a:r>
              <a:rPr lang="en-US" dirty="0" smtClean="0"/>
              <a:t>, and the scale of the map is 1 inch = 5 miles, we can calculate the actual distance </a:t>
            </a:r>
            <a:r>
              <a:rPr lang="en-US" i="1" dirty="0" smtClean="0"/>
              <a:t>x </a:t>
            </a:r>
            <a:r>
              <a:rPr lang="en-US" dirty="0" smtClean="0"/>
              <a:t>between points A and B by setting up a proportional equation. In the equation, we'll put inches in the numerator and miles in the denominator of each ratio. Note that it makes no difference which unit we choose to place in the numerator.</a:t>
            </a:r>
            <a:endParaRPr lang="en-US" dirty="0"/>
          </a:p>
        </p:txBody>
      </p:sp>
      <p:graphicFrame>
        <p:nvGraphicFramePr>
          <p:cNvPr id="6146" name="Object 2"/>
          <p:cNvGraphicFramePr>
            <a:graphicFrameLocks noChangeAspect="1"/>
          </p:cNvGraphicFramePr>
          <p:nvPr/>
        </p:nvGraphicFramePr>
        <p:xfrm>
          <a:off x="3556000" y="5083792"/>
          <a:ext cx="2692400" cy="838200"/>
        </p:xfrm>
        <a:graphic>
          <a:graphicData uri="http://schemas.openxmlformats.org/presentationml/2006/ole">
            <mc:AlternateContent xmlns:mc="http://schemas.openxmlformats.org/markup-compatibility/2006">
              <mc:Choice xmlns:v="urn:schemas-microsoft-com:vml" Requires="v">
                <p:oleObj spid="_x0000_s6152" name="Equation" r:id="rId3" imgW="2692080" imgH="838080" progId="Equation.DSMT4">
                  <p:embed/>
                </p:oleObj>
              </mc:Choice>
              <mc:Fallback>
                <p:oleObj name="Equation" r:id="rId3" imgW="2692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6000" y="5083792"/>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Ratios for Scaling (cont.)</a:t>
            </a:r>
            <a:endParaRPr lang="en-US" dirty="0"/>
          </a:p>
        </p:txBody>
      </p:sp>
      <p:sp>
        <p:nvSpPr>
          <p:cNvPr id="3" name="Content Placeholder 2"/>
          <p:cNvSpPr>
            <a:spLocks noGrp="1"/>
          </p:cNvSpPr>
          <p:nvPr>
            <p:ph idx="1"/>
          </p:nvPr>
        </p:nvSpPr>
        <p:spPr/>
        <p:txBody>
          <a:bodyPr/>
          <a:lstStyle/>
          <a:p>
            <a:r>
              <a:rPr lang="en-US" dirty="0" smtClean="0"/>
              <a:t>We can now solve the equation for </a:t>
            </a:r>
            <a:r>
              <a:rPr lang="en-US" i="1" dirty="0" smtClean="0"/>
              <a:t>x </a:t>
            </a:r>
            <a:r>
              <a:rPr lang="en-US" dirty="0" smtClean="0"/>
              <a:t>by multiplying each side of the equation as shown.</a:t>
            </a:r>
          </a:p>
          <a:p>
            <a:endParaRPr lang="en-US" dirty="0" smtClean="0"/>
          </a:p>
          <a:p>
            <a:endParaRPr lang="en-US" dirty="0" smtClean="0"/>
          </a:p>
          <a:p>
            <a:endParaRPr lang="en-US" dirty="0" smtClean="0"/>
          </a:p>
          <a:p>
            <a:endParaRPr lang="en-US" dirty="0" smtClean="0"/>
          </a:p>
          <a:p>
            <a:endParaRPr lang="en-US" dirty="0" smtClean="0"/>
          </a:p>
          <a:p>
            <a:r>
              <a:rPr lang="en-US" dirty="0" smtClean="0"/>
              <a:t>Therefore, the actual distance between the points is </a:t>
            </a:r>
            <a:r>
              <a:rPr lang="en-US" dirty="0" smtClean="0">
                <a:solidFill>
                  <a:srgbClr val="FF0000"/>
                </a:solidFill>
              </a:rPr>
              <a:t>15 miles</a:t>
            </a:r>
            <a:r>
              <a:rPr lang="en-US" dirty="0" smtClean="0"/>
              <a:t>.  </a:t>
            </a:r>
            <a:endParaRPr lang="en-US" dirty="0"/>
          </a:p>
        </p:txBody>
      </p:sp>
      <p:graphicFrame>
        <p:nvGraphicFramePr>
          <p:cNvPr id="7171" name="Object 3"/>
          <p:cNvGraphicFramePr>
            <a:graphicFrameLocks noChangeAspect="1"/>
          </p:cNvGraphicFramePr>
          <p:nvPr/>
        </p:nvGraphicFramePr>
        <p:xfrm>
          <a:off x="4152900" y="2286000"/>
          <a:ext cx="838200" cy="838200"/>
        </p:xfrm>
        <a:graphic>
          <a:graphicData uri="http://schemas.openxmlformats.org/presentationml/2006/ole">
            <mc:AlternateContent xmlns:mc="http://schemas.openxmlformats.org/markup-compatibility/2006">
              <mc:Choice xmlns:v="urn:schemas-microsoft-com:vml" Requires="v">
                <p:oleObj spid="_x0000_s7189" name="Equation" r:id="rId3" imgW="838080" imgH="838080" progId="Equation.DSMT4">
                  <p:embed/>
                </p:oleObj>
              </mc:Choice>
              <mc:Fallback>
                <p:oleObj name="Equation" r:id="rId3" imgW="83808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52900" y="22860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3632200" y="3259138"/>
          <a:ext cx="1879600" cy="838200"/>
        </p:xfrm>
        <a:graphic>
          <a:graphicData uri="http://schemas.openxmlformats.org/presentationml/2006/ole">
            <mc:AlternateContent xmlns:mc="http://schemas.openxmlformats.org/markup-compatibility/2006">
              <mc:Choice xmlns:v="urn:schemas-microsoft-com:vml" Requires="v">
                <p:oleObj spid="_x0000_s7190" name="Equation" r:id="rId5" imgW="1879560" imgH="838080" progId="Equation.DSMT4">
                  <p:embed/>
                </p:oleObj>
              </mc:Choice>
              <mc:Fallback>
                <p:oleObj name="Equation" r:id="rId5" imgW="18795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2200" y="3259138"/>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4163704" y="4285588"/>
          <a:ext cx="889000" cy="292100"/>
        </p:xfrm>
        <a:graphic>
          <a:graphicData uri="http://schemas.openxmlformats.org/presentationml/2006/ole">
            <mc:AlternateContent xmlns:mc="http://schemas.openxmlformats.org/markup-compatibility/2006">
              <mc:Choice xmlns:v="urn:schemas-microsoft-com:vml" Requires="v">
                <p:oleObj spid="_x0000_s7191" name="Equation" r:id="rId7" imgW="888840" imgH="291960" progId="Equation.DSMT4">
                  <p:embed/>
                </p:oleObj>
              </mc:Choice>
              <mc:Fallback>
                <p:oleObj name="Equation" r:id="rId7" imgW="8888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63704" y="4285588"/>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5183872" y="35052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4634552" y="3788392"/>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3886200" y="3483592"/>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3505199" y="38100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Ratios for Scaling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Again, we use the scale of 1 inch = 5 miles to find the distance on the map. The proportional equation will have the variable in the numerator this time since we are looking to find the distance in inches the map would show.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6" name="Object 4"/>
          <p:cNvGraphicFramePr>
            <a:graphicFrameLocks noChangeAspect="1"/>
          </p:cNvGraphicFramePr>
          <p:nvPr/>
        </p:nvGraphicFramePr>
        <p:xfrm>
          <a:off x="3284846" y="2227263"/>
          <a:ext cx="2628900" cy="838200"/>
        </p:xfrm>
        <a:graphic>
          <a:graphicData uri="http://schemas.openxmlformats.org/presentationml/2006/ole">
            <mc:AlternateContent xmlns:mc="http://schemas.openxmlformats.org/markup-compatibility/2006">
              <mc:Choice xmlns:v="urn:schemas-microsoft-com:vml" Requires="v">
                <p:oleObj spid="_x0000_s8225" name="Equation" r:id="rId3" imgW="2628720" imgH="838080" progId="Equation.DSMT4">
                  <p:embed/>
                </p:oleObj>
              </mc:Choice>
              <mc:Fallback>
                <p:oleObj name="Equation" r:id="rId3" imgW="262872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4846" y="2227263"/>
                        <a:ext cx="262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903354" y="3822700"/>
          <a:ext cx="1168400" cy="838200"/>
        </p:xfrm>
        <a:graphic>
          <a:graphicData uri="http://schemas.openxmlformats.org/presentationml/2006/ole">
            <mc:AlternateContent xmlns:mc="http://schemas.openxmlformats.org/markup-compatibility/2006">
              <mc:Choice xmlns:v="urn:schemas-microsoft-com:vml" Requires="v">
                <p:oleObj spid="_x0000_s8226" name="Equation" r:id="rId5" imgW="1168200" imgH="838080" progId="Equation.DSMT4">
                  <p:embed/>
                </p:oleObj>
              </mc:Choice>
              <mc:Fallback>
                <p:oleObj name="Equation" r:id="rId5" imgW="1168200" imgH="8380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3354" y="3822700"/>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4: Using Ratios for Scaling (cont.)</a:t>
            </a:r>
            <a:endParaRPr lang="en-US" dirty="0"/>
          </a:p>
        </p:txBody>
      </p:sp>
      <p:sp>
        <p:nvSpPr>
          <p:cNvPr id="3" name="Content Placeholder 2"/>
          <p:cNvSpPr>
            <a:spLocks noGrp="1"/>
          </p:cNvSpPr>
          <p:nvPr>
            <p:ph idx="1"/>
          </p:nvPr>
        </p:nvSpPr>
        <p:spPr>
          <a:xfrm>
            <a:off x="457200" y="5065693"/>
            <a:ext cx="8229600" cy="954107"/>
          </a:xfrm>
        </p:spPr>
        <p:txBody>
          <a:bodyPr>
            <a:spAutoFit/>
          </a:bodyPr>
          <a:lstStyle/>
          <a:p>
            <a:r>
              <a:rPr lang="en-US" dirty="0" smtClean="0"/>
              <a:t>Thus, the distance of your walk would measure </a:t>
            </a:r>
            <a:r>
              <a:rPr lang="en-US" dirty="0" smtClean="0">
                <a:solidFill>
                  <a:srgbClr val="FF0000"/>
                </a:solidFill>
              </a:rPr>
              <a:t>2.2 inches</a:t>
            </a:r>
            <a:r>
              <a:rPr lang="en-US" dirty="0" smtClean="0"/>
              <a:t> on the map. </a:t>
            </a:r>
            <a:endParaRPr lang="en-US" dirty="0"/>
          </a:p>
        </p:txBody>
      </p:sp>
      <p:cxnSp>
        <p:nvCxnSpPr>
          <p:cNvPr id="5" name="Straight Connector 4"/>
          <p:cNvCxnSpPr/>
          <p:nvPr/>
        </p:nvCxnSpPr>
        <p:spPr>
          <a:xfrm rot="5400000">
            <a:off x="3200400" y="2707944"/>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3554103" y="2465696"/>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6540000">
            <a:off x="4648200" y="2782237"/>
            <a:ext cx="457200" cy="304800"/>
          </a:xfrm>
          <a:prstGeom prst="line">
            <a:avLst/>
          </a:prstGeom>
          <a:ln w="12700">
            <a:solidFill>
              <a:srgbClr val="FF0000"/>
            </a:solidFill>
          </a:ln>
          <a:scene3d>
            <a:camera prst="orthographicFront"/>
            <a:lightRig rig="threePt" dir="t">
              <a:rot lat="0" lon="0" rev="4800000"/>
            </a:lightRig>
          </a:scene3d>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6540000">
            <a:off x="5476322" y="2477437"/>
            <a:ext cx="457200" cy="304800"/>
          </a:xfrm>
          <a:prstGeom prst="line">
            <a:avLst/>
          </a:prstGeom>
          <a:ln w="12700">
            <a:solidFill>
              <a:srgbClr val="FF0000"/>
            </a:solidFill>
          </a:ln>
          <a:scene3d>
            <a:camera prst="orthographicFront"/>
            <a:lightRig rig="threePt" dir="t">
              <a:rot lat="0" lon="0" rev="4800000"/>
            </a:lightRig>
          </a:scene3d>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4572000" y="38100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4572000" y="43434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195" name="Object 3"/>
          <p:cNvGraphicFramePr>
            <a:graphicFrameLocks noChangeAspect="1"/>
          </p:cNvGraphicFramePr>
          <p:nvPr/>
        </p:nvGraphicFramePr>
        <p:xfrm>
          <a:off x="3213100" y="1219200"/>
          <a:ext cx="2717800" cy="838200"/>
        </p:xfrm>
        <a:graphic>
          <a:graphicData uri="http://schemas.openxmlformats.org/presentationml/2006/ole">
            <mc:AlternateContent xmlns:mc="http://schemas.openxmlformats.org/markup-compatibility/2006">
              <mc:Choice xmlns:v="urn:schemas-microsoft-com:vml" Requires="v">
                <p:oleObj spid="_x0000_s8227" name="Equation" r:id="rId7" imgW="2717640" imgH="838080" progId="Equation.DSMT4">
                  <p:embed/>
                </p:oleObj>
              </mc:Choice>
              <mc:Fallback>
                <p:oleObj name="Equation" r:id="rId7" imgW="2717640" imgH="838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13100" y="1219200"/>
                        <a:ext cx="271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3962400" y="3276600"/>
          <a:ext cx="1054100" cy="292100"/>
        </p:xfrm>
        <a:graphic>
          <a:graphicData uri="http://schemas.openxmlformats.org/presentationml/2006/ole">
            <mc:AlternateContent xmlns:mc="http://schemas.openxmlformats.org/markup-compatibility/2006">
              <mc:Choice xmlns:v="urn:schemas-microsoft-com:vml" Requires="v">
                <p:oleObj spid="_x0000_s8228" name="Equation" r:id="rId9" imgW="1054080" imgH="291960" progId="Equation.DSMT4">
                  <p:embed/>
                </p:oleObj>
              </mc:Choice>
              <mc:Fallback>
                <p:oleObj name="Equation" r:id="rId9" imgW="105408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2400" y="3276600"/>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871604" y="4749800"/>
          <a:ext cx="977900" cy="279400"/>
        </p:xfrm>
        <a:graphic>
          <a:graphicData uri="http://schemas.openxmlformats.org/presentationml/2006/ole">
            <mc:AlternateContent xmlns:mc="http://schemas.openxmlformats.org/markup-compatibility/2006">
              <mc:Choice xmlns:v="urn:schemas-microsoft-com:vml" Requires="v">
                <p:oleObj spid="_x0000_s8229" name="Equation" r:id="rId11" imgW="977760" imgH="279360" progId="Equation.DSMT4">
                  <p:embed/>
                </p:oleObj>
              </mc:Choice>
              <mc:Fallback>
                <p:oleObj name="Equation" r:id="rId11" imgW="977760" imgH="2793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71604" y="4749800"/>
                        <a:ext cx="977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9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19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Scaling Ratios </a:t>
            </a:r>
            <a:endParaRPr lang="en-US" dirty="0"/>
          </a:p>
        </p:txBody>
      </p:sp>
      <p:sp>
        <p:nvSpPr>
          <p:cNvPr id="3" name="Content Placeholder 2"/>
          <p:cNvSpPr>
            <a:spLocks noGrp="1"/>
          </p:cNvSpPr>
          <p:nvPr>
            <p:ph idx="1"/>
          </p:nvPr>
        </p:nvSpPr>
        <p:spPr/>
        <p:txBody>
          <a:bodyPr/>
          <a:lstStyle/>
          <a:p>
            <a:r>
              <a:rPr lang="en-US" dirty="0" smtClean="0"/>
              <a:t>Suppose we know that the distance from Chicago, Illinois, to Albany, New York, is </a:t>
            </a:r>
            <a:r>
              <a:rPr lang="en-US" dirty="0" smtClean="0">
                <a:solidFill>
                  <a:srgbClr val="0000FF"/>
                </a:solidFill>
              </a:rPr>
              <a:t>816 miles</a:t>
            </a:r>
            <a:r>
              <a:rPr lang="en-US" dirty="0" smtClean="0"/>
              <a:t>. On the map, the distance from Chicago to New York is </a:t>
            </a:r>
            <a:r>
              <a:rPr lang="en-US" dirty="0" smtClean="0">
                <a:solidFill>
                  <a:srgbClr val="0000FF"/>
                </a:solidFill>
              </a:rPr>
              <a:t>1.4 inches</a:t>
            </a:r>
            <a:r>
              <a:rPr lang="en-US" dirty="0" smtClean="0"/>
              <a:t>. Use this ratio to determine how far it is from Chicago to St. Louis, Missouri, if the distance on the map between these two cities is </a:t>
            </a:r>
            <a:r>
              <a:rPr lang="en-US" dirty="0" smtClean="0">
                <a:solidFill>
                  <a:srgbClr val="0000FF"/>
                </a:solidFill>
              </a:rPr>
              <a:t>0.5 inches</a:t>
            </a:r>
            <a:r>
              <a:rPr lang="en-US" dirty="0" smtClean="0"/>
              <a:t>.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Scaling Ratios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We can use the distances given in the scenario to help us set up ratios in an equation that we can solve. First of all we are told that the actual distance between Chicago and Albany is </a:t>
            </a:r>
            <a:r>
              <a:rPr lang="en-US" dirty="0" smtClean="0">
                <a:solidFill>
                  <a:srgbClr val="0000FF"/>
                </a:solidFill>
              </a:rPr>
              <a:t>816 miles </a:t>
            </a:r>
            <a:r>
              <a:rPr lang="en-US" dirty="0" smtClean="0"/>
              <a:t>and that the map distance is </a:t>
            </a:r>
            <a:r>
              <a:rPr lang="en-US" dirty="0" smtClean="0">
                <a:solidFill>
                  <a:srgbClr val="0000FF"/>
                </a:solidFill>
              </a:rPr>
              <a:t>1.4 inches</a:t>
            </a:r>
            <a:r>
              <a:rPr lang="en-US" dirty="0" smtClean="0"/>
              <a:t>. So the ratio for Chicago to Albany is </a:t>
            </a:r>
            <a:endParaRPr lang="en-US" dirty="0"/>
          </a:p>
        </p:txBody>
      </p:sp>
      <p:graphicFrame>
        <p:nvGraphicFramePr>
          <p:cNvPr id="9218" name="Object 2"/>
          <p:cNvGraphicFramePr>
            <a:graphicFrameLocks noChangeAspect="1"/>
          </p:cNvGraphicFramePr>
          <p:nvPr/>
        </p:nvGraphicFramePr>
        <p:xfrm>
          <a:off x="3752850" y="4191000"/>
          <a:ext cx="1638300" cy="838200"/>
        </p:xfrm>
        <a:graphic>
          <a:graphicData uri="http://schemas.openxmlformats.org/presentationml/2006/ole">
            <mc:AlternateContent xmlns:mc="http://schemas.openxmlformats.org/markup-compatibility/2006">
              <mc:Choice xmlns:v="urn:schemas-microsoft-com:vml" Requires="v">
                <p:oleObj spid="_x0000_s9224" name="Equation" r:id="rId3" imgW="1638000" imgH="838080" progId="Equation.DSMT4">
                  <p:embed/>
                </p:oleObj>
              </mc:Choice>
              <mc:Fallback>
                <p:oleObj name="Equation" r:id="rId3" imgW="1638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2850" y="4191000"/>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Ratio</a:t>
            </a:r>
          </a:p>
          <a:p>
            <a:r>
              <a:rPr lang="en-US" dirty="0" smtClean="0">
                <a:solidFill>
                  <a:srgbClr val="000000"/>
                </a:solidFill>
              </a:rPr>
              <a:t>A </a:t>
            </a:r>
            <a:r>
              <a:rPr lang="en-US" b="1" dirty="0" smtClean="0">
                <a:solidFill>
                  <a:srgbClr val="C00000"/>
                </a:solidFill>
              </a:rPr>
              <a:t>ratio</a:t>
            </a:r>
            <a:r>
              <a:rPr lang="en-US" dirty="0" smtClean="0">
                <a:solidFill>
                  <a:srgbClr val="000000"/>
                </a:solidFill>
              </a:rPr>
              <a:t> is a fraction used to compare two measured quantities whose units are the same type.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Scaling Ratios (cont.)</a:t>
            </a:r>
            <a:endParaRPr lang="en-US" dirty="0"/>
          </a:p>
        </p:txBody>
      </p:sp>
      <p:sp>
        <p:nvSpPr>
          <p:cNvPr id="3" name="Content Placeholder 2"/>
          <p:cNvSpPr>
            <a:spLocks noGrp="1"/>
          </p:cNvSpPr>
          <p:nvPr>
            <p:ph idx="1"/>
          </p:nvPr>
        </p:nvSpPr>
        <p:spPr/>
        <p:txBody>
          <a:bodyPr/>
          <a:lstStyle/>
          <a:p>
            <a:r>
              <a:rPr lang="en-US" dirty="0" smtClean="0"/>
              <a:t>We can then fill in the ratio for Chicago to St. Louis based on what we know.</a:t>
            </a:r>
            <a:endParaRPr lang="en-US" dirty="0"/>
          </a:p>
        </p:txBody>
      </p:sp>
      <p:graphicFrame>
        <p:nvGraphicFramePr>
          <p:cNvPr id="10242" name="Object 2"/>
          <p:cNvGraphicFramePr>
            <a:graphicFrameLocks noChangeAspect="1"/>
          </p:cNvGraphicFramePr>
          <p:nvPr/>
        </p:nvGraphicFramePr>
        <p:xfrm>
          <a:off x="3797300" y="2362200"/>
          <a:ext cx="1549400" cy="838200"/>
        </p:xfrm>
        <a:graphic>
          <a:graphicData uri="http://schemas.openxmlformats.org/presentationml/2006/ole">
            <mc:AlternateContent xmlns:mc="http://schemas.openxmlformats.org/markup-compatibility/2006">
              <mc:Choice xmlns:v="urn:schemas-microsoft-com:vml" Requires="v">
                <p:oleObj spid="_x0000_s10248" name="Equation" r:id="rId3" imgW="1549080" imgH="838080" progId="Equation.DSMT4">
                  <p:embed/>
                </p:oleObj>
              </mc:Choice>
              <mc:Fallback>
                <p:oleObj name="Equation" r:id="rId3" imgW="1549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7300" y="23622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Scaling Ratios (cont.)</a:t>
            </a:r>
            <a:endParaRPr lang="en-US" dirty="0"/>
          </a:p>
        </p:txBody>
      </p:sp>
      <p:sp>
        <p:nvSpPr>
          <p:cNvPr id="3" name="Content Placeholder 2"/>
          <p:cNvSpPr>
            <a:spLocks noGrp="1"/>
          </p:cNvSpPr>
          <p:nvPr>
            <p:ph idx="1"/>
          </p:nvPr>
        </p:nvSpPr>
        <p:spPr/>
        <p:txBody>
          <a:bodyPr/>
          <a:lstStyle/>
          <a:p>
            <a:r>
              <a:rPr lang="en-US" dirty="0" smtClean="0"/>
              <a:t>Notice we were careful to put the actual distances between cities in the numerator of each ratio while the map distances are in the denominator. We chose this orientation so that the distance we are looking to find is once again in the numerator. The proportional equation is then </a:t>
            </a:r>
            <a:endParaRPr lang="en-US" dirty="0"/>
          </a:p>
        </p:txBody>
      </p:sp>
      <p:graphicFrame>
        <p:nvGraphicFramePr>
          <p:cNvPr id="11266" name="Object 2"/>
          <p:cNvGraphicFramePr>
            <a:graphicFrameLocks noChangeAspect="1"/>
          </p:cNvGraphicFramePr>
          <p:nvPr/>
        </p:nvGraphicFramePr>
        <p:xfrm>
          <a:off x="2825750" y="4114800"/>
          <a:ext cx="3492500" cy="838200"/>
        </p:xfrm>
        <a:graphic>
          <a:graphicData uri="http://schemas.openxmlformats.org/presentationml/2006/ole">
            <mc:AlternateContent xmlns:mc="http://schemas.openxmlformats.org/markup-compatibility/2006">
              <mc:Choice xmlns:v="urn:schemas-microsoft-com:vml" Requires="v">
                <p:oleObj spid="_x0000_s11272" name="Equation" r:id="rId3" imgW="3492360" imgH="838080" progId="Equation.DSMT4">
                  <p:embed/>
                </p:oleObj>
              </mc:Choice>
              <mc:Fallback>
                <p:oleObj name="Equation" r:id="rId3" imgW="34923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5750" y="4114800"/>
                        <a:ext cx="349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dirty="0" smtClean="0"/>
              <a:t>We can solve this proportional equation as follows. </a:t>
            </a:r>
          </a:p>
          <a:p>
            <a:endParaRPr lang="en-US" dirty="0" smtClean="0"/>
          </a:p>
          <a:p>
            <a:endParaRPr lang="en-US" dirty="0" smtClean="0"/>
          </a:p>
          <a:p>
            <a:endParaRPr lang="en-US" dirty="0" smtClean="0"/>
          </a:p>
          <a:p>
            <a:endParaRPr lang="en-US" dirty="0" smtClean="0"/>
          </a:p>
          <a:p>
            <a:endParaRPr lang="en-US" dirty="0" smtClean="0"/>
          </a:p>
          <a:p>
            <a:pPr>
              <a:lnSpc>
                <a:spcPct val="150000"/>
              </a:lnSpc>
            </a:pPr>
            <a:endParaRPr lang="en-US" dirty="0" smtClean="0"/>
          </a:p>
          <a:p>
            <a:r>
              <a:rPr lang="en-US" dirty="0" smtClean="0"/>
              <a:t>Therefore, the distance from Chicago to St. Louis is approximately </a:t>
            </a:r>
            <a:r>
              <a:rPr lang="en-US" dirty="0" smtClean="0">
                <a:solidFill>
                  <a:srgbClr val="FF0000"/>
                </a:solidFill>
              </a:rPr>
              <a:t>291 miles</a:t>
            </a:r>
            <a:r>
              <a:rPr lang="en-US" dirty="0" smtClean="0"/>
              <a:t>. </a:t>
            </a:r>
            <a:endParaRPr lang="en-US" dirty="0"/>
          </a:p>
        </p:txBody>
      </p:sp>
      <p:graphicFrame>
        <p:nvGraphicFramePr>
          <p:cNvPr id="12292" name="Object 4"/>
          <p:cNvGraphicFramePr>
            <a:graphicFrameLocks noChangeAspect="1"/>
          </p:cNvGraphicFramePr>
          <p:nvPr/>
        </p:nvGraphicFramePr>
        <p:xfrm>
          <a:off x="2613356" y="2995613"/>
          <a:ext cx="3835400" cy="838200"/>
        </p:xfrm>
        <a:graphic>
          <a:graphicData uri="http://schemas.openxmlformats.org/presentationml/2006/ole">
            <mc:AlternateContent xmlns:mc="http://schemas.openxmlformats.org/markup-compatibility/2006">
              <mc:Choice xmlns:v="urn:schemas-microsoft-com:vml" Requires="v">
                <p:oleObj spid="_x0000_s12315" name="Equation" r:id="rId3" imgW="3835080" imgH="838080" progId="Equation.DSMT4">
                  <p:embed/>
                </p:oleObj>
              </mc:Choice>
              <mc:Fallback>
                <p:oleObj name="Equation" r:id="rId3" imgW="383508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13356" y="2995613"/>
                        <a:ext cx="383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5: Scaling Ratios (cont.)</a:t>
            </a:r>
            <a:endParaRPr lang="en-US" dirty="0"/>
          </a:p>
        </p:txBody>
      </p:sp>
      <p:cxnSp>
        <p:nvCxnSpPr>
          <p:cNvPr id="5" name="Straight Connector 4"/>
          <p:cNvCxnSpPr/>
          <p:nvPr/>
        </p:nvCxnSpPr>
        <p:spPr>
          <a:xfrm rot="6780000">
            <a:off x="2659040" y="3532496"/>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6780000">
            <a:off x="3963407" y="3241344"/>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6780000">
            <a:off x="4773304" y="3532496"/>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6780000">
            <a:off x="5426120" y="3241344"/>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291" name="Object 3"/>
          <p:cNvGraphicFramePr>
            <a:graphicFrameLocks noChangeAspect="1"/>
          </p:cNvGraphicFramePr>
          <p:nvPr/>
        </p:nvGraphicFramePr>
        <p:xfrm>
          <a:off x="2889250" y="1981200"/>
          <a:ext cx="3365500" cy="838200"/>
        </p:xfrm>
        <a:graphic>
          <a:graphicData uri="http://schemas.openxmlformats.org/presentationml/2006/ole">
            <mc:AlternateContent xmlns:mc="http://schemas.openxmlformats.org/markup-compatibility/2006">
              <mc:Choice xmlns:v="urn:schemas-microsoft-com:vml" Requires="v">
                <p:oleObj spid="_x0000_s12316" name="Equation" r:id="rId5" imgW="3365280" imgH="838080" progId="Equation.DSMT4">
                  <p:embed/>
                </p:oleObj>
              </mc:Choice>
              <mc:Fallback>
                <p:oleObj name="Equation" r:id="rId5" imgW="33652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9250" y="1981200"/>
                        <a:ext cx="336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3858904" y="4016044"/>
          <a:ext cx="1524000" cy="292100"/>
        </p:xfrm>
        <a:graphic>
          <a:graphicData uri="http://schemas.openxmlformats.org/presentationml/2006/ole">
            <mc:AlternateContent xmlns:mc="http://schemas.openxmlformats.org/markup-compatibility/2006">
              <mc:Choice xmlns:v="urn:schemas-microsoft-com:vml" Requires="v">
                <p:oleObj spid="_x0000_s12317" name="Equation" r:id="rId7" imgW="1523880" imgH="291960" progId="Equation.DSMT4">
                  <p:embed/>
                </p:oleObj>
              </mc:Choice>
              <mc:Fallback>
                <p:oleObj name="Equation" r:id="rId7" imgW="15238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58904" y="4016044"/>
                        <a:ext cx="1524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3339152" y="4598348"/>
          <a:ext cx="1612900" cy="292100"/>
        </p:xfrm>
        <a:graphic>
          <a:graphicData uri="http://schemas.openxmlformats.org/presentationml/2006/ole">
            <mc:AlternateContent xmlns:mc="http://schemas.openxmlformats.org/markup-compatibility/2006">
              <mc:Choice xmlns:v="urn:schemas-microsoft-com:vml" Requires="v">
                <p:oleObj spid="_x0000_s12318" name="Equation" r:id="rId9" imgW="1612800" imgH="291960" progId="Equation.DSMT4">
                  <p:embed/>
                </p:oleObj>
              </mc:Choice>
              <mc:Fallback>
                <p:oleObj name="Equation" r:id="rId9" imgW="161280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39152" y="4598348"/>
                        <a:ext cx="161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Multiple Ratios </a:t>
            </a:r>
            <a:endParaRPr lang="en-US" dirty="0"/>
          </a:p>
        </p:txBody>
      </p:sp>
      <p:sp>
        <p:nvSpPr>
          <p:cNvPr id="3" name="Content Placeholder 2"/>
          <p:cNvSpPr>
            <a:spLocks noGrp="1"/>
          </p:cNvSpPr>
          <p:nvPr>
            <p:ph idx="1"/>
          </p:nvPr>
        </p:nvSpPr>
        <p:spPr/>
        <p:txBody>
          <a:bodyPr/>
          <a:lstStyle/>
          <a:p>
            <a:r>
              <a:rPr lang="en-US" dirty="0" smtClean="0"/>
              <a:t>Raw mixed nuts make a healthy and delicious snack. An online store promises raw cashews, raw almonds, and raw Brazil nuts in a mixed bag of nuts. They go even further to say that the ratio of cashews, almonds, and Brazil nuts is </a:t>
            </a:r>
            <a:r>
              <a:rPr lang="en-US" dirty="0" smtClean="0">
                <a:solidFill>
                  <a:srgbClr val="0000FF"/>
                </a:solidFill>
              </a:rPr>
              <a:t>2 : 3 : 5 </a:t>
            </a:r>
            <a:r>
              <a:rPr lang="en-US" dirty="0" smtClean="0"/>
              <a:t>in every bag. Suppose that there are </a:t>
            </a:r>
            <a:r>
              <a:rPr lang="en-US" dirty="0" smtClean="0">
                <a:solidFill>
                  <a:srgbClr val="0000FF"/>
                </a:solidFill>
              </a:rPr>
              <a:t>5 ounces </a:t>
            </a:r>
            <a:r>
              <a:rPr lang="en-US" dirty="0" smtClean="0"/>
              <a:t>of cashews in a bag. How many ounces of almonds and Brazil nuts will the bag have?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Multiple Ratios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We are told that the ratio </a:t>
            </a:r>
            <a:r>
              <a:rPr lang="en-US" dirty="0" smtClean="0">
                <a:solidFill>
                  <a:srgbClr val="0000FF"/>
                </a:solidFill>
              </a:rPr>
              <a:t>2 : 3 : 5 </a:t>
            </a:r>
            <a:r>
              <a:rPr lang="en-US" dirty="0" smtClean="0"/>
              <a:t>is that of </a:t>
            </a:r>
            <a:r>
              <a:rPr lang="en-US" i="1" dirty="0" smtClean="0"/>
              <a:t>cashews </a:t>
            </a:r>
            <a:r>
              <a:rPr lang="en-US" dirty="0" smtClean="0"/>
              <a:t>:</a:t>
            </a:r>
            <a:r>
              <a:rPr lang="en-US" i="1" dirty="0" smtClean="0"/>
              <a:t> almonds : Brazil nuts</a:t>
            </a:r>
            <a:r>
              <a:rPr lang="en-US" dirty="0" smtClean="0"/>
              <a:t>, and that there are </a:t>
            </a:r>
            <a:r>
              <a:rPr lang="en-US" dirty="0" smtClean="0">
                <a:solidFill>
                  <a:srgbClr val="0000FF"/>
                </a:solidFill>
              </a:rPr>
              <a:t>5 ounces </a:t>
            </a:r>
            <a:r>
              <a:rPr lang="en-US" dirty="0" smtClean="0"/>
              <a:t>of cashews. Using the first part of the ratio, </a:t>
            </a:r>
            <a:r>
              <a:rPr lang="en-US" i="1" dirty="0" smtClean="0"/>
              <a:t>cashews </a:t>
            </a:r>
            <a:r>
              <a:rPr lang="en-US" dirty="0" smtClean="0"/>
              <a:t>:</a:t>
            </a:r>
            <a:r>
              <a:rPr lang="en-US" i="1" dirty="0" smtClean="0"/>
              <a:t> almonds</a:t>
            </a:r>
            <a:r>
              <a:rPr lang="en-US" dirty="0" smtClean="0"/>
              <a:t>, we can find the amount of almonds that will be in the bag. </a:t>
            </a:r>
            <a:endParaRPr lang="en-US" dirty="0"/>
          </a:p>
        </p:txBody>
      </p:sp>
      <p:graphicFrame>
        <p:nvGraphicFramePr>
          <p:cNvPr id="13314" name="Object 2"/>
          <p:cNvGraphicFramePr>
            <a:graphicFrameLocks noChangeAspect="1"/>
          </p:cNvGraphicFramePr>
          <p:nvPr/>
        </p:nvGraphicFramePr>
        <p:xfrm>
          <a:off x="590550" y="4191000"/>
          <a:ext cx="7962900" cy="838200"/>
        </p:xfrm>
        <a:graphic>
          <a:graphicData uri="http://schemas.openxmlformats.org/presentationml/2006/ole">
            <mc:AlternateContent xmlns:mc="http://schemas.openxmlformats.org/markup-compatibility/2006">
              <mc:Choice xmlns:v="urn:schemas-microsoft-com:vml" Requires="v">
                <p:oleObj spid="_x0000_s13320" name="Equation" r:id="rId3" imgW="7962840" imgH="838080" progId="Equation.DSMT4">
                  <p:embed/>
                </p:oleObj>
              </mc:Choice>
              <mc:Fallback>
                <p:oleObj name="Equation" r:id="rId3" imgW="79628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550" y="4191000"/>
                        <a:ext cx="796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Multiple Ratios (cont.)</a:t>
            </a:r>
            <a:endParaRPr lang="en-US" dirty="0"/>
          </a:p>
        </p:txBody>
      </p:sp>
      <p:sp>
        <p:nvSpPr>
          <p:cNvPr id="3" name="Content Placeholder 2"/>
          <p:cNvSpPr>
            <a:spLocks noGrp="1"/>
          </p:cNvSpPr>
          <p:nvPr>
            <p:ph idx="1"/>
          </p:nvPr>
        </p:nvSpPr>
        <p:spPr/>
        <p:txBody>
          <a:bodyPr/>
          <a:lstStyle/>
          <a:p>
            <a:r>
              <a:rPr lang="en-US" dirty="0" smtClean="0"/>
              <a:t>Setting up a proportional equation using the variable </a:t>
            </a:r>
            <a:r>
              <a:rPr lang="en-US" i="1" dirty="0" smtClean="0"/>
              <a:t>x </a:t>
            </a:r>
            <a:r>
              <a:rPr lang="en-US" dirty="0" smtClean="0"/>
              <a:t>for the unknown amount of almonds gives us the following proportional equation to solve. </a:t>
            </a:r>
            <a:endParaRPr lang="en-US" dirty="0"/>
          </a:p>
        </p:txBody>
      </p:sp>
      <p:graphicFrame>
        <p:nvGraphicFramePr>
          <p:cNvPr id="14338" name="Object 2"/>
          <p:cNvGraphicFramePr>
            <a:graphicFrameLocks noChangeAspect="1"/>
          </p:cNvGraphicFramePr>
          <p:nvPr/>
        </p:nvGraphicFramePr>
        <p:xfrm>
          <a:off x="4159250" y="3009900"/>
          <a:ext cx="825500" cy="838200"/>
        </p:xfrm>
        <a:graphic>
          <a:graphicData uri="http://schemas.openxmlformats.org/presentationml/2006/ole">
            <mc:AlternateContent xmlns:mc="http://schemas.openxmlformats.org/markup-compatibility/2006">
              <mc:Choice xmlns:v="urn:schemas-microsoft-com:vml" Requires="v">
                <p:oleObj spid="_x0000_s14345" name="Equation" r:id="rId3" imgW="825480" imgH="838080" progId="Equation.DSMT4">
                  <p:embed/>
                </p:oleObj>
              </mc:Choice>
              <mc:Fallback>
                <p:oleObj name="Equation" r:id="rId3" imgW="8254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59250" y="30099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Using algebra, we get </a:t>
            </a:r>
            <a:r>
              <a:rPr lang="en-US" i="1" dirty="0" smtClean="0"/>
              <a:t>x </a:t>
            </a:r>
            <a:r>
              <a:rPr lang="en-US" dirty="0" smtClean="0"/>
              <a:t>on one side of the equation by itself as follows.</a:t>
            </a:r>
          </a:p>
          <a:p>
            <a:endParaRPr lang="en-US" dirty="0" smtClean="0"/>
          </a:p>
          <a:p>
            <a:endParaRPr lang="en-US" dirty="0" smtClean="0"/>
          </a:p>
          <a:p>
            <a:endParaRPr lang="en-US" dirty="0" smtClean="0"/>
          </a:p>
          <a:p>
            <a:endParaRPr lang="en-US" dirty="0" smtClean="0"/>
          </a:p>
          <a:p>
            <a:endParaRPr lang="en-US" dirty="0" smtClean="0"/>
          </a:p>
          <a:p>
            <a:r>
              <a:rPr lang="en-US" dirty="0" smtClean="0"/>
              <a:t>So, there are </a:t>
            </a:r>
            <a:r>
              <a:rPr lang="en-US" dirty="0" smtClean="0">
                <a:solidFill>
                  <a:srgbClr val="FF0000"/>
                </a:solidFill>
              </a:rPr>
              <a:t>7.5 ounces </a:t>
            </a:r>
            <a:r>
              <a:rPr lang="en-US" dirty="0" smtClean="0"/>
              <a:t>of almonds in the bag. </a:t>
            </a:r>
            <a:endParaRPr lang="en-US" dirty="0"/>
          </a:p>
        </p:txBody>
      </p:sp>
      <p:graphicFrame>
        <p:nvGraphicFramePr>
          <p:cNvPr id="15363" name="Object 3"/>
          <p:cNvGraphicFramePr>
            <a:graphicFrameLocks noChangeAspect="1"/>
          </p:cNvGraphicFramePr>
          <p:nvPr/>
        </p:nvGraphicFramePr>
        <p:xfrm>
          <a:off x="3255654" y="2476500"/>
          <a:ext cx="2578100" cy="927100"/>
        </p:xfrm>
        <a:graphic>
          <a:graphicData uri="http://schemas.openxmlformats.org/presentationml/2006/ole">
            <mc:AlternateContent xmlns:mc="http://schemas.openxmlformats.org/markup-compatibility/2006">
              <mc:Choice xmlns:v="urn:schemas-microsoft-com:vml" Requires="v">
                <p:oleObj spid="_x0000_s15381" name="Equation" r:id="rId3" imgW="2577960" imgH="927000" progId="Equation.DSMT4">
                  <p:embed/>
                </p:oleObj>
              </mc:Choice>
              <mc:Fallback>
                <p:oleObj name="Equation" r:id="rId3" imgW="257796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5654" y="2476500"/>
                        <a:ext cx="2578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6: Using Multiple Ratios (cont.)</a:t>
            </a:r>
            <a:endParaRPr lang="en-US" dirty="0"/>
          </a:p>
        </p:txBody>
      </p:sp>
      <p:cxnSp>
        <p:nvCxnSpPr>
          <p:cNvPr id="5" name="Straight Connector 4"/>
          <p:cNvCxnSpPr/>
          <p:nvPr/>
        </p:nvCxnSpPr>
        <p:spPr>
          <a:xfrm rot="5400000">
            <a:off x="3124200" y="27432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3810000" y="30480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4800600" y="30480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5486400" y="27432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364" name="Object 4"/>
          <p:cNvGraphicFramePr>
            <a:graphicFrameLocks noChangeAspect="1"/>
          </p:cNvGraphicFramePr>
          <p:nvPr/>
        </p:nvGraphicFramePr>
        <p:xfrm>
          <a:off x="4003344" y="3586140"/>
          <a:ext cx="1054100" cy="292100"/>
        </p:xfrm>
        <a:graphic>
          <a:graphicData uri="http://schemas.openxmlformats.org/presentationml/2006/ole">
            <mc:AlternateContent xmlns:mc="http://schemas.openxmlformats.org/markup-compatibility/2006">
              <mc:Choice xmlns:v="urn:schemas-microsoft-com:vml" Requires="v">
                <p:oleObj spid="_x0000_s15382" name="Equation" r:id="rId5" imgW="1054080" imgH="291960" progId="Equation.DSMT4">
                  <p:embed/>
                </p:oleObj>
              </mc:Choice>
              <mc:Fallback>
                <p:oleObj name="Equation" r:id="rId5" imgW="10540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03344" y="3586140"/>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4162756" y="4119540"/>
          <a:ext cx="977900" cy="292100"/>
        </p:xfrm>
        <a:graphic>
          <a:graphicData uri="http://schemas.openxmlformats.org/presentationml/2006/ole">
            <mc:AlternateContent xmlns:mc="http://schemas.openxmlformats.org/markup-compatibility/2006">
              <mc:Choice xmlns:v="urn:schemas-microsoft-com:vml" Requires="v">
                <p:oleObj spid="_x0000_s15383" name="Equation" r:id="rId7" imgW="977760" imgH="291960" progId="Equation.DSMT4">
                  <p:embed/>
                </p:oleObj>
              </mc:Choice>
              <mc:Fallback>
                <p:oleObj name="Equation" r:id="rId7" imgW="9777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62756" y="4119540"/>
                        <a:ext cx="977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3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7" name="Object 3"/>
          <p:cNvGraphicFramePr>
            <a:graphicFrameLocks noChangeAspect="1"/>
          </p:cNvGraphicFramePr>
          <p:nvPr/>
        </p:nvGraphicFramePr>
        <p:xfrm>
          <a:off x="3249304" y="2781300"/>
          <a:ext cx="2590800" cy="927100"/>
        </p:xfrm>
        <a:graphic>
          <a:graphicData uri="http://schemas.openxmlformats.org/presentationml/2006/ole">
            <mc:AlternateContent xmlns:mc="http://schemas.openxmlformats.org/markup-compatibility/2006">
              <mc:Choice xmlns:v="urn:schemas-microsoft-com:vml" Requires="v">
                <p:oleObj spid="_x0000_s16405" name="Equation" r:id="rId3" imgW="2590560" imgH="927000" progId="Equation.DSMT4">
                  <p:embed/>
                </p:oleObj>
              </mc:Choice>
              <mc:Fallback>
                <p:oleObj name="Equation" r:id="rId3" imgW="259056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49304" y="2781300"/>
                        <a:ext cx="25908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6: Using Multiple Ratios (cont.)</a:t>
            </a:r>
            <a:endParaRPr lang="en-US" dirty="0"/>
          </a:p>
        </p:txBody>
      </p:sp>
      <p:sp>
        <p:nvSpPr>
          <p:cNvPr id="3" name="Content Placeholder 2"/>
          <p:cNvSpPr>
            <a:spLocks noGrp="1"/>
          </p:cNvSpPr>
          <p:nvPr>
            <p:ph idx="1"/>
          </p:nvPr>
        </p:nvSpPr>
        <p:spPr/>
        <p:txBody>
          <a:bodyPr>
            <a:noAutofit/>
          </a:bodyPr>
          <a:lstStyle/>
          <a:p>
            <a:r>
              <a:rPr lang="en-US" dirty="0" smtClean="0"/>
              <a:t>Now, we can use the </a:t>
            </a:r>
            <a:r>
              <a:rPr lang="en-US" i="1" dirty="0" smtClean="0"/>
              <a:t>cashews </a:t>
            </a:r>
            <a:r>
              <a:rPr lang="en-US" dirty="0" smtClean="0"/>
              <a:t>:</a:t>
            </a:r>
            <a:r>
              <a:rPr lang="en-US" i="1" dirty="0" smtClean="0"/>
              <a:t> Brazil nuts </a:t>
            </a:r>
            <a:r>
              <a:rPr lang="en-US" dirty="0" smtClean="0"/>
              <a:t>ratio of </a:t>
            </a:r>
            <a:r>
              <a:rPr lang="en-US" dirty="0" smtClean="0">
                <a:solidFill>
                  <a:srgbClr val="0000FF"/>
                </a:solidFill>
              </a:rPr>
              <a:t>2 : 5 </a:t>
            </a:r>
            <a:r>
              <a:rPr lang="en-US" dirty="0" smtClean="0"/>
              <a:t>to find the amount of Brazil nuts in the bag. Use the same method to find</a:t>
            </a:r>
            <a:r>
              <a:rPr lang="en-US" i="1" dirty="0" smtClean="0"/>
              <a:t> x.</a:t>
            </a:r>
          </a:p>
          <a:p>
            <a:endParaRPr lang="en-US" i="1" dirty="0" smtClean="0"/>
          </a:p>
          <a:p>
            <a:endParaRPr lang="en-US" i="1" dirty="0" smtClean="0"/>
          </a:p>
          <a:p>
            <a:endParaRPr lang="en-US" i="1" dirty="0" smtClean="0"/>
          </a:p>
          <a:p>
            <a:endParaRPr lang="en-US" i="1" dirty="0" smtClean="0"/>
          </a:p>
        </p:txBody>
      </p:sp>
      <p:cxnSp>
        <p:nvCxnSpPr>
          <p:cNvPr id="5" name="Straight Connector 4"/>
          <p:cNvCxnSpPr/>
          <p:nvPr/>
        </p:nvCxnSpPr>
        <p:spPr>
          <a:xfrm rot="5400000">
            <a:off x="3116240" y="30480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5400000">
            <a:off x="3886199" y="33528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4800600" y="33528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5486400" y="30480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6388" name="Object 4"/>
          <p:cNvGraphicFramePr>
            <a:graphicFrameLocks noChangeAspect="1"/>
          </p:cNvGraphicFramePr>
          <p:nvPr/>
        </p:nvGraphicFramePr>
        <p:xfrm>
          <a:off x="4003344" y="3896628"/>
          <a:ext cx="1054100" cy="292100"/>
        </p:xfrm>
        <a:graphic>
          <a:graphicData uri="http://schemas.openxmlformats.org/presentationml/2006/ole">
            <mc:AlternateContent xmlns:mc="http://schemas.openxmlformats.org/markup-compatibility/2006">
              <mc:Choice xmlns:v="urn:schemas-microsoft-com:vml" Requires="v">
                <p:oleObj spid="_x0000_s16406" name="Equation" r:id="rId5" imgW="1054080" imgH="291960" progId="Equation.DSMT4">
                  <p:embed/>
                </p:oleObj>
              </mc:Choice>
              <mc:Fallback>
                <p:oleObj name="Equation" r:id="rId5" imgW="10540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03344" y="3896628"/>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178300" y="4424340"/>
          <a:ext cx="1155700" cy="292100"/>
        </p:xfrm>
        <a:graphic>
          <a:graphicData uri="http://schemas.openxmlformats.org/presentationml/2006/ole">
            <mc:AlternateContent xmlns:mc="http://schemas.openxmlformats.org/markup-compatibility/2006">
              <mc:Choice xmlns:v="urn:schemas-microsoft-com:vml" Requires="v">
                <p:oleObj spid="_x0000_s16407" name="Equation" r:id="rId7" imgW="1155600" imgH="291960" progId="Equation.DSMT4">
                  <p:embed/>
                </p:oleObj>
              </mc:Choice>
              <mc:Fallback>
                <p:oleObj name="Equation" r:id="rId7" imgW="1155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8300" y="4424340"/>
                        <a:ext cx="115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8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Multiple Ratios (cont.)</a:t>
            </a:r>
            <a:endParaRPr lang="en-US" dirty="0"/>
          </a:p>
        </p:txBody>
      </p:sp>
      <p:sp>
        <p:nvSpPr>
          <p:cNvPr id="3" name="Content Placeholder 2"/>
          <p:cNvSpPr>
            <a:spLocks noGrp="1"/>
          </p:cNvSpPr>
          <p:nvPr>
            <p:ph idx="1"/>
          </p:nvPr>
        </p:nvSpPr>
        <p:spPr/>
        <p:txBody>
          <a:bodyPr/>
          <a:lstStyle/>
          <a:p>
            <a:r>
              <a:rPr lang="en-US" dirty="0" smtClean="0"/>
              <a:t>So, there are </a:t>
            </a:r>
            <a:r>
              <a:rPr lang="en-US" dirty="0" smtClean="0">
                <a:solidFill>
                  <a:srgbClr val="0000FF"/>
                </a:solidFill>
              </a:rPr>
              <a:t>12.5</a:t>
            </a:r>
            <a:r>
              <a:rPr lang="en-US" dirty="0" smtClean="0"/>
              <a:t> ounces of Brazil nuts in the bag. In fact, we now know that, for this particular bag, the ratio </a:t>
            </a:r>
            <a:r>
              <a:rPr lang="en-US" dirty="0" smtClean="0">
                <a:solidFill>
                  <a:srgbClr val="0000FF"/>
                </a:solidFill>
              </a:rPr>
              <a:t>2 : 3 : 5 </a:t>
            </a:r>
            <a:r>
              <a:rPr lang="en-US" dirty="0" smtClean="0"/>
              <a:t>of </a:t>
            </a:r>
            <a:r>
              <a:rPr lang="en-US" i="1" dirty="0" smtClean="0"/>
              <a:t>cashews </a:t>
            </a:r>
            <a:r>
              <a:rPr lang="en-US" dirty="0" smtClean="0"/>
              <a:t>:</a:t>
            </a:r>
            <a:r>
              <a:rPr lang="en-US" i="1" dirty="0" smtClean="0"/>
              <a:t> almonds </a:t>
            </a:r>
            <a:r>
              <a:rPr lang="en-US" dirty="0" smtClean="0"/>
              <a:t>:</a:t>
            </a:r>
            <a:r>
              <a:rPr lang="en-US" i="1" dirty="0" smtClean="0"/>
              <a:t> Brazil nuts </a:t>
            </a:r>
            <a:r>
              <a:rPr lang="en-US" dirty="0" smtClean="0"/>
              <a:t>is the same as the ratio </a:t>
            </a:r>
            <a:r>
              <a:rPr lang="en-US" dirty="0" smtClean="0">
                <a:solidFill>
                  <a:srgbClr val="FF0000"/>
                </a:solidFill>
              </a:rPr>
              <a:t>5 : 7.5 : 12.5</a:t>
            </a:r>
            <a:r>
              <a:rPr lang="en-US" dirty="0" smtClean="0"/>
              <a:t>.</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Using Ratios to Find Quantities </a:t>
            </a:r>
            <a:endParaRPr lang="en-US" dirty="0"/>
          </a:p>
        </p:txBody>
      </p:sp>
      <p:sp>
        <p:nvSpPr>
          <p:cNvPr id="3" name="Content Placeholder 2"/>
          <p:cNvSpPr>
            <a:spLocks noGrp="1"/>
          </p:cNvSpPr>
          <p:nvPr>
            <p:ph idx="1"/>
          </p:nvPr>
        </p:nvSpPr>
        <p:spPr/>
        <p:txBody>
          <a:bodyPr/>
          <a:lstStyle/>
          <a:p>
            <a:r>
              <a:rPr lang="en-US" dirty="0" smtClean="0"/>
              <a:t>In a hardware store, bags of miscellaneous nails are sold at a discount price. If a bag containing </a:t>
            </a:r>
            <a:r>
              <a:rPr lang="en-US" dirty="0" smtClean="0">
                <a:solidFill>
                  <a:srgbClr val="0000FF"/>
                </a:solidFill>
              </a:rPr>
              <a:t>300 nails </a:t>
            </a:r>
            <a:r>
              <a:rPr lang="en-US" dirty="0" smtClean="0"/>
              <a:t>has a </a:t>
            </a:r>
            <a:r>
              <a:rPr lang="en-US" dirty="0" smtClean="0">
                <a:solidFill>
                  <a:srgbClr val="0000FF"/>
                </a:solidFill>
              </a:rPr>
              <a:t>4 : 5 : 6 </a:t>
            </a:r>
            <a:r>
              <a:rPr lang="en-US" dirty="0" smtClean="0"/>
              <a:t>ratio of nails in decreasing lengths (long, medium, short), how many of each nail should the bag have?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Writing Ratio</a:t>
            </a:r>
            <a:r>
              <a:rPr lang="en-US" sz="3200" dirty="0" smtClean="0">
                <a:solidFill>
                  <a:schemeClr val="accent1"/>
                </a:solidFill>
              </a:rPr>
              <a:t>s</a:t>
            </a:r>
          </a:p>
        </p:txBody>
      </p:sp>
      <p:sp>
        <p:nvSpPr>
          <p:cNvPr id="5123" name="Rectangle 3"/>
          <p:cNvSpPr>
            <a:spLocks noGrp="1"/>
          </p:cNvSpPr>
          <p:nvPr>
            <p:ph idx="1"/>
          </p:nvPr>
        </p:nvSpPr>
        <p:spPr>
          <a:xfrm>
            <a:off x="457200" y="1280160"/>
            <a:ext cx="8229600" cy="2505301"/>
          </a:xfrm>
          <a:prstGeom prst="rect">
            <a:avLst/>
          </a:prstGeom>
          <a:noFill/>
        </p:spPr>
        <p:txBody>
          <a:bodyPr>
            <a:spAutoFit/>
          </a:bodyPr>
          <a:lstStyle/>
          <a:p>
            <a:r>
              <a:rPr lang="en-US" dirty="0" smtClean="0"/>
              <a:t>In mathematics there are three accepted ways to write  ratios.</a:t>
            </a:r>
            <a:endParaRPr lang="en-US" dirty="0"/>
          </a:p>
          <a:p>
            <a:pPr marL="457200" indent="-457200">
              <a:buFont typeface="Arial" panose="020B0604020202020204" pitchFamily="34" charset="0"/>
              <a:buChar char="•"/>
            </a:pPr>
            <a:r>
              <a:rPr lang="en-US" dirty="0"/>
              <a:t>w</a:t>
            </a:r>
            <a:r>
              <a:rPr lang="en-US" dirty="0" smtClean="0"/>
              <a:t>ritten with words, “</a:t>
            </a:r>
            <a:r>
              <a:rPr lang="en-US" dirty="0" smtClean="0">
                <a:solidFill>
                  <a:srgbClr val="0000FF"/>
                </a:solidFill>
              </a:rPr>
              <a:t>1 to 2</a:t>
            </a:r>
            <a:r>
              <a:rPr lang="en-US" dirty="0" smtClean="0"/>
              <a:t>”</a:t>
            </a:r>
          </a:p>
          <a:p>
            <a:pPr marL="457200" indent="-457200">
              <a:buFont typeface="Arial" panose="020B0604020202020204" pitchFamily="34" charset="0"/>
              <a:buChar char="•"/>
            </a:pPr>
            <a:r>
              <a:rPr lang="en-US" dirty="0"/>
              <a:t>w</a:t>
            </a:r>
            <a:r>
              <a:rPr lang="en-US" dirty="0" smtClean="0"/>
              <a:t>ritten with a colon, “</a:t>
            </a:r>
            <a:r>
              <a:rPr lang="en-US" dirty="0" smtClean="0">
                <a:solidFill>
                  <a:srgbClr val="0000FF"/>
                </a:solidFill>
              </a:rPr>
              <a:t>1 : 2</a:t>
            </a:r>
            <a:r>
              <a:rPr lang="en-US" dirty="0" smtClean="0"/>
              <a:t>”</a:t>
            </a:r>
          </a:p>
          <a:p>
            <a:pPr marL="457200" indent="-457200">
              <a:buFont typeface="Arial" panose="020B0604020202020204" pitchFamily="34" charset="0"/>
              <a:buChar char="•"/>
            </a:pPr>
            <a:r>
              <a:rPr lang="en-US" dirty="0"/>
              <a:t>w</a:t>
            </a:r>
            <a:r>
              <a:rPr lang="en-US" dirty="0" smtClean="0"/>
              <a:t>ritten as a fraction, “      “</a:t>
            </a:r>
          </a:p>
        </p:txBody>
      </p:sp>
      <p:graphicFrame>
        <p:nvGraphicFramePr>
          <p:cNvPr id="2" name="Object 1"/>
          <p:cNvGraphicFramePr>
            <a:graphicFrameLocks noChangeAspect="1"/>
          </p:cNvGraphicFramePr>
          <p:nvPr>
            <p:extLst>
              <p:ext uri="{D42A27DB-BD31-4B8C-83A1-F6EECF244321}">
                <p14:modId xmlns:p14="http://schemas.microsoft.com/office/powerpoint/2010/main" val="2895144042"/>
              </p:ext>
            </p:extLst>
          </p:nvPr>
        </p:nvGraphicFramePr>
        <p:xfrm>
          <a:off x="4318000" y="3200400"/>
          <a:ext cx="254000" cy="685800"/>
        </p:xfrm>
        <a:graphic>
          <a:graphicData uri="http://schemas.openxmlformats.org/presentationml/2006/ole">
            <mc:AlternateContent xmlns:mc="http://schemas.openxmlformats.org/markup-compatibility/2006">
              <mc:Choice xmlns:v="urn:schemas-microsoft-com:vml" Requires="v">
                <p:oleObj spid="_x0000_s20487" name="Equation" r:id="rId3" imgW="126720" imgH="342720" progId="Equation.DSMT4">
                  <p:embed/>
                </p:oleObj>
              </mc:Choice>
              <mc:Fallback>
                <p:oleObj name="Equation" r:id="rId3" imgW="126720" imgH="342720" progId="Equation.DSMT4">
                  <p:embed/>
                  <p:pic>
                    <p:nvPicPr>
                      <p:cNvPr id="0" name=""/>
                      <p:cNvPicPr/>
                      <p:nvPr/>
                    </p:nvPicPr>
                    <p:blipFill>
                      <a:blip r:embed="rId4"/>
                      <a:stretch>
                        <a:fillRect/>
                      </a:stretch>
                    </p:blipFill>
                    <p:spPr>
                      <a:xfrm>
                        <a:off x="4318000" y="3200400"/>
                        <a:ext cx="254000" cy="685800"/>
                      </a:xfrm>
                      <a:prstGeom prst="rect">
                        <a:avLst/>
                      </a:prstGeom>
                    </p:spPr>
                  </p:pic>
                </p:oleObj>
              </mc:Fallback>
            </mc:AlternateContent>
          </a:graphicData>
        </a:graphic>
      </p:graphicFrame>
    </p:spTree>
    <p:extLst>
      <p:ext uri="{BB962C8B-B14F-4D97-AF65-F5344CB8AC3E}">
        <p14:creationId xmlns:p14="http://schemas.microsoft.com/office/powerpoint/2010/main" val="35962984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Using Ratios to Find Quantities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In this situation, the ratio </a:t>
            </a:r>
            <a:r>
              <a:rPr lang="en-US" dirty="0" smtClean="0">
                <a:solidFill>
                  <a:srgbClr val="0000FF"/>
                </a:solidFill>
              </a:rPr>
              <a:t>4 : 5 : 6 </a:t>
            </a:r>
            <a:r>
              <a:rPr lang="en-US" dirty="0" smtClean="0"/>
              <a:t>indicates how to partition every set of </a:t>
            </a:r>
            <a:r>
              <a:rPr lang="en-US" dirty="0" smtClean="0">
                <a:solidFill>
                  <a:srgbClr val="000099"/>
                </a:solidFill>
              </a:rPr>
              <a:t>4 + 5 + 6 = 15 </a:t>
            </a:r>
            <a:r>
              <a:rPr lang="en-US" dirty="0" smtClean="0"/>
              <a:t>nails. Each set of 15 nails should have 4 long, 5 medium, and 6 short nails, as shown in the following ratios. </a:t>
            </a:r>
            <a:endParaRPr lang="en-US" dirty="0"/>
          </a:p>
        </p:txBody>
      </p:sp>
      <p:graphicFrame>
        <p:nvGraphicFramePr>
          <p:cNvPr id="17411" name="Object 3"/>
          <p:cNvGraphicFramePr>
            <a:graphicFrameLocks noChangeAspect="1"/>
          </p:cNvGraphicFramePr>
          <p:nvPr/>
        </p:nvGraphicFramePr>
        <p:xfrm>
          <a:off x="3175000" y="3505200"/>
          <a:ext cx="2260600" cy="838200"/>
        </p:xfrm>
        <a:graphic>
          <a:graphicData uri="http://schemas.openxmlformats.org/presentationml/2006/ole">
            <mc:AlternateContent xmlns:mc="http://schemas.openxmlformats.org/markup-compatibility/2006">
              <mc:Choice xmlns:v="urn:schemas-microsoft-com:vml" Requires="v">
                <p:oleObj spid="_x0000_s17429" name="Equation" r:id="rId3" imgW="2260440" imgH="838080" progId="Equation.DSMT4">
                  <p:embed/>
                </p:oleObj>
              </mc:Choice>
              <mc:Fallback>
                <p:oleObj name="Equation" r:id="rId3" imgW="22604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75000" y="3505200"/>
                        <a:ext cx="226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3175000" y="4267200"/>
          <a:ext cx="2794000" cy="838200"/>
        </p:xfrm>
        <a:graphic>
          <a:graphicData uri="http://schemas.openxmlformats.org/presentationml/2006/ole">
            <mc:AlternateContent xmlns:mc="http://schemas.openxmlformats.org/markup-compatibility/2006">
              <mc:Choice xmlns:v="urn:schemas-microsoft-com:vml" Requires="v">
                <p:oleObj spid="_x0000_s17430" name="Equation" r:id="rId5" imgW="2793960" imgH="838080" progId="Equation.DSMT4">
                  <p:embed/>
                </p:oleObj>
              </mc:Choice>
              <mc:Fallback>
                <p:oleObj name="Equation" r:id="rId5" imgW="27939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5000" y="4267200"/>
                        <a:ext cx="279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3175000" y="5029200"/>
          <a:ext cx="2362200" cy="838200"/>
        </p:xfrm>
        <a:graphic>
          <a:graphicData uri="http://schemas.openxmlformats.org/presentationml/2006/ole">
            <mc:AlternateContent xmlns:mc="http://schemas.openxmlformats.org/markup-compatibility/2006">
              <mc:Choice xmlns:v="urn:schemas-microsoft-com:vml" Requires="v">
                <p:oleObj spid="_x0000_s17431" name="Equation" r:id="rId7" imgW="2361960" imgH="838080" progId="Equation.DSMT4">
                  <p:embed/>
                </p:oleObj>
              </mc:Choice>
              <mc:Fallback>
                <p:oleObj name="Equation" r:id="rId7" imgW="23619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75000" y="5029200"/>
                        <a:ext cx="236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6" name="Object 4"/>
          <p:cNvGraphicFramePr>
            <a:graphicFrameLocks noChangeAspect="1"/>
          </p:cNvGraphicFramePr>
          <p:nvPr/>
        </p:nvGraphicFramePr>
        <p:xfrm>
          <a:off x="2540948" y="4216400"/>
          <a:ext cx="2717800" cy="838200"/>
        </p:xfrm>
        <a:graphic>
          <a:graphicData uri="http://schemas.openxmlformats.org/presentationml/2006/ole">
            <mc:AlternateContent xmlns:mc="http://schemas.openxmlformats.org/markup-compatibility/2006">
              <mc:Choice xmlns:v="urn:schemas-microsoft-com:vml" Requires="v">
                <p:oleObj spid="_x0000_s18459" name="Equation" r:id="rId3" imgW="2717640" imgH="838080" progId="Equation.DSMT4">
                  <p:embed/>
                </p:oleObj>
              </mc:Choice>
              <mc:Fallback>
                <p:oleObj name="Equation" r:id="rId3" imgW="271764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948" y="4216400"/>
                        <a:ext cx="271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7: Using Ratios to Find Quantities (cont.)</a:t>
            </a:r>
            <a:endParaRPr lang="en-US" dirty="0"/>
          </a:p>
        </p:txBody>
      </p:sp>
      <p:sp>
        <p:nvSpPr>
          <p:cNvPr id="3" name="Content Placeholder 2"/>
          <p:cNvSpPr>
            <a:spLocks noGrp="1"/>
          </p:cNvSpPr>
          <p:nvPr>
            <p:ph idx="1"/>
          </p:nvPr>
        </p:nvSpPr>
        <p:spPr/>
        <p:txBody>
          <a:bodyPr/>
          <a:lstStyle/>
          <a:p>
            <a:r>
              <a:rPr lang="en-US" dirty="0" smtClean="0"/>
              <a:t>We can use these ratios to set up a proportional equation for each length of nail and solve to find the amounts needed. We then have the following 3 proportional equations. </a:t>
            </a:r>
          </a:p>
          <a:p>
            <a:pPr>
              <a:lnSpc>
                <a:spcPct val="200000"/>
              </a:lnSpc>
            </a:pPr>
            <a:r>
              <a:rPr lang="en-US" dirty="0" smtClean="0"/>
              <a:t>Long nails: </a:t>
            </a:r>
            <a:endParaRPr lang="en-US" dirty="0"/>
          </a:p>
        </p:txBody>
      </p:sp>
      <p:cxnSp>
        <p:nvCxnSpPr>
          <p:cNvPr id="5" name="Straight Connector 4"/>
          <p:cNvCxnSpPr/>
          <p:nvPr/>
        </p:nvCxnSpPr>
        <p:spPr>
          <a:xfrm rot="6840000">
            <a:off x="2518205" y="4766624"/>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rot="6840000">
            <a:off x="3127805" y="44958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6840000">
            <a:off x="4042205" y="48006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6840000">
            <a:off x="4728005" y="44958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35" name="Object 3"/>
          <p:cNvGraphicFramePr>
            <a:graphicFrameLocks noChangeAspect="1"/>
          </p:cNvGraphicFramePr>
          <p:nvPr/>
        </p:nvGraphicFramePr>
        <p:xfrm>
          <a:off x="3214048" y="3200400"/>
          <a:ext cx="1346200" cy="838200"/>
        </p:xfrm>
        <a:graphic>
          <a:graphicData uri="http://schemas.openxmlformats.org/presentationml/2006/ole">
            <mc:AlternateContent xmlns:mc="http://schemas.openxmlformats.org/markup-compatibility/2006">
              <mc:Choice xmlns:v="urn:schemas-microsoft-com:vml" Requires="v">
                <p:oleObj spid="_x0000_s18460" name="Equation" r:id="rId5" imgW="1346040" imgH="838080" progId="Equation.DSMT4">
                  <p:embed/>
                </p:oleObj>
              </mc:Choice>
              <mc:Fallback>
                <p:oleObj name="Equation" r:id="rId5" imgW="134604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14048" y="32004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3241344" y="5297796"/>
          <a:ext cx="901700" cy="292100"/>
        </p:xfrm>
        <a:graphic>
          <a:graphicData uri="http://schemas.openxmlformats.org/presentationml/2006/ole">
            <mc:AlternateContent xmlns:mc="http://schemas.openxmlformats.org/markup-compatibility/2006">
              <mc:Choice xmlns:v="urn:schemas-microsoft-com:vml" Requires="v">
                <p:oleObj spid="_x0000_s18461" name="Equation" r:id="rId7" imgW="901440" imgH="291960" progId="Equation.DSMT4">
                  <p:embed/>
                </p:oleObj>
              </mc:Choice>
              <mc:Fallback>
                <p:oleObj name="Equation" r:id="rId7" imgW="9014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41344" y="5297796"/>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233384" y="4263032"/>
          <a:ext cx="241300" cy="203200"/>
        </p:xfrm>
        <a:graphic>
          <a:graphicData uri="http://schemas.openxmlformats.org/presentationml/2006/ole">
            <mc:AlternateContent xmlns:mc="http://schemas.openxmlformats.org/markup-compatibility/2006">
              <mc:Choice xmlns:v="urn:schemas-microsoft-com:vml" Requires="v">
                <p:oleObj spid="_x0000_s18462" name="Equation" r:id="rId9" imgW="241200" imgH="203040" progId="Equation.DSMT4">
                  <p:embed/>
                </p:oleObj>
              </mc:Choice>
              <mc:Fallback>
                <p:oleObj name="Equation" r:id="rId9" imgW="241200" imgH="2030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33384" y="4263032"/>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43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64" name="Object 8"/>
          <p:cNvGraphicFramePr>
            <a:graphicFrameLocks noChangeAspect="1"/>
          </p:cNvGraphicFramePr>
          <p:nvPr>
            <p:extLst>
              <p:ext uri="{D42A27DB-BD31-4B8C-83A1-F6EECF244321}">
                <p14:modId xmlns:p14="http://schemas.microsoft.com/office/powerpoint/2010/main" val="1068613903"/>
              </p:ext>
            </p:extLst>
          </p:nvPr>
        </p:nvGraphicFramePr>
        <p:xfrm>
          <a:off x="2849563" y="2159000"/>
          <a:ext cx="2743200" cy="838200"/>
        </p:xfrm>
        <a:graphic>
          <a:graphicData uri="http://schemas.openxmlformats.org/presentationml/2006/ole">
            <mc:AlternateContent xmlns:mc="http://schemas.openxmlformats.org/markup-compatibility/2006">
              <mc:Choice xmlns:v="urn:schemas-microsoft-com:vml" Requires="v">
                <p:oleObj spid="_x0000_s19516" name="Equation" r:id="rId3" imgW="2743200" imgH="838080" progId="Equation.DSMT4">
                  <p:embed/>
                </p:oleObj>
              </mc:Choice>
              <mc:Fallback>
                <p:oleObj name="Equation" r:id="rId3" imgW="2743200" imgH="838080" progId="Equation.DSMT4">
                  <p:embed/>
                  <p:pic>
                    <p:nvPicPr>
                      <p:cNvPr id="0" name="Picture 8"/>
                      <p:cNvPicPr>
                        <a:picLocks noChangeAspect="1" noChangeArrowheads="1"/>
                      </p:cNvPicPr>
                      <p:nvPr/>
                    </p:nvPicPr>
                    <p:blipFill>
                      <a:blip r:embed="rId4"/>
                      <a:srcRect/>
                      <a:stretch>
                        <a:fillRect/>
                      </a:stretch>
                    </p:blipFill>
                    <p:spPr bwMode="auto">
                      <a:xfrm>
                        <a:off x="2849563" y="2159000"/>
                        <a:ext cx="274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2481076356"/>
              </p:ext>
            </p:extLst>
          </p:nvPr>
        </p:nvGraphicFramePr>
        <p:xfrm>
          <a:off x="2881313" y="4622800"/>
          <a:ext cx="2743200" cy="838200"/>
        </p:xfrm>
        <a:graphic>
          <a:graphicData uri="http://schemas.openxmlformats.org/presentationml/2006/ole">
            <mc:AlternateContent xmlns:mc="http://schemas.openxmlformats.org/markup-compatibility/2006">
              <mc:Choice xmlns:v="urn:schemas-microsoft-com:vml" Requires="v">
                <p:oleObj spid="_x0000_s19517" name="Equation" r:id="rId5" imgW="2743200" imgH="838080" progId="Equation.DSMT4">
                  <p:embed/>
                </p:oleObj>
              </mc:Choice>
              <mc:Fallback>
                <p:oleObj name="Equation" r:id="rId5" imgW="2743200" imgH="838080" progId="Equation.DSMT4">
                  <p:embed/>
                  <p:pic>
                    <p:nvPicPr>
                      <p:cNvPr id="0" name="Picture 5"/>
                      <p:cNvPicPr>
                        <a:picLocks noChangeAspect="1" noChangeArrowheads="1"/>
                      </p:cNvPicPr>
                      <p:nvPr/>
                    </p:nvPicPr>
                    <p:blipFill>
                      <a:blip r:embed="rId6"/>
                      <a:srcRect/>
                      <a:stretch>
                        <a:fillRect/>
                      </a:stretch>
                    </p:blipFill>
                    <p:spPr bwMode="auto">
                      <a:xfrm>
                        <a:off x="2881313" y="4622800"/>
                        <a:ext cx="274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Example 7: Using Ratios to Find Quantities (cont.)</a:t>
            </a:r>
            <a:endParaRPr lang="en-US" dirty="0"/>
          </a:p>
        </p:txBody>
      </p:sp>
      <p:sp>
        <p:nvSpPr>
          <p:cNvPr id="3" name="Content Placeholder 2"/>
          <p:cNvSpPr>
            <a:spLocks noGrp="1"/>
          </p:cNvSpPr>
          <p:nvPr>
            <p:ph idx="1"/>
          </p:nvPr>
        </p:nvSpPr>
        <p:spPr/>
        <p:txBody>
          <a:bodyPr/>
          <a:lstStyle/>
          <a:p>
            <a:r>
              <a:rPr lang="en-US" dirty="0" smtClean="0"/>
              <a:t>Medium nails:</a:t>
            </a:r>
          </a:p>
          <a:p>
            <a:endParaRPr lang="en-US" dirty="0" smtClean="0"/>
          </a:p>
          <a:p>
            <a:endParaRPr lang="en-US" dirty="0" smtClean="0"/>
          </a:p>
          <a:p>
            <a:endParaRPr lang="en-US" dirty="0" smtClean="0"/>
          </a:p>
          <a:p>
            <a:endParaRPr lang="en-US" dirty="0" smtClean="0"/>
          </a:p>
          <a:p>
            <a:r>
              <a:rPr lang="en-US" dirty="0" smtClean="0"/>
              <a:t>Short nails:  </a:t>
            </a:r>
            <a:endParaRPr lang="en-US" dirty="0"/>
          </a:p>
        </p:txBody>
      </p:sp>
      <p:cxnSp>
        <p:nvCxnSpPr>
          <p:cNvPr id="6" name="Straight Connector 5"/>
          <p:cNvCxnSpPr/>
          <p:nvPr/>
        </p:nvCxnSpPr>
        <p:spPr>
          <a:xfrm rot="6960000">
            <a:off x="2887012" y="5149073"/>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6960000">
            <a:off x="3513788" y="48768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6960000">
            <a:off x="4428188" y="51816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6960000">
            <a:off x="5113988" y="48768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6960000">
            <a:off x="2841636" y="2699527"/>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6960000">
            <a:off x="3451236" y="2394727"/>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6960000">
            <a:off x="4365636" y="2710673"/>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6960000">
            <a:off x="5068612" y="2470927"/>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0" name="Object 4"/>
          <p:cNvGraphicFramePr>
            <a:graphicFrameLocks noChangeAspect="1"/>
          </p:cNvGraphicFramePr>
          <p:nvPr>
            <p:extLst>
              <p:ext uri="{D42A27DB-BD31-4B8C-83A1-F6EECF244321}">
                <p14:modId xmlns:p14="http://schemas.microsoft.com/office/powerpoint/2010/main" val="2294486777"/>
              </p:ext>
            </p:extLst>
          </p:nvPr>
        </p:nvGraphicFramePr>
        <p:xfrm>
          <a:off x="3575050" y="3581400"/>
          <a:ext cx="1358900" cy="838200"/>
        </p:xfrm>
        <a:graphic>
          <a:graphicData uri="http://schemas.openxmlformats.org/presentationml/2006/ole">
            <mc:AlternateContent xmlns:mc="http://schemas.openxmlformats.org/markup-compatibility/2006">
              <mc:Choice xmlns:v="urn:schemas-microsoft-com:vml" Requires="v">
                <p:oleObj spid="_x0000_s19518" name="Equation" r:id="rId7" imgW="1358640" imgH="838080" progId="Equation.DSMT4">
                  <p:embed/>
                </p:oleObj>
              </mc:Choice>
              <mc:Fallback>
                <p:oleObj name="Equation" r:id="rId7" imgW="1358640" imgH="838080" progId="Equation.DSMT4">
                  <p:embed/>
                  <p:pic>
                    <p:nvPicPr>
                      <p:cNvPr id="0" name="Picture 4"/>
                      <p:cNvPicPr>
                        <a:picLocks noChangeAspect="1" noChangeArrowheads="1"/>
                      </p:cNvPicPr>
                      <p:nvPr/>
                    </p:nvPicPr>
                    <p:blipFill>
                      <a:blip r:embed="rId8"/>
                      <a:srcRect/>
                      <a:stretch>
                        <a:fillRect/>
                      </a:stretch>
                    </p:blipFill>
                    <p:spPr bwMode="auto">
                      <a:xfrm>
                        <a:off x="3575050" y="35814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extLst>
              <p:ext uri="{D42A27DB-BD31-4B8C-83A1-F6EECF244321}">
                <p14:modId xmlns:p14="http://schemas.microsoft.com/office/powerpoint/2010/main" val="2927953072"/>
              </p:ext>
            </p:extLst>
          </p:nvPr>
        </p:nvGraphicFramePr>
        <p:xfrm>
          <a:off x="3444875" y="5632450"/>
          <a:ext cx="1079500" cy="304800"/>
        </p:xfrm>
        <a:graphic>
          <a:graphicData uri="http://schemas.openxmlformats.org/presentationml/2006/ole">
            <mc:AlternateContent xmlns:mc="http://schemas.openxmlformats.org/markup-compatibility/2006">
              <mc:Choice xmlns:v="urn:schemas-microsoft-com:vml" Requires="v">
                <p:oleObj spid="_x0000_s19519" name="Equation" r:id="rId9" imgW="1079280" imgH="304560" progId="Equation.DSMT4">
                  <p:embed/>
                </p:oleObj>
              </mc:Choice>
              <mc:Fallback>
                <p:oleObj name="Equation" r:id="rId9" imgW="1079280" imgH="304560" progId="Equation.DSMT4">
                  <p:embed/>
                  <p:pic>
                    <p:nvPicPr>
                      <p:cNvPr id="0" name="Picture 6"/>
                      <p:cNvPicPr>
                        <a:picLocks noChangeAspect="1" noChangeArrowheads="1"/>
                      </p:cNvPicPr>
                      <p:nvPr/>
                    </p:nvPicPr>
                    <p:blipFill>
                      <a:blip r:embed="rId10"/>
                      <a:srcRect/>
                      <a:stretch>
                        <a:fillRect/>
                      </a:stretch>
                    </p:blipFill>
                    <p:spPr bwMode="auto">
                      <a:xfrm>
                        <a:off x="3444875" y="5632450"/>
                        <a:ext cx="1079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extLst>
              <p:ext uri="{D42A27DB-BD31-4B8C-83A1-F6EECF244321}">
                <p14:modId xmlns:p14="http://schemas.microsoft.com/office/powerpoint/2010/main" val="1461129511"/>
              </p:ext>
            </p:extLst>
          </p:nvPr>
        </p:nvGraphicFramePr>
        <p:xfrm>
          <a:off x="3554413" y="1143000"/>
          <a:ext cx="1358900" cy="838200"/>
        </p:xfrm>
        <a:graphic>
          <a:graphicData uri="http://schemas.openxmlformats.org/presentationml/2006/ole">
            <mc:AlternateContent xmlns:mc="http://schemas.openxmlformats.org/markup-compatibility/2006">
              <mc:Choice xmlns:v="urn:schemas-microsoft-com:vml" Requires="v">
                <p:oleObj spid="_x0000_s19520" name="Equation" r:id="rId11" imgW="1358640" imgH="838080" progId="Equation.DSMT4">
                  <p:embed/>
                </p:oleObj>
              </mc:Choice>
              <mc:Fallback>
                <p:oleObj name="Equation" r:id="rId11" imgW="1358640" imgH="838080" progId="Equation.DSMT4">
                  <p:embed/>
                  <p:pic>
                    <p:nvPicPr>
                      <p:cNvPr id="0" name="Picture 7"/>
                      <p:cNvPicPr>
                        <a:picLocks noChangeAspect="1" noChangeArrowheads="1"/>
                      </p:cNvPicPr>
                      <p:nvPr/>
                    </p:nvPicPr>
                    <p:blipFill>
                      <a:blip r:embed="rId12"/>
                      <a:srcRect/>
                      <a:stretch>
                        <a:fillRect/>
                      </a:stretch>
                    </p:blipFill>
                    <p:spPr bwMode="auto">
                      <a:xfrm>
                        <a:off x="3554413" y="11430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5" name="Object 9"/>
          <p:cNvGraphicFramePr>
            <a:graphicFrameLocks noChangeAspect="1"/>
          </p:cNvGraphicFramePr>
          <p:nvPr>
            <p:extLst>
              <p:ext uri="{D42A27DB-BD31-4B8C-83A1-F6EECF244321}">
                <p14:modId xmlns:p14="http://schemas.microsoft.com/office/powerpoint/2010/main" val="3470303811"/>
              </p:ext>
            </p:extLst>
          </p:nvPr>
        </p:nvGraphicFramePr>
        <p:xfrm>
          <a:off x="3417888" y="3221038"/>
          <a:ext cx="1079500" cy="304800"/>
        </p:xfrm>
        <a:graphic>
          <a:graphicData uri="http://schemas.openxmlformats.org/presentationml/2006/ole">
            <mc:AlternateContent xmlns:mc="http://schemas.openxmlformats.org/markup-compatibility/2006">
              <mc:Choice xmlns:v="urn:schemas-microsoft-com:vml" Requires="v">
                <p:oleObj spid="_x0000_s19521" name="Equation" r:id="rId13" imgW="1079280" imgH="304560" progId="Equation.DSMT4">
                  <p:embed/>
                </p:oleObj>
              </mc:Choice>
              <mc:Fallback>
                <p:oleObj name="Equation" r:id="rId13" imgW="1079280" imgH="304560" progId="Equation.DSMT4">
                  <p:embed/>
                  <p:pic>
                    <p:nvPicPr>
                      <p:cNvPr id="0" name="Picture 9"/>
                      <p:cNvPicPr>
                        <a:picLocks noChangeAspect="1" noChangeArrowheads="1"/>
                      </p:cNvPicPr>
                      <p:nvPr/>
                    </p:nvPicPr>
                    <p:blipFill>
                      <a:blip r:embed="rId14"/>
                      <a:srcRect/>
                      <a:stretch>
                        <a:fillRect/>
                      </a:stretch>
                    </p:blipFill>
                    <p:spPr bwMode="auto">
                      <a:xfrm>
                        <a:off x="3417888" y="3221038"/>
                        <a:ext cx="1079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3581400" y="4572000"/>
          <a:ext cx="241300" cy="203200"/>
        </p:xfrm>
        <a:graphic>
          <a:graphicData uri="http://schemas.openxmlformats.org/presentationml/2006/ole">
            <mc:AlternateContent xmlns:mc="http://schemas.openxmlformats.org/markup-compatibility/2006">
              <mc:Choice xmlns:v="urn:schemas-microsoft-com:vml" Requires="v">
                <p:oleObj spid="_x0000_s19522" name="Equation" r:id="rId15" imgW="241200" imgH="203040" progId="Equation.DSMT4">
                  <p:embed/>
                </p:oleObj>
              </mc:Choice>
              <mc:Fallback>
                <p:oleObj name="Equation" r:id="rId15" imgW="241200" imgH="20304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81400" y="45720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7" name="Object 11"/>
          <p:cNvGraphicFramePr>
            <a:graphicFrameLocks noChangeAspect="1"/>
          </p:cNvGraphicFramePr>
          <p:nvPr/>
        </p:nvGraphicFramePr>
        <p:xfrm>
          <a:off x="3523324" y="2133600"/>
          <a:ext cx="241300" cy="203200"/>
        </p:xfrm>
        <a:graphic>
          <a:graphicData uri="http://schemas.openxmlformats.org/presentationml/2006/ole">
            <mc:AlternateContent xmlns:mc="http://schemas.openxmlformats.org/markup-compatibility/2006">
              <mc:Choice xmlns:v="urn:schemas-microsoft-com:vml" Requires="v">
                <p:oleObj spid="_x0000_s19523" name="Equation" r:id="rId17" imgW="241200" imgH="203040" progId="Equation.DSMT4">
                  <p:embed/>
                </p:oleObj>
              </mc:Choice>
              <mc:Fallback>
                <p:oleObj name="Equation" r:id="rId17" imgW="241200" imgH="20304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23324" y="21336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46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946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8"/>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Using Ratios to Find Quantities (cont.)</a:t>
            </a:r>
            <a:endParaRPr lang="en-US" dirty="0"/>
          </a:p>
        </p:txBody>
      </p:sp>
      <p:sp>
        <p:nvSpPr>
          <p:cNvPr id="3" name="Content Placeholder 2"/>
          <p:cNvSpPr>
            <a:spLocks noGrp="1"/>
          </p:cNvSpPr>
          <p:nvPr>
            <p:ph idx="1"/>
          </p:nvPr>
        </p:nvSpPr>
        <p:spPr/>
        <p:txBody>
          <a:bodyPr/>
          <a:lstStyle/>
          <a:p>
            <a:r>
              <a:rPr lang="en-US" dirty="0" smtClean="0"/>
              <a:t>Note that as a check, 80 long nails + 100 medium nails + 120 short nails adds up to </a:t>
            </a:r>
            <a:r>
              <a:rPr lang="en-US" dirty="0" smtClean="0">
                <a:solidFill>
                  <a:srgbClr val="FF0000"/>
                </a:solidFill>
              </a:rPr>
              <a:t>300</a:t>
            </a:r>
            <a:r>
              <a:rPr lang="en-US" dirty="0" smtClean="0"/>
              <a:t>, the total number of nails in each bag.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Writing Ratios </a:t>
            </a:r>
            <a:endParaRPr lang="en-US" dirty="0"/>
          </a:p>
        </p:txBody>
      </p:sp>
      <p:sp>
        <p:nvSpPr>
          <p:cNvPr id="3" name="Content Placeholder 2"/>
          <p:cNvSpPr>
            <a:spLocks noGrp="1"/>
          </p:cNvSpPr>
          <p:nvPr>
            <p:ph idx="1"/>
          </p:nvPr>
        </p:nvSpPr>
        <p:spPr/>
        <p:txBody>
          <a:bodyPr/>
          <a:lstStyle/>
          <a:p>
            <a:r>
              <a:rPr lang="en-US" dirty="0" smtClean="0"/>
              <a:t>On a university campus, the fall enrollment shows that the new freshman class consists of </a:t>
            </a:r>
            <a:r>
              <a:rPr lang="en-US" dirty="0" smtClean="0">
                <a:solidFill>
                  <a:srgbClr val="0000FF"/>
                </a:solidFill>
              </a:rPr>
              <a:t>321 women </a:t>
            </a:r>
            <a:r>
              <a:rPr lang="en-US" dirty="0" smtClean="0"/>
              <a:t>and </a:t>
            </a:r>
            <a:r>
              <a:rPr lang="en-US" dirty="0" smtClean="0">
                <a:solidFill>
                  <a:srgbClr val="0000FF"/>
                </a:solidFill>
              </a:rPr>
              <a:t>214 men</a:t>
            </a:r>
            <a:r>
              <a:rPr lang="en-US" dirty="0" smtClean="0"/>
              <a:t>. Write the ratio of men to women. </a:t>
            </a:r>
          </a:p>
          <a:p>
            <a:r>
              <a:rPr lang="en-US" b="1" dirty="0" smtClean="0"/>
              <a:t>Solution </a:t>
            </a:r>
          </a:p>
          <a:p>
            <a:r>
              <a:rPr lang="en-US" dirty="0" smtClean="0"/>
              <a:t>Since the ratio we are writing is </a:t>
            </a:r>
            <a:r>
              <a:rPr lang="en-US" i="1" dirty="0" smtClean="0"/>
              <a:t>men : women</a:t>
            </a:r>
            <a:r>
              <a:rPr lang="en-US" dirty="0" smtClean="0"/>
              <a:t>, the number of men must come first. So, the ratio of men to women on the campus is</a:t>
            </a:r>
            <a:r>
              <a:rPr lang="en-US" i="1" dirty="0" smtClean="0"/>
              <a:t> </a:t>
            </a:r>
            <a:endParaRPr lang="en-US" dirty="0"/>
          </a:p>
        </p:txBody>
      </p:sp>
      <p:graphicFrame>
        <p:nvGraphicFramePr>
          <p:cNvPr id="1026" name="Object 2"/>
          <p:cNvGraphicFramePr>
            <a:graphicFrameLocks noChangeAspect="1"/>
          </p:cNvGraphicFramePr>
          <p:nvPr/>
        </p:nvGraphicFramePr>
        <p:xfrm>
          <a:off x="1930400" y="4648200"/>
          <a:ext cx="5283200" cy="838200"/>
        </p:xfrm>
        <a:graphic>
          <a:graphicData uri="http://schemas.openxmlformats.org/presentationml/2006/ole">
            <mc:AlternateContent xmlns:mc="http://schemas.openxmlformats.org/markup-compatibility/2006">
              <mc:Choice xmlns:v="urn:schemas-microsoft-com:vml" Requires="v">
                <p:oleObj spid="_x0000_s1032" name="Equation" r:id="rId3" imgW="5283000" imgH="838080" progId="Equation.DSMT4">
                  <p:embed/>
                </p:oleObj>
              </mc:Choice>
              <mc:Fallback>
                <p:oleObj name="Equation" r:id="rId3" imgW="52830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0400" y="4648200"/>
                        <a:ext cx="528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Writing Ratios (cont.)</a:t>
            </a:r>
            <a:endParaRPr lang="en-US" dirty="0"/>
          </a:p>
        </p:txBody>
      </p:sp>
      <p:sp>
        <p:nvSpPr>
          <p:cNvPr id="3" name="Content Placeholder 2"/>
          <p:cNvSpPr>
            <a:spLocks noGrp="1"/>
          </p:cNvSpPr>
          <p:nvPr>
            <p:ph idx="1"/>
          </p:nvPr>
        </p:nvSpPr>
        <p:spPr/>
        <p:txBody>
          <a:bodyPr/>
          <a:lstStyle/>
          <a:p>
            <a:r>
              <a:rPr lang="en-US" dirty="0" smtClean="0"/>
              <a:t>Often, it is the case that ratios are written in a reduced form, which is usually the simplest form of the fraction. Since both numbers are divisible by 107 here, the ratio of men to women is equivalent to </a:t>
            </a:r>
            <a:r>
              <a:rPr lang="en-US" dirty="0" smtClean="0">
                <a:solidFill>
                  <a:srgbClr val="FF0000"/>
                </a:solidFill>
              </a:rPr>
              <a:t>2 : 3</a:t>
            </a:r>
            <a:r>
              <a:rPr lang="en-US" dirty="0" smtClean="0"/>
              <a: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Equivalent Ratios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Equivalent Ratios</a:t>
            </a:r>
          </a:p>
          <a:p>
            <a:r>
              <a:rPr lang="en-US" b="1" dirty="0" smtClean="0">
                <a:solidFill>
                  <a:srgbClr val="C00000"/>
                </a:solidFill>
              </a:rPr>
              <a:t>Equivalent ratios </a:t>
            </a:r>
            <a:r>
              <a:rPr lang="en-US" dirty="0" smtClean="0">
                <a:solidFill>
                  <a:srgbClr val="000000"/>
                </a:solidFill>
              </a:rPr>
              <a:t>are ratios that express the same relationship.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Equivalent Ratios </a:t>
            </a:r>
            <a:endParaRPr lang="en-US" dirty="0"/>
          </a:p>
        </p:txBody>
      </p:sp>
      <p:sp>
        <p:nvSpPr>
          <p:cNvPr id="3" name="Content Placeholder 2"/>
          <p:cNvSpPr>
            <a:spLocks noGrp="1"/>
          </p:cNvSpPr>
          <p:nvPr>
            <p:ph idx="1"/>
          </p:nvPr>
        </p:nvSpPr>
        <p:spPr/>
        <p:txBody>
          <a:bodyPr/>
          <a:lstStyle/>
          <a:p>
            <a:r>
              <a:rPr lang="en-US" dirty="0" smtClean="0"/>
              <a:t>In the previous example, the ratio </a:t>
            </a:r>
            <a:r>
              <a:rPr lang="en-US" dirty="0" smtClean="0">
                <a:solidFill>
                  <a:srgbClr val="0000FF"/>
                </a:solidFill>
              </a:rPr>
              <a:t>214 </a:t>
            </a:r>
            <a:r>
              <a:rPr lang="en-US" dirty="0">
                <a:solidFill>
                  <a:srgbClr val="0000FF"/>
                </a:solidFill>
              </a:rPr>
              <a:t>: </a:t>
            </a:r>
            <a:r>
              <a:rPr lang="en-US" dirty="0" smtClean="0">
                <a:solidFill>
                  <a:srgbClr val="0000FF"/>
                </a:solidFill>
              </a:rPr>
              <a:t>321 </a:t>
            </a:r>
            <a:r>
              <a:rPr lang="en-US" dirty="0" smtClean="0"/>
              <a:t>was shown to be equivalent to the reduced ratio </a:t>
            </a:r>
            <a:r>
              <a:rPr lang="en-US" dirty="0">
                <a:solidFill>
                  <a:srgbClr val="0000FF"/>
                </a:solidFill>
              </a:rPr>
              <a:t>2 : 3 </a:t>
            </a:r>
            <a:r>
              <a:rPr lang="en-US" dirty="0" smtClean="0"/>
              <a:t>by dividing both numbers by </a:t>
            </a:r>
            <a:r>
              <a:rPr lang="en-US" dirty="0">
                <a:solidFill>
                  <a:srgbClr val="0000FF"/>
                </a:solidFill>
              </a:rPr>
              <a:t>107</a:t>
            </a:r>
            <a:r>
              <a:rPr lang="en-US" dirty="0" smtClean="0"/>
              <a:t>. We could also say the ratio      </a:t>
            </a:r>
            <a:r>
              <a:rPr lang="en-US" dirty="0">
                <a:solidFill>
                  <a:srgbClr val="0000FF"/>
                </a:solidFill>
              </a:rPr>
              <a:t>214 : 321 </a:t>
            </a:r>
            <a:r>
              <a:rPr lang="en-US" dirty="0" smtClean="0"/>
              <a:t>is equivalent to </a:t>
            </a:r>
            <a:r>
              <a:rPr lang="en-US" dirty="0">
                <a:solidFill>
                  <a:srgbClr val="0000FF"/>
                </a:solidFill>
              </a:rPr>
              <a:t>428 : 642 </a:t>
            </a:r>
            <a:r>
              <a:rPr lang="en-US" dirty="0" smtClean="0"/>
              <a:t>by multiplying both numbers by </a:t>
            </a:r>
            <a:r>
              <a:rPr lang="en-US" dirty="0">
                <a:solidFill>
                  <a:srgbClr val="0000FF"/>
                </a:solidFill>
              </a:rPr>
              <a:t>2</a:t>
            </a:r>
            <a:r>
              <a:rPr lang="en-US" dirty="0" smtClean="0"/>
              <a:t>. In fact, every ratio has an unlimited number of equivalent ratios that can be found by using either multiplication or division.</a:t>
            </a:r>
            <a:endParaRPr lang="en-US" dirty="0"/>
          </a:p>
        </p:txBody>
      </p:sp>
    </p:spTree>
    <p:extLst>
      <p:ext uri="{BB962C8B-B14F-4D97-AF65-F5344CB8AC3E}">
        <p14:creationId xmlns:p14="http://schemas.microsoft.com/office/powerpoint/2010/main" val="28011078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Skill Check #1</a:t>
            </a:r>
          </a:p>
          <a:p>
            <a:r>
              <a:rPr lang="en-US" dirty="0" smtClean="0">
                <a:solidFill>
                  <a:srgbClr val="000000"/>
                </a:solidFill>
              </a:rPr>
              <a:t>A local radio station says that out of every 10 listeners, 6 are women and 4 are men. Write the ratio of women to men listeners for the radio station in lowest terms. </a:t>
            </a:r>
            <a:endParaRPr lang="en-US" dirty="0">
              <a:solidFill>
                <a:srgbClr val="000000"/>
              </a:solidFill>
            </a:endParaRPr>
          </a:p>
        </p:txBody>
      </p:sp>
      <p:sp>
        <p:nvSpPr>
          <p:cNvPr id="4" name="Rectangle 3"/>
          <p:cNvSpPr/>
          <p:nvPr/>
        </p:nvSpPr>
        <p:spPr>
          <a:xfrm>
            <a:off x="457200" y="5334000"/>
            <a:ext cx="8229600" cy="523220"/>
          </a:xfrm>
          <a:prstGeom prst="rect">
            <a:avLst/>
          </a:prstGeom>
        </p:spPr>
        <p:txBody>
          <a:bodyPr wrap="square">
            <a:spAutoFit/>
          </a:bodyPr>
          <a:lstStyle/>
          <a:p>
            <a:r>
              <a:rPr lang="en-US" sz="2800" dirty="0" smtClean="0">
                <a:solidFill>
                  <a:srgbClr val="000000"/>
                </a:solidFill>
              </a:rPr>
              <a:t>Answer:</a:t>
            </a:r>
            <a:r>
              <a:rPr lang="en-US" sz="2800" dirty="0" smtClean="0"/>
              <a:t>  </a:t>
            </a:r>
            <a:r>
              <a:rPr lang="en-US" sz="2800" dirty="0" smtClean="0">
                <a:solidFill>
                  <a:srgbClr val="FF0000"/>
                </a:solidFill>
              </a:rPr>
              <a:t>3 : 2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960</TotalTime>
  <Words>1946</Words>
  <Application>Microsoft Office PowerPoint</Application>
  <PresentationFormat>On-screen Show (4:3)</PresentationFormat>
  <Paragraphs>211</Paragraphs>
  <Slides>43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8" baseType="lpstr">
      <vt:lpstr>Calibri</vt:lpstr>
      <vt:lpstr>Courier New</vt:lpstr>
      <vt:lpstr>Arial</vt:lpstr>
      <vt:lpstr>Office Theme</vt:lpstr>
      <vt:lpstr>Equation</vt:lpstr>
      <vt:lpstr>Section 4.2</vt:lpstr>
      <vt:lpstr>Objectives</vt:lpstr>
      <vt:lpstr>Ratio </vt:lpstr>
      <vt:lpstr>Writing Ratios</vt:lpstr>
      <vt:lpstr>Example 1: Writing Ratios </vt:lpstr>
      <vt:lpstr>Example 1: Writing Ratios (cont.)</vt:lpstr>
      <vt:lpstr>Equivalent Ratios </vt:lpstr>
      <vt:lpstr>Equivalent Ratios </vt:lpstr>
      <vt:lpstr>Skill Check #1 </vt:lpstr>
      <vt:lpstr>Example 2: Writing Ratios </vt:lpstr>
      <vt:lpstr>Example 2: Writing Ratios (cont.)</vt:lpstr>
      <vt:lpstr>Example 2: Writing Ratios (cont.)</vt:lpstr>
      <vt:lpstr>Example 2: Writing Ratios (cont.)</vt:lpstr>
      <vt:lpstr>Example 2: Writing Ratios (cont.)</vt:lpstr>
      <vt:lpstr>Example 3: Writing and Interpreting Ratios </vt:lpstr>
      <vt:lpstr>Example 3: Writing and Interpreting Ratios (cont.)</vt:lpstr>
      <vt:lpstr>Example 3: Writing and Interpreting Ratios (cont.)</vt:lpstr>
      <vt:lpstr>Example 3: Writing and Interpreting Ratios (cont.)</vt:lpstr>
      <vt:lpstr>Example 3: Writing and Interpreting Ratios (cont.)</vt:lpstr>
      <vt:lpstr>Example 3: Writing and Interpreting Ratios (cont.)</vt:lpstr>
      <vt:lpstr>Example 3: Writing and Interpreting Ratios (cont.)</vt:lpstr>
      <vt:lpstr>Example 3: Writing and Interpreting Ratios (cont.)</vt:lpstr>
      <vt:lpstr>Example 4: Using Ratios for Scaling </vt:lpstr>
      <vt:lpstr>Example 4: Using Ratios for Scaling (cont.)</vt:lpstr>
      <vt:lpstr>Example 4: Using Ratios for Scaling (cont.)</vt:lpstr>
      <vt:lpstr>Example 4: Using Ratios for Scaling (cont.)</vt:lpstr>
      <vt:lpstr>Example 4: Using Ratios for Scaling (cont.)</vt:lpstr>
      <vt:lpstr>Example 5: Scaling Ratios </vt:lpstr>
      <vt:lpstr>Example 5: Scaling Ratios (cont.)</vt:lpstr>
      <vt:lpstr>Example 5: Scaling Ratios (cont.)</vt:lpstr>
      <vt:lpstr>Example 5: Scaling Ratios (cont.)</vt:lpstr>
      <vt:lpstr>Example 5: Scaling Ratios (cont.)</vt:lpstr>
      <vt:lpstr>Example 6: Using Multiple Ratios </vt:lpstr>
      <vt:lpstr>Example 6: Using Multiple Ratios (cont.)</vt:lpstr>
      <vt:lpstr>Example 6: Using Multiple Ratios (cont.)</vt:lpstr>
      <vt:lpstr>Example 6: Using Multiple Ratios (cont.)</vt:lpstr>
      <vt:lpstr>Example 6: Using Multiple Ratios (cont.)</vt:lpstr>
      <vt:lpstr>Example 6: Using Multiple Ratios (cont.)</vt:lpstr>
      <vt:lpstr>Example 7: Using Ratios to Find Quantities </vt:lpstr>
      <vt:lpstr>Example 7: Using Ratios to Find Quantities (cont.)</vt:lpstr>
      <vt:lpstr>Example 7: Using Ratios to Find Quantities (cont.)</vt:lpstr>
      <vt:lpstr>Example 7: Using Ratios to Find Quantities (cont.)</vt:lpstr>
      <vt:lpstr>Example 7: Using Ratios to Find Quantities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153</cp:revision>
  <dcterms:created xsi:type="dcterms:W3CDTF">2013-04-26T14:43:13Z</dcterms:created>
  <dcterms:modified xsi:type="dcterms:W3CDTF">2017-08-03T18:52:11Z</dcterms:modified>
</cp:coreProperties>
</file>