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8" r:id="rId3"/>
    <p:sldId id="259" r:id="rId4"/>
    <p:sldId id="278" r:id="rId5"/>
    <p:sldId id="279" r:id="rId6"/>
    <p:sldId id="280" r:id="rId7"/>
    <p:sldId id="260" r:id="rId8"/>
    <p:sldId id="281" r:id="rId9"/>
    <p:sldId id="261" r:id="rId10"/>
    <p:sldId id="262" r:id="rId11"/>
    <p:sldId id="263" r:id="rId12"/>
    <p:sldId id="264" r:id="rId13"/>
    <p:sldId id="265" r:id="rId14"/>
    <p:sldId id="266" r:id="rId15"/>
    <p:sldId id="267" r:id="rId16"/>
    <p:sldId id="268" r:id="rId17"/>
    <p:sldId id="277" r:id="rId18"/>
    <p:sldId id="269" r:id="rId19"/>
    <p:sldId id="270" r:id="rId20"/>
    <p:sldId id="271" r:id="rId21"/>
    <p:sldId id="272" r:id="rId22"/>
    <p:sldId id="273" r:id="rId23"/>
    <p:sldId id="274" r:id="rId24"/>
    <p:sldId id="275"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99"/>
    <a:srgbClr val="366092"/>
    <a:srgbClr val="FFFFCC"/>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95" autoAdjust="0"/>
    <p:restoredTop sz="94434" autoAdjust="0"/>
  </p:normalViewPr>
  <p:slideViewPr>
    <p:cSldViewPr>
      <p:cViewPr varScale="1">
        <p:scale>
          <a:sx n="67" d="100"/>
          <a:sy n="67" d="100"/>
        </p:scale>
        <p:origin x="156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7.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8.wmf"/></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0.wmf"/></Relationships>
</file>

<file path=ppt/slides/_rels/slide19.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2.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7.wmf"/><Relationship Id="rId5" Type="http://schemas.openxmlformats.org/officeDocument/2006/relationships/oleObject" Target="../embeddings/oleObject25.bin"/><Relationship Id="rId4" Type="http://schemas.openxmlformats.org/officeDocument/2006/relationships/image" Target="../media/image26.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9.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0.wmf"/></Relationships>
</file>

<file path=ppt/slides/_rels/slide24.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2.wmf"/><Relationship Id="rId5" Type="http://schemas.openxmlformats.org/officeDocument/2006/relationships/oleObject" Target="../embeddings/oleObject30.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4.3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t>Proportions and Percentages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Finding Proportions and Percentages </a:t>
            </a:r>
            <a:endParaRPr lang="en-US" dirty="0"/>
          </a:p>
        </p:txBody>
      </p:sp>
      <p:sp>
        <p:nvSpPr>
          <p:cNvPr id="3" name="Content Placeholder 2"/>
          <p:cNvSpPr>
            <a:spLocks noGrp="1"/>
          </p:cNvSpPr>
          <p:nvPr>
            <p:ph idx="1"/>
          </p:nvPr>
        </p:nvSpPr>
        <p:spPr/>
        <p:txBody>
          <a:bodyPr/>
          <a:lstStyle/>
          <a:p>
            <a:r>
              <a:rPr lang="en-US" dirty="0" smtClean="0"/>
              <a:t>The following sample of adults between the ages of </a:t>
            </a:r>
            <a:r>
              <a:rPr lang="en-US" dirty="0" smtClean="0">
                <a:solidFill>
                  <a:srgbClr val="0000FF"/>
                </a:solidFill>
              </a:rPr>
              <a:t>25</a:t>
            </a:r>
            <a:r>
              <a:rPr lang="en-US" dirty="0" smtClean="0"/>
              <a:t> and </a:t>
            </a:r>
            <a:r>
              <a:rPr lang="en-US" dirty="0" smtClean="0">
                <a:solidFill>
                  <a:srgbClr val="0000FF"/>
                </a:solidFill>
              </a:rPr>
              <a:t>34</a:t>
            </a:r>
            <a:r>
              <a:rPr lang="en-US" dirty="0" smtClean="0"/>
              <a:t> reported whether they had a college degree or not. What proportion of these adults reported having a college degree? Convert the proportion to a percentage. </a:t>
            </a:r>
            <a:endParaRPr lang="en-US" dirty="0"/>
          </a:p>
        </p:txBody>
      </p:sp>
      <p:graphicFrame>
        <p:nvGraphicFramePr>
          <p:cNvPr id="5" name="Content Placeholder 3"/>
          <p:cNvGraphicFramePr>
            <a:graphicFrameLocks/>
          </p:cNvGraphicFramePr>
          <p:nvPr/>
        </p:nvGraphicFramePr>
        <p:xfrm>
          <a:off x="457200" y="3708400"/>
          <a:ext cx="8229600" cy="1940560"/>
        </p:xfrm>
        <a:graphic>
          <a:graphicData uri="http://schemas.openxmlformats.org/drawingml/2006/table">
            <a:tbl>
              <a:tblPr firstRow="1" bandRow="1">
                <a:tableStyleId>{5C22544A-7EE6-4342-B048-85BDC9FD1C3A}</a:tableStyleId>
              </a:tblPr>
              <a:tblGrid>
                <a:gridCol w="4114800"/>
                <a:gridCol w="4114800"/>
              </a:tblGrid>
              <a:tr h="457200">
                <a:tc gridSpan="2">
                  <a:txBody>
                    <a:bodyPr/>
                    <a:lstStyle/>
                    <a:p>
                      <a:pPr algn="ctr" fontAlgn="b"/>
                      <a:r>
                        <a:rPr lang="en-US" sz="2000" b="1" i="0" u="none" strike="noStrike" dirty="0">
                          <a:solidFill>
                            <a:schemeClr val="bg1"/>
                          </a:solidFill>
                          <a:latin typeface="Calibri"/>
                        </a:rPr>
                        <a:t>Table </a:t>
                      </a:r>
                      <a:r>
                        <a:rPr lang="en-US" sz="2000" b="1" i="0" u="none" strike="noStrike" dirty="0" smtClean="0">
                          <a:solidFill>
                            <a:schemeClr val="bg1"/>
                          </a:solidFill>
                          <a:latin typeface="Calibri"/>
                        </a:rPr>
                        <a:t>2: Adults </a:t>
                      </a:r>
                      <a:r>
                        <a:rPr lang="en-US" sz="2000" b="1" i="0" u="none" strike="noStrike" dirty="0">
                          <a:solidFill>
                            <a:schemeClr val="bg1"/>
                          </a:solidFill>
                          <a:latin typeface="Calibri"/>
                        </a:rPr>
                        <a:t>Between the Ages of 25 and </a:t>
                      </a:r>
                      <a:r>
                        <a:rPr lang="en-US" sz="2000" b="1" i="0" u="none" strike="noStrike" dirty="0" smtClean="0">
                          <a:solidFill>
                            <a:schemeClr val="bg1"/>
                          </a:solidFill>
                          <a:latin typeface="Calibri"/>
                        </a:rPr>
                        <a:t>34</a:t>
                      </a:r>
                      <a:endParaRPr lang="en-US" sz="2000" b="1" i="0" u="none" strike="noStrike" dirty="0">
                        <a:solidFill>
                          <a:schemeClr val="bg1"/>
                        </a:solidFill>
                        <a:latin typeface="Calibri"/>
                      </a:endParaRPr>
                    </a:p>
                  </a:txBody>
                  <a:tcPr marL="9525" marR="9525" marT="9525" marB="0" anchor="ctr"/>
                </a:tc>
                <a:tc hMerge="1">
                  <a:txBody>
                    <a:bodyPr/>
                    <a:lstStyle/>
                    <a:p>
                      <a:pPr algn="l" fontAlgn="b"/>
                      <a:endParaRPr lang="en-US" sz="2000" b="0" i="0" u="none" strike="noStrike" dirty="0">
                        <a:solidFill>
                          <a:srgbClr val="000000"/>
                        </a:solidFill>
                        <a:latin typeface="Calibri"/>
                      </a:endParaRPr>
                    </a:p>
                  </a:txBody>
                  <a:tcPr marL="9525" marR="9525" marT="9525" marB="0" anchor="b"/>
                </a:tc>
              </a:tr>
              <a:tr h="370840">
                <a:tc>
                  <a:txBody>
                    <a:bodyPr/>
                    <a:lstStyle/>
                    <a:p>
                      <a:pPr algn="ctr" fontAlgn="b"/>
                      <a:endParaRPr lang="en-US" sz="2000" b="0" i="0" u="none" strike="noStrike" dirty="0">
                        <a:solidFill>
                          <a:srgbClr val="000000"/>
                        </a:solidFill>
                        <a:latin typeface="Calibri"/>
                      </a:endParaRPr>
                    </a:p>
                  </a:txBody>
                  <a:tcPr marL="9525" marR="9525" marT="95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000" b="0" i="0" u="none" strike="noStrike" dirty="0" smtClean="0">
                          <a:solidFill>
                            <a:srgbClr val="000000"/>
                          </a:solidFill>
                          <a:latin typeface="+mn-lt"/>
                        </a:rPr>
                        <a:t>Have College Degree?</a:t>
                      </a:r>
                      <a:endParaRPr lang="en-US" sz="2000" b="0" i="0" u="none" strike="noStrike" dirty="0">
                        <a:solidFill>
                          <a:srgbClr val="000000"/>
                        </a:solidFill>
                        <a:latin typeface="Calibri"/>
                      </a:endParaRPr>
                    </a:p>
                  </a:txBody>
                  <a:tcPr marL="9525" marR="9525" marT="9525" marB="0" anchor="b"/>
                </a:tc>
              </a:tr>
              <a:tr h="370840">
                <a:tc>
                  <a:txBody>
                    <a:bodyPr/>
                    <a:lstStyle/>
                    <a:p>
                      <a:pPr algn="ctr" fontAlgn="b"/>
                      <a:r>
                        <a:rPr lang="en-US" sz="2000" b="0" i="0" u="none" strike="noStrike" dirty="0">
                          <a:solidFill>
                            <a:srgbClr val="000000"/>
                          </a:solidFill>
                          <a:latin typeface="Calibri"/>
                        </a:rPr>
                        <a:t>Yes</a:t>
                      </a:r>
                    </a:p>
                  </a:txBody>
                  <a:tcPr marL="9525" marR="9525" marT="9525" marB="0" anchor="b"/>
                </a:tc>
                <a:tc>
                  <a:txBody>
                    <a:bodyPr/>
                    <a:lstStyle/>
                    <a:p>
                      <a:pPr algn="ctr" fontAlgn="b"/>
                      <a:r>
                        <a:rPr lang="en-US" sz="2000" b="0" i="0" u="none" strike="noStrike" dirty="0">
                          <a:solidFill>
                            <a:srgbClr val="000000"/>
                          </a:solidFill>
                          <a:latin typeface="Calibri"/>
                        </a:rPr>
                        <a:t>373</a:t>
                      </a:r>
                    </a:p>
                  </a:txBody>
                  <a:tcPr marL="9525" marR="9525" marT="9525" marB="0" anchor="b"/>
                </a:tc>
              </a:tr>
              <a:tr h="370840">
                <a:tc>
                  <a:txBody>
                    <a:bodyPr/>
                    <a:lstStyle/>
                    <a:p>
                      <a:pPr algn="ctr" fontAlgn="b"/>
                      <a:r>
                        <a:rPr lang="en-US" sz="2000" b="0" i="0" u="none" strike="noStrike" dirty="0">
                          <a:solidFill>
                            <a:srgbClr val="000000"/>
                          </a:solidFill>
                          <a:latin typeface="Calibri"/>
                        </a:rPr>
                        <a:t>No</a:t>
                      </a:r>
                    </a:p>
                  </a:txBody>
                  <a:tcPr marL="9525" marR="9525" marT="9525" marB="0" anchor="b"/>
                </a:tc>
                <a:tc>
                  <a:txBody>
                    <a:bodyPr/>
                    <a:lstStyle/>
                    <a:p>
                      <a:pPr algn="ctr" fontAlgn="b"/>
                      <a:r>
                        <a:rPr lang="en-US" sz="2000" b="0" i="0" u="none" strike="noStrike" dirty="0">
                          <a:solidFill>
                            <a:srgbClr val="000000"/>
                          </a:solidFill>
                          <a:latin typeface="Calibri"/>
                        </a:rPr>
                        <a:t>629</a:t>
                      </a:r>
                    </a:p>
                  </a:txBody>
                  <a:tcPr marL="9525" marR="9525" marT="9525" marB="0" anchor="b"/>
                </a:tc>
              </a:tr>
              <a:tr h="370840">
                <a:tc>
                  <a:txBody>
                    <a:bodyPr/>
                    <a:lstStyle/>
                    <a:p>
                      <a:pPr algn="ctr" fontAlgn="b"/>
                      <a:r>
                        <a:rPr lang="en-US" sz="2000" b="1" i="0" u="none" strike="noStrike" dirty="0">
                          <a:solidFill>
                            <a:srgbClr val="000000"/>
                          </a:solidFill>
                          <a:latin typeface="Calibri"/>
                        </a:rPr>
                        <a:t>Total</a:t>
                      </a:r>
                    </a:p>
                  </a:txBody>
                  <a:tcPr marL="9525" marR="9525" marT="9525" marB="0" anchor="b"/>
                </a:tc>
                <a:tc>
                  <a:txBody>
                    <a:bodyPr/>
                    <a:lstStyle/>
                    <a:p>
                      <a:pPr algn="ctr" fontAlgn="b"/>
                      <a:r>
                        <a:rPr lang="en-US" sz="2000" b="1" i="0" u="none" strike="noStrike" dirty="0">
                          <a:solidFill>
                            <a:srgbClr val="000000"/>
                          </a:solidFill>
                          <a:latin typeface="Calibri"/>
                        </a:rPr>
                        <a:t>1002</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Finding Proportions and Percentages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The proportion of adults age </a:t>
            </a:r>
            <a:r>
              <a:rPr lang="en-US" dirty="0" smtClean="0">
                <a:solidFill>
                  <a:srgbClr val="0000FF"/>
                </a:solidFill>
              </a:rPr>
              <a:t>25</a:t>
            </a:r>
            <a:r>
              <a:rPr lang="en-US" dirty="0" smtClean="0"/>
              <a:t> to </a:t>
            </a:r>
            <a:r>
              <a:rPr lang="en-US" dirty="0" smtClean="0">
                <a:solidFill>
                  <a:srgbClr val="0000FF"/>
                </a:solidFill>
              </a:rPr>
              <a:t>34</a:t>
            </a:r>
            <a:r>
              <a:rPr lang="en-US" dirty="0" smtClean="0"/>
              <a:t> with a college </a:t>
            </a:r>
          </a:p>
          <a:p>
            <a:pPr>
              <a:lnSpc>
                <a:spcPct val="150000"/>
              </a:lnSpc>
            </a:pPr>
            <a:r>
              <a:rPr lang="en-US" dirty="0" smtClean="0"/>
              <a:t>degree is </a:t>
            </a:r>
          </a:p>
          <a:p>
            <a:pPr>
              <a:lnSpc>
                <a:spcPct val="150000"/>
              </a:lnSpc>
            </a:pPr>
            <a:r>
              <a:rPr lang="en-US" dirty="0" smtClean="0"/>
              <a:t>To write this proportion as a percentage, we calculate</a:t>
            </a:r>
            <a:endParaRPr lang="en-US" dirty="0"/>
          </a:p>
        </p:txBody>
      </p:sp>
      <p:graphicFrame>
        <p:nvGraphicFramePr>
          <p:cNvPr id="3074" name="Object 2"/>
          <p:cNvGraphicFramePr>
            <a:graphicFrameLocks noChangeAspect="1"/>
          </p:cNvGraphicFramePr>
          <p:nvPr/>
        </p:nvGraphicFramePr>
        <p:xfrm>
          <a:off x="1940256" y="2264392"/>
          <a:ext cx="876300" cy="838200"/>
        </p:xfrm>
        <a:graphic>
          <a:graphicData uri="http://schemas.openxmlformats.org/presentationml/2006/ole">
            <mc:AlternateContent xmlns:mc="http://schemas.openxmlformats.org/markup-compatibility/2006">
              <mc:Choice xmlns:v="urn:schemas-microsoft-com:vml" Requires="v">
                <p:oleObj spid="_x0000_s3084" name="Equation" r:id="rId3" imgW="876240" imgH="838080" progId="Equation.DSMT4">
                  <p:embed/>
                </p:oleObj>
              </mc:Choice>
              <mc:Fallback>
                <p:oleObj name="Equation" r:id="rId3" imgW="8762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0256" y="2264392"/>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4738048" y="4163704"/>
          <a:ext cx="1435100" cy="304800"/>
        </p:xfrm>
        <a:graphic>
          <a:graphicData uri="http://schemas.openxmlformats.org/presentationml/2006/ole">
            <mc:AlternateContent xmlns:mc="http://schemas.openxmlformats.org/markup-compatibility/2006">
              <mc:Choice xmlns:v="urn:schemas-microsoft-com:vml" Requires="v">
                <p:oleObj spid="_x0000_s3085" name="Equation" r:id="rId5" imgW="1434960" imgH="304560" progId="Equation.DSMT4">
                  <p:embed/>
                </p:oleObj>
              </mc:Choice>
              <mc:Fallback>
                <p:oleObj name="Equation" r:id="rId5" imgW="143496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38048" y="4163704"/>
                        <a:ext cx="1435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993408" y="3886200"/>
          <a:ext cx="1714500" cy="838200"/>
        </p:xfrm>
        <a:graphic>
          <a:graphicData uri="http://schemas.openxmlformats.org/presentationml/2006/ole">
            <mc:AlternateContent xmlns:mc="http://schemas.openxmlformats.org/markup-compatibility/2006">
              <mc:Choice xmlns:v="urn:schemas-microsoft-com:vml" Requires="v">
                <p:oleObj spid="_x0000_s3086" name="Equation" r:id="rId7" imgW="1714320" imgH="838080" progId="Equation.DSMT4">
                  <p:embed/>
                </p:oleObj>
              </mc:Choice>
              <mc:Fallback>
                <p:oleObj name="Equation" r:id="rId7" imgW="17143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3408" y="3886200"/>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Using Proportions to Find Quantities </a:t>
            </a:r>
            <a:endParaRPr lang="en-US" dirty="0"/>
          </a:p>
        </p:txBody>
      </p:sp>
      <p:sp>
        <p:nvSpPr>
          <p:cNvPr id="3" name="Content Placeholder 2"/>
          <p:cNvSpPr>
            <a:spLocks noGrp="1"/>
          </p:cNvSpPr>
          <p:nvPr>
            <p:ph idx="1"/>
          </p:nvPr>
        </p:nvSpPr>
        <p:spPr/>
        <p:txBody>
          <a:bodyPr>
            <a:noAutofit/>
          </a:bodyPr>
          <a:lstStyle/>
          <a:p>
            <a:r>
              <a:rPr lang="en-US" dirty="0" smtClean="0"/>
              <a:t>The proportion of people who are left-handed is approximately       If there are </a:t>
            </a:r>
            <a:r>
              <a:rPr lang="en-US" dirty="0" smtClean="0">
                <a:solidFill>
                  <a:srgbClr val="0000FF"/>
                </a:solidFill>
              </a:rPr>
              <a:t>45</a:t>
            </a:r>
            <a:r>
              <a:rPr lang="en-US" dirty="0" smtClean="0"/>
              <a:t> people in a room, estimate how many of them are left-handed. </a:t>
            </a:r>
          </a:p>
          <a:p>
            <a:r>
              <a:rPr lang="en-US" b="1" dirty="0" smtClean="0"/>
              <a:t>Solution </a:t>
            </a:r>
          </a:p>
          <a:p>
            <a:r>
              <a:rPr lang="en-US" dirty="0" smtClean="0"/>
              <a:t>We want to know what     </a:t>
            </a:r>
            <a:r>
              <a:rPr lang="en-US" i="1" dirty="0" smtClean="0"/>
              <a:t>of </a:t>
            </a:r>
            <a:r>
              <a:rPr lang="en-US" dirty="0" smtClean="0">
                <a:solidFill>
                  <a:srgbClr val="0000FF"/>
                </a:solidFill>
              </a:rPr>
              <a:t>45</a:t>
            </a:r>
            <a:r>
              <a:rPr lang="en-US" dirty="0" smtClean="0"/>
              <a:t> is. Remember that </a:t>
            </a:r>
            <a:r>
              <a:rPr lang="en-US" i="1" dirty="0" smtClean="0"/>
              <a:t>of</a:t>
            </a:r>
            <a:r>
              <a:rPr lang="en-US" dirty="0" smtClean="0"/>
              <a:t> in mathematics implies multiplication. So, we can simply multiply the two quantities together.</a:t>
            </a:r>
            <a:r>
              <a:rPr lang="en-US" i="1" dirty="0" smtClean="0"/>
              <a:t> </a:t>
            </a:r>
          </a:p>
          <a:p>
            <a:pPr>
              <a:spcBef>
                <a:spcPts val="1800"/>
              </a:spcBef>
            </a:pPr>
            <a:endParaRPr lang="en-US" dirty="0" smtClean="0"/>
          </a:p>
          <a:p>
            <a:r>
              <a:rPr lang="en-US" dirty="0" smtClean="0"/>
              <a:t>In other words, we would expect there to be about 4 left-handed people in a room of 45. </a:t>
            </a:r>
            <a:endParaRPr lang="en-US" dirty="0"/>
          </a:p>
        </p:txBody>
      </p:sp>
      <p:graphicFrame>
        <p:nvGraphicFramePr>
          <p:cNvPr id="4098" name="Object 2"/>
          <p:cNvGraphicFramePr>
            <a:graphicFrameLocks noChangeAspect="1"/>
          </p:cNvGraphicFramePr>
          <p:nvPr/>
        </p:nvGraphicFramePr>
        <p:xfrm>
          <a:off x="2688608" y="1752600"/>
          <a:ext cx="381000" cy="444500"/>
        </p:xfrm>
        <a:graphic>
          <a:graphicData uri="http://schemas.openxmlformats.org/presentationml/2006/ole">
            <mc:AlternateContent xmlns:mc="http://schemas.openxmlformats.org/markup-compatibility/2006">
              <mc:Choice xmlns:v="urn:schemas-microsoft-com:vml" Requires="v">
                <p:oleObj spid="_x0000_s4111" name="Equation" r:id="rId3" imgW="380880" imgH="444240" progId="Equation.DSMT4">
                  <p:embed/>
                </p:oleObj>
              </mc:Choice>
              <mc:Fallback>
                <p:oleObj name="Equation" r:id="rId3" imgW="38088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8608" y="1752600"/>
                        <a:ext cx="381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3978320" y="3206088"/>
          <a:ext cx="292100" cy="444500"/>
        </p:xfrm>
        <a:graphic>
          <a:graphicData uri="http://schemas.openxmlformats.org/presentationml/2006/ole">
            <mc:AlternateContent xmlns:mc="http://schemas.openxmlformats.org/markup-compatibility/2006">
              <mc:Choice xmlns:v="urn:schemas-microsoft-com:vml" Requires="v">
                <p:oleObj spid="_x0000_s4112" name="Equation" r:id="rId5" imgW="291960" imgH="444240" progId="Equation.DSMT4">
                  <p:embed/>
                </p:oleObj>
              </mc:Choice>
              <mc:Fallback>
                <p:oleObj name="Equation" r:id="rId5" imgW="29196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78320" y="3206088"/>
                        <a:ext cx="29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4594556" y="4622800"/>
          <a:ext cx="927100" cy="406400"/>
        </p:xfrm>
        <a:graphic>
          <a:graphicData uri="http://schemas.openxmlformats.org/presentationml/2006/ole">
            <mc:AlternateContent xmlns:mc="http://schemas.openxmlformats.org/markup-compatibility/2006">
              <mc:Choice xmlns:v="urn:schemas-microsoft-com:vml" Requires="v">
                <p:oleObj spid="_x0000_s4113" name="Equation" r:id="rId7" imgW="927000" imgH="406080" progId="Equation.DSMT4">
                  <p:embed/>
                </p:oleObj>
              </mc:Choice>
              <mc:Fallback>
                <p:oleObj name="Equation" r:id="rId7" imgW="92700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94556" y="4622800"/>
                        <a:ext cx="927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3644900" y="4468504"/>
          <a:ext cx="927100" cy="838200"/>
        </p:xfrm>
        <a:graphic>
          <a:graphicData uri="http://schemas.openxmlformats.org/presentationml/2006/ole">
            <mc:AlternateContent xmlns:mc="http://schemas.openxmlformats.org/markup-compatibility/2006">
              <mc:Choice xmlns:v="urn:schemas-microsoft-com:vml" Requires="v">
                <p:oleObj spid="_x0000_s4114" name="Equation" r:id="rId9" imgW="927000" imgH="838080" progId="Equation.DSMT4">
                  <p:embed/>
                </p:oleObj>
              </mc:Choice>
              <mc:Fallback>
                <p:oleObj name="Equation" r:id="rId9" imgW="9270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44900" y="4468504"/>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0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Working with Ratios and Proportions </a:t>
            </a:r>
            <a:endParaRPr lang="en-US" dirty="0"/>
          </a:p>
        </p:txBody>
      </p:sp>
      <p:sp>
        <p:nvSpPr>
          <p:cNvPr id="3" name="Content Placeholder 2"/>
          <p:cNvSpPr>
            <a:spLocks noGrp="1"/>
          </p:cNvSpPr>
          <p:nvPr>
            <p:ph idx="1"/>
          </p:nvPr>
        </p:nvSpPr>
        <p:spPr/>
        <p:txBody>
          <a:bodyPr/>
          <a:lstStyle/>
          <a:p>
            <a:r>
              <a:rPr lang="en-US" dirty="0" smtClean="0"/>
              <a:t>Recall Example 1 in Section 4.2 about the university campus, which had a new freshman class with a ratio of </a:t>
            </a:r>
            <a:r>
              <a:rPr lang="en-US" dirty="0" smtClean="0">
                <a:solidFill>
                  <a:srgbClr val="0000FF"/>
                </a:solidFill>
              </a:rPr>
              <a:t>2 : 3</a:t>
            </a:r>
            <a:r>
              <a:rPr lang="en-US" dirty="0" smtClean="0"/>
              <a:t>, men to women. University-wide, </a:t>
            </a:r>
            <a:r>
              <a:rPr lang="en-US" dirty="0" smtClean="0">
                <a:solidFill>
                  <a:srgbClr val="0000FF"/>
                </a:solidFill>
              </a:rPr>
              <a:t>53%</a:t>
            </a:r>
            <a:r>
              <a:rPr lang="en-US" dirty="0" smtClean="0"/>
              <a:t> of the campus population is men. Is the proportion of men in the freshman class different from that of men campus‑wide?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Working with Ratios and Proportions (cont.)</a:t>
            </a:r>
            <a:endParaRPr lang="en-US" dirty="0"/>
          </a:p>
        </p:txBody>
      </p:sp>
      <p:sp>
        <p:nvSpPr>
          <p:cNvPr id="3" name="Content Placeholder 2"/>
          <p:cNvSpPr>
            <a:spLocks noGrp="1"/>
          </p:cNvSpPr>
          <p:nvPr>
            <p:ph idx="1"/>
          </p:nvPr>
        </p:nvSpPr>
        <p:spPr/>
        <p:txBody>
          <a:bodyPr>
            <a:normAutofit/>
          </a:bodyPr>
          <a:lstStyle/>
          <a:p>
            <a:r>
              <a:rPr lang="en-US" b="1" dirty="0" smtClean="0"/>
              <a:t>Solution </a:t>
            </a:r>
          </a:p>
          <a:p>
            <a:r>
              <a:rPr lang="en-US" dirty="0" smtClean="0"/>
              <a:t>In order to solve this problem we need to compare the percentage of men in the freshman class to that of the entire campus. We know the entire campus has </a:t>
            </a:r>
            <a:r>
              <a:rPr lang="en-US" dirty="0" smtClean="0">
                <a:solidFill>
                  <a:srgbClr val="0000FF"/>
                </a:solidFill>
              </a:rPr>
              <a:t>53%</a:t>
            </a:r>
            <a:r>
              <a:rPr lang="en-US" dirty="0" smtClean="0"/>
              <a:t> men. To begin, we need to find the proportion of freshmen men. We can do this using the number of men and the total number of students in the freshman class, or we can do this with ratios.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Working with Ratios and Proportions (cont.)</a:t>
            </a:r>
            <a:endParaRPr lang="en-US" dirty="0"/>
          </a:p>
        </p:txBody>
      </p:sp>
      <p:sp>
        <p:nvSpPr>
          <p:cNvPr id="3" name="Content Placeholder 2"/>
          <p:cNvSpPr>
            <a:spLocks noGrp="1"/>
          </p:cNvSpPr>
          <p:nvPr>
            <p:ph idx="1"/>
          </p:nvPr>
        </p:nvSpPr>
        <p:spPr/>
        <p:txBody>
          <a:bodyPr>
            <a:normAutofit/>
          </a:bodyPr>
          <a:lstStyle/>
          <a:p>
            <a:r>
              <a:rPr lang="en-US" dirty="0" smtClean="0"/>
              <a:t>Because we know the ratio of men to women in the freshman class is </a:t>
            </a:r>
            <a:r>
              <a:rPr lang="en-US" dirty="0" smtClean="0">
                <a:solidFill>
                  <a:srgbClr val="0000FF"/>
                </a:solidFill>
              </a:rPr>
              <a:t>2 : 3</a:t>
            </a:r>
            <a:r>
              <a:rPr lang="en-US" dirty="0" smtClean="0"/>
              <a:t>, we know that out of every </a:t>
            </a:r>
          </a:p>
          <a:p>
            <a:pPr>
              <a:spcBef>
                <a:spcPts val="0"/>
              </a:spcBef>
            </a:pPr>
            <a:r>
              <a:rPr lang="en-US" dirty="0" smtClean="0">
                <a:solidFill>
                  <a:srgbClr val="000099"/>
                </a:solidFill>
              </a:rPr>
              <a:t>2 + 3 = 5 </a:t>
            </a:r>
            <a:r>
              <a:rPr lang="en-US" dirty="0" smtClean="0"/>
              <a:t>students in the freshman class, 2 of them are men. Therefore, the proportion of men in the freshman class is</a:t>
            </a:r>
          </a:p>
          <a:p>
            <a:endParaRPr lang="en-US" dirty="0" smtClean="0"/>
          </a:p>
          <a:p>
            <a:r>
              <a:rPr lang="en-US" dirty="0" smtClean="0"/>
              <a:t>Now we can compare the percentage of men in the incoming freshman class to the percentage of men campus-wide, which is </a:t>
            </a:r>
            <a:r>
              <a:rPr lang="en-US" dirty="0" smtClean="0">
                <a:solidFill>
                  <a:srgbClr val="0000FF"/>
                </a:solidFill>
              </a:rPr>
              <a:t>53%</a:t>
            </a:r>
            <a:r>
              <a:rPr lang="en-US" dirty="0" smtClean="0"/>
              <a:t>. It is now clear that the proportion of men is smaller in the freshman class.</a:t>
            </a:r>
            <a:endParaRPr lang="en-US" dirty="0"/>
          </a:p>
        </p:txBody>
      </p:sp>
      <p:graphicFrame>
        <p:nvGraphicFramePr>
          <p:cNvPr id="5122" name="Object 2"/>
          <p:cNvGraphicFramePr>
            <a:graphicFrameLocks noChangeAspect="1"/>
          </p:cNvGraphicFramePr>
          <p:nvPr/>
        </p:nvGraphicFramePr>
        <p:xfrm>
          <a:off x="3790950" y="3124200"/>
          <a:ext cx="1562100" cy="838200"/>
        </p:xfrm>
        <a:graphic>
          <a:graphicData uri="http://schemas.openxmlformats.org/presentationml/2006/ole">
            <mc:AlternateContent xmlns:mc="http://schemas.openxmlformats.org/markup-compatibility/2006">
              <mc:Choice xmlns:v="urn:schemas-microsoft-com:vml" Requires="v">
                <p:oleObj spid="_x0000_s5125" name="Equation" r:id="rId3" imgW="1562040" imgH="838080" progId="Equation.DSMT4">
                  <p:embed/>
                </p:oleObj>
              </mc:Choice>
              <mc:Fallback>
                <p:oleObj name="Equation" r:id="rId3" imgW="1562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0950" y="3124200"/>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Using Proportions and Percentages</a:t>
            </a:r>
            <a:endParaRPr lang="en-US" dirty="0"/>
          </a:p>
        </p:txBody>
      </p:sp>
      <p:sp>
        <p:nvSpPr>
          <p:cNvPr id="3" name="Content Placeholder 2"/>
          <p:cNvSpPr>
            <a:spLocks noGrp="1"/>
          </p:cNvSpPr>
          <p:nvPr>
            <p:ph idx="1"/>
          </p:nvPr>
        </p:nvSpPr>
        <p:spPr>
          <a:xfrm>
            <a:off x="457200" y="1280160"/>
            <a:ext cx="8229600" cy="4572000"/>
          </a:xfrm>
        </p:spPr>
        <p:txBody>
          <a:bodyPr/>
          <a:lstStyle/>
          <a:p>
            <a:r>
              <a:rPr lang="en-US" dirty="0" smtClean="0"/>
              <a:t>The Earth consists of three parts: crust, mantle and core. The Earth’s core makes up </a:t>
            </a:r>
            <a:r>
              <a:rPr lang="en-US" dirty="0" smtClean="0">
                <a:solidFill>
                  <a:srgbClr val="0000FF"/>
                </a:solidFill>
              </a:rPr>
              <a:t>31.5%</a:t>
            </a:r>
            <a:r>
              <a:rPr lang="en-US" dirty="0" smtClean="0"/>
              <a:t> of the Earth’s mass. The mantle makes up </a:t>
            </a:r>
            <a:r>
              <a:rPr lang="en-US" dirty="0" smtClean="0">
                <a:solidFill>
                  <a:srgbClr val="0000FF"/>
                </a:solidFill>
              </a:rPr>
              <a:t>68.1%</a:t>
            </a:r>
            <a:r>
              <a:rPr lang="en-US" dirty="0" smtClean="0"/>
              <a:t> of its mass. Although 20 to 30 miles thick, the crust of the Earth only makes up a small proportion of its mass — the remaining </a:t>
            </a:r>
            <a:r>
              <a:rPr lang="en-US" dirty="0" smtClean="0">
                <a:solidFill>
                  <a:srgbClr val="0000FF"/>
                </a:solidFill>
              </a:rPr>
              <a:t>0.4%</a:t>
            </a:r>
            <a:r>
              <a:rPr lang="en-US" dirty="0" smtClean="0"/>
              <a:t>. If the total mass of the Earth is </a:t>
            </a:r>
          </a:p>
          <a:p>
            <a:r>
              <a:rPr lang="en-US" dirty="0" smtClean="0"/>
              <a:t>                              what is the mass of the Earth’s crust?</a:t>
            </a:r>
            <a:endParaRPr lang="en-US" dirty="0"/>
          </a:p>
        </p:txBody>
      </p:sp>
      <p:graphicFrame>
        <p:nvGraphicFramePr>
          <p:cNvPr id="6146" name="Object 2"/>
          <p:cNvGraphicFramePr>
            <a:graphicFrameLocks noChangeAspect="1"/>
          </p:cNvGraphicFramePr>
          <p:nvPr/>
        </p:nvGraphicFramePr>
        <p:xfrm>
          <a:off x="547048" y="3954440"/>
          <a:ext cx="2362200" cy="469900"/>
        </p:xfrm>
        <a:graphic>
          <a:graphicData uri="http://schemas.openxmlformats.org/presentationml/2006/ole">
            <mc:AlternateContent xmlns:mc="http://schemas.openxmlformats.org/markup-compatibility/2006">
              <mc:Choice xmlns:v="urn:schemas-microsoft-com:vml" Requires="v">
                <p:oleObj spid="_x0000_s6149" name="Equation" r:id="rId3" imgW="2361960" imgH="469800" progId="Equation.DSMT4">
                  <p:embed/>
                </p:oleObj>
              </mc:Choice>
              <mc:Fallback>
                <p:oleObj name="Equation" r:id="rId3" imgW="2361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3954440"/>
                        <a:ext cx="2362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Using Proportions and Percentages (cont.)</a:t>
            </a:r>
            <a:endParaRPr lang="en-US" dirty="0"/>
          </a:p>
        </p:txBody>
      </p:sp>
      <p:sp>
        <p:nvSpPr>
          <p:cNvPr id="3" name="Content Placeholder 2"/>
          <p:cNvSpPr>
            <a:spLocks noGrp="1"/>
          </p:cNvSpPr>
          <p:nvPr>
            <p:ph idx="1"/>
          </p:nvPr>
        </p:nvSpPr>
        <p:spPr>
          <a:xfrm>
            <a:off x="457200" y="1280160"/>
            <a:ext cx="8229600" cy="4572000"/>
          </a:xfrm>
        </p:spPr>
        <p:txBody>
          <a:bodyPr/>
          <a:lstStyle/>
          <a:p>
            <a:endParaRPr lang="en-US" dirty="0"/>
          </a:p>
        </p:txBody>
      </p:sp>
      <p:pic>
        <p:nvPicPr>
          <p:cNvPr id="25603" name="Picture 3"/>
          <p:cNvPicPr>
            <a:picLocks noChangeAspect="1" noChangeArrowheads="1"/>
          </p:cNvPicPr>
          <p:nvPr/>
        </p:nvPicPr>
        <p:blipFill>
          <a:blip r:embed="rId2"/>
          <a:srcRect/>
          <a:stretch>
            <a:fillRect/>
          </a:stretch>
        </p:blipFill>
        <p:spPr bwMode="auto">
          <a:xfrm>
            <a:off x="1691640" y="1402911"/>
            <a:ext cx="5760720" cy="438828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Using Proportions and Percentages (cont.)</a:t>
            </a:r>
            <a:endParaRPr lang="en-US" dirty="0"/>
          </a:p>
        </p:txBody>
      </p:sp>
      <p:sp>
        <p:nvSpPr>
          <p:cNvPr id="3" name="Content Placeholder 2"/>
          <p:cNvSpPr>
            <a:spLocks noGrp="1"/>
          </p:cNvSpPr>
          <p:nvPr>
            <p:ph idx="1"/>
          </p:nvPr>
        </p:nvSpPr>
        <p:spPr>
          <a:xfrm>
            <a:off x="457200" y="1280160"/>
            <a:ext cx="8229600" cy="4572000"/>
          </a:xfrm>
        </p:spPr>
        <p:txBody>
          <a:bodyPr/>
          <a:lstStyle/>
          <a:p>
            <a:r>
              <a:rPr lang="en-US" b="1" dirty="0" smtClean="0"/>
              <a:t>Solution </a:t>
            </a:r>
          </a:p>
          <a:p>
            <a:r>
              <a:rPr lang="en-US" dirty="0" smtClean="0"/>
              <a:t>We are given the fact that the Earth has a total mass of </a:t>
            </a:r>
          </a:p>
          <a:p>
            <a:r>
              <a:rPr lang="en-US" dirty="0" smtClean="0"/>
              <a:t>                        kg, and its crust is </a:t>
            </a:r>
            <a:r>
              <a:rPr lang="en-US" dirty="0" smtClean="0">
                <a:solidFill>
                  <a:srgbClr val="0000FF"/>
                </a:solidFill>
              </a:rPr>
              <a:t>0.4%</a:t>
            </a:r>
            <a:r>
              <a:rPr lang="en-US" dirty="0" smtClean="0"/>
              <a:t> of the overall mass. We simply need to multiply the two quantities together to find the amount of mass that is crust. Because we are given the crust as a percentage, we need to first write it as a decimal before multiplying the two together. </a:t>
            </a:r>
            <a:endParaRPr lang="en-US" dirty="0"/>
          </a:p>
        </p:txBody>
      </p:sp>
      <p:graphicFrame>
        <p:nvGraphicFramePr>
          <p:cNvPr id="7170" name="Object 2"/>
          <p:cNvGraphicFramePr>
            <a:graphicFrameLocks noChangeAspect="1"/>
          </p:cNvGraphicFramePr>
          <p:nvPr/>
        </p:nvGraphicFramePr>
        <p:xfrm>
          <a:off x="552736" y="2362200"/>
          <a:ext cx="1879600" cy="381000"/>
        </p:xfrm>
        <a:graphic>
          <a:graphicData uri="http://schemas.openxmlformats.org/presentationml/2006/ole">
            <mc:AlternateContent xmlns:mc="http://schemas.openxmlformats.org/markup-compatibility/2006">
              <mc:Choice xmlns:v="urn:schemas-microsoft-com:vml" Requires="v">
                <p:oleObj spid="_x0000_s7173" name="Equation" r:id="rId3" imgW="1879560" imgH="380880" progId="Equation.DSMT4">
                  <p:embed/>
                </p:oleObj>
              </mc:Choice>
              <mc:Fallback>
                <p:oleObj name="Equation" r:id="rId3" imgW="187956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736" y="2362200"/>
                        <a:ext cx="187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Using Proportions and Percentages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So, the Earth’s mass is comprised of </a:t>
            </a:r>
            <a:r>
              <a:rPr lang="en-US" dirty="0" smtClean="0">
                <a:solidFill>
                  <a:srgbClr val="FF0000"/>
                </a:solidFill>
              </a:rPr>
              <a:t>23,896,800,000,000,000,000,000 kg </a:t>
            </a:r>
            <a:r>
              <a:rPr lang="en-US" dirty="0" smtClean="0"/>
              <a:t>of crust, which is a mere </a:t>
            </a:r>
            <a:r>
              <a:rPr lang="en-US" dirty="0" smtClean="0">
                <a:solidFill>
                  <a:srgbClr val="0000FF"/>
                </a:solidFill>
              </a:rPr>
              <a:t>0.4%</a:t>
            </a:r>
            <a:r>
              <a:rPr lang="en-US" dirty="0" smtClean="0"/>
              <a:t> of its total mass! </a:t>
            </a:r>
            <a:endParaRPr lang="en-US" dirty="0"/>
          </a:p>
        </p:txBody>
      </p:sp>
      <p:graphicFrame>
        <p:nvGraphicFramePr>
          <p:cNvPr id="8195" name="Object 3"/>
          <p:cNvGraphicFramePr>
            <a:graphicFrameLocks noChangeAspect="1"/>
          </p:cNvGraphicFramePr>
          <p:nvPr/>
        </p:nvGraphicFramePr>
        <p:xfrm>
          <a:off x="4247488" y="3517900"/>
          <a:ext cx="2768600" cy="444500"/>
        </p:xfrm>
        <a:graphic>
          <a:graphicData uri="http://schemas.openxmlformats.org/presentationml/2006/ole">
            <mc:AlternateContent xmlns:mc="http://schemas.openxmlformats.org/markup-compatibility/2006">
              <mc:Choice xmlns:v="urn:schemas-microsoft-com:vml" Requires="v">
                <p:oleObj spid="_x0000_s8210" name="Equation" r:id="rId3" imgW="2768400" imgH="444240" progId="Equation.DSMT4">
                  <p:embed/>
                </p:oleObj>
              </mc:Choice>
              <mc:Fallback>
                <p:oleObj name="Equation" r:id="rId3" imgW="276840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47488" y="3517900"/>
                        <a:ext cx="2768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4247488" y="2944504"/>
          <a:ext cx="2768600" cy="444500"/>
        </p:xfrm>
        <a:graphic>
          <a:graphicData uri="http://schemas.openxmlformats.org/presentationml/2006/ole">
            <mc:AlternateContent xmlns:mc="http://schemas.openxmlformats.org/markup-compatibility/2006">
              <mc:Choice xmlns:v="urn:schemas-microsoft-com:vml" Requires="v">
                <p:oleObj spid="_x0000_s8211" name="Equation" r:id="rId5" imgW="2768400" imgH="444240" progId="Equation.DSMT4">
                  <p:embed/>
                </p:oleObj>
              </mc:Choice>
              <mc:Fallback>
                <p:oleObj name="Equation" r:id="rId5" imgW="276840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47488" y="2944504"/>
                        <a:ext cx="2768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4247488" y="2258704"/>
          <a:ext cx="4216400" cy="571500"/>
        </p:xfrm>
        <a:graphic>
          <a:graphicData uri="http://schemas.openxmlformats.org/presentationml/2006/ole">
            <mc:AlternateContent xmlns:mc="http://schemas.openxmlformats.org/markup-compatibility/2006">
              <mc:Choice xmlns:v="urn:schemas-microsoft-com:vml" Requires="v">
                <p:oleObj spid="_x0000_s8212" name="Equation" r:id="rId7" imgW="4216320" imgH="571320" progId="Equation.DSMT4">
                  <p:embed/>
                </p:oleObj>
              </mc:Choice>
              <mc:Fallback>
                <p:oleObj name="Equation" r:id="rId7" imgW="4216320" imgH="571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47488" y="2258704"/>
                        <a:ext cx="4216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247488" y="1575748"/>
          <a:ext cx="3924300" cy="571500"/>
        </p:xfrm>
        <a:graphic>
          <a:graphicData uri="http://schemas.openxmlformats.org/presentationml/2006/ole">
            <mc:AlternateContent xmlns:mc="http://schemas.openxmlformats.org/markup-compatibility/2006">
              <mc:Choice xmlns:v="urn:schemas-microsoft-com:vml" Requires="v">
                <p:oleObj spid="_x0000_s8213" name="Equation" r:id="rId9" imgW="3924000" imgH="571320" progId="Equation.DSMT4">
                  <p:embed/>
                </p:oleObj>
              </mc:Choice>
              <mc:Fallback>
                <p:oleObj name="Equation" r:id="rId9" imgW="3924000" imgH="571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47488" y="1575748"/>
                        <a:ext cx="3924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685800" y="1575748"/>
          <a:ext cx="3543300" cy="571500"/>
        </p:xfrm>
        <a:graphic>
          <a:graphicData uri="http://schemas.openxmlformats.org/presentationml/2006/ole">
            <mc:AlternateContent xmlns:mc="http://schemas.openxmlformats.org/markup-compatibility/2006">
              <mc:Choice xmlns:v="urn:schemas-microsoft-com:vml" Requires="v">
                <p:oleObj spid="_x0000_s8214" name="Equation" r:id="rId11" imgW="3543120" imgH="571320" progId="Equation.DSMT4">
                  <p:embed/>
                </p:oleObj>
              </mc:Choice>
              <mc:Fallback>
                <p:oleObj name="Equation" r:id="rId11" imgW="3543120" imgH="571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5800" y="1575748"/>
                        <a:ext cx="3543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463550" indent="-463550">
              <a:buFont typeface="Courier New" pitchFamily="49" charset="0"/>
              <a:buChar char="o"/>
            </a:pPr>
            <a:r>
              <a:rPr lang="en-US" dirty="0" smtClean="0"/>
              <a:t> Calculate proportions and percentages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Proportions and Ratios </a:t>
            </a:r>
            <a:endParaRPr lang="en-US" dirty="0"/>
          </a:p>
        </p:txBody>
      </p:sp>
      <p:sp>
        <p:nvSpPr>
          <p:cNvPr id="3" name="Content Placeholder 2"/>
          <p:cNvSpPr>
            <a:spLocks noGrp="1"/>
          </p:cNvSpPr>
          <p:nvPr>
            <p:ph idx="1"/>
          </p:nvPr>
        </p:nvSpPr>
        <p:spPr/>
        <p:txBody>
          <a:bodyPr/>
          <a:lstStyle/>
          <a:p>
            <a:r>
              <a:rPr lang="en-US" dirty="0" smtClean="0"/>
              <a:t>Suppose you earned a B on your last History </a:t>
            </a:r>
            <a:r>
              <a:rPr lang="en-US" dirty="0" smtClean="0">
                <a:solidFill>
                  <a:srgbClr val="0000FF"/>
                </a:solidFill>
              </a:rPr>
              <a:t>102</a:t>
            </a:r>
            <a:r>
              <a:rPr lang="en-US" dirty="0" smtClean="0"/>
              <a:t> test by getting </a:t>
            </a:r>
            <a:r>
              <a:rPr lang="en-US" dirty="0" smtClean="0">
                <a:solidFill>
                  <a:srgbClr val="0000FF"/>
                </a:solidFill>
              </a:rPr>
              <a:t>80%</a:t>
            </a:r>
            <a:r>
              <a:rPr lang="en-US" dirty="0" smtClean="0"/>
              <a:t> of the questions correct. </a:t>
            </a:r>
          </a:p>
          <a:p>
            <a:pPr marL="463550" indent="-463550"/>
            <a:r>
              <a:rPr lang="en-US" b="1" dirty="0" smtClean="0"/>
              <a:t>a.	</a:t>
            </a:r>
            <a:r>
              <a:rPr lang="en-US" dirty="0" smtClean="0"/>
              <a:t>If there were </a:t>
            </a:r>
            <a:r>
              <a:rPr lang="en-US" dirty="0" smtClean="0">
                <a:solidFill>
                  <a:srgbClr val="0000FF"/>
                </a:solidFill>
              </a:rPr>
              <a:t>60</a:t>
            </a:r>
            <a:r>
              <a:rPr lang="en-US" dirty="0" smtClean="0"/>
              <a:t> equally weighted questions on the test, how many did you answer correctly? </a:t>
            </a:r>
          </a:p>
          <a:p>
            <a:pPr marL="463550" indent="-463550"/>
            <a:r>
              <a:rPr lang="en-US" b="1" dirty="0" smtClean="0"/>
              <a:t>b.	</a:t>
            </a:r>
            <a:r>
              <a:rPr lang="en-US" dirty="0" smtClean="0"/>
              <a:t>What was your ratio of correct to incorrect answers on the test?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Proportions and Ratios (cont.)</a:t>
            </a:r>
            <a:endParaRPr lang="en-US" dirty="0"/>
          </a:p>
        </p:txBody>
      </p:sp>
      <p:sp>
        <p:nvSpPr>
          <p:cNvPr id="3" name="Content Placeholder 2"/>
          <p:cNvSpPr>
            <a:spLocks noGrp="1"/>
          </p:cNvSpPr>
          <p:nvPr>
            <p:ph idx="1"/>
          </p:nvPr>
        </p:nvSpPr>
        <p:spPr/>
        <p:txBody>
          <a:bodyPr/>
          <a:lstStyle/>
          <a:p>
            <a:r>
              <a:rPr lang="en-US" b="1" dirty="0" smtClean="0"/>
              <a:t>Solution </a:t>
            </a:r>
          </a:p>
          <a:p>
            <a:pPr marL="463550" indent="-463550"/>
            <a:r>
              <a:rPr lang="en-US" b="1" dirty="0" smtClean="0"/>
              <a:t>a.	</a:t>
            </a:r>
            <a:r>
              <a:rPr lang="en-US" dirty="0" smtClean="0"/>
              <a:t>Since there were </a:t>
            </a:r>
            <a:r>
              <a:rPr lang="en-US" dirty="0" smtClean="0">
                <a:solidFill>
                  <a:srgbClr val="0000FF"/>
                </a:solidFill>
              </a:rPr>
              <a:t>60</a:t>
            </a:r>
            <a:r>
              <a:rPr lang="en-US" dirty="0" smtClean="0"/>
              <a:t> questions on the test, we need to find </a:t>
            </a:r>
            <a:r>
              <a:rPr lang="en-US" dirty="0" smtClean="0">
                <a:solidFill>
                  <a:srgbClr val="0000FF"/>
                </a:solidFill>
              </a:rPr>
              <a:t>80%</a:t>
            </a:r>
            <a:r>
              <a:rPr lang="en-US" dirty="0" smtClean="0"/>
              <a:t> of </a:t>
            </a:r>
            <a:r>
              <a:rPr lang="en-US" dirty="0" smtClean="0">
                <a:solidFill>
                  <a:srgbClr val="0000FF"/>
                </a:solidFill>
              </a:rPr>
              <a:t>60</a:t>
            </a:r>
            <a:r>
              <a:rPr lang="en-US" dirty="0" smtClean="0"/>
              <a:t>. To do this, we first change </a:t>
            </a:r>
            <a:r>
              <a:rPr lang="en-US" dirty="0" smtClean="0">
                <a:solidFill>
                  <a:srgbClr val="0000FF"/>
                </a:solidFill>
              </a:rPr>
              <a:t>80%</a:t>
            </a:r>
            <a:r>
              <a:rPr lang="en-US" dirty="0" smtClean="0"/>
              <a:t> to a decimal, and then multiply. </a:t>
            </a:r>
          </a:p>
          <a:p>
            <a:pPr marL="463550" indent="-463550"/>
            <a:endParaRPr lang="en-US" dirty="0" smtClean="0"/>
          </a:p>
          <a:p>
            <a:pPr marL="463550" indent="-463550"/>
            <a:endParaRPr lang="en-US" dirty="0" smtClean="0"/>
          </a:p>
          <a:p>
            <a:pPr marL="463550" indent="-463550"/>
            <a:endParaRPr lang="en-US" dirty="0" smtClean="0"/>
          </a:p>
          <a:p>
            <a:pPr marL="463550" indent="-463550"/>
            <a:r>
              <a:rPr lang="en-US" dirty="0" smtClean="0"/>
              <a:t>	Therefore, you answered </a:t>
            </a:r>
            <a:r>
              <a:rPr lang="en-US" dirty="0" smtClean="0">
                <a:solidFill>
                  <a:srgbClr val="FF0000"/>
                </a:solidFill>
              </a:rPr>
              <a:t>48 questions </a:t>
            </a:r>
            <a:r>
              <a:rPr lang="en-US" dirty="0" smtClean="0"/>
              <a:t>correctly on the test. </a:t>
            </a:r>
            <a:endParaRPr lang="en-US" dirty="0"/>
          </a:p>
        </p:txBody>
      </p:sp>
      <p:graphicFrame>
        <p:nvGraphicFramePr>
          <p:cNvPr id="9219" name="Object 3"/>
          <p:cNvGraphicFramePr>
            <a:graphicFrameLocks noChangeAspect="1"/>
          </p:cNvGraphicFramePr>
          <p:nvPr/>
        </p:nvGraphicFramePr>
        <p:xfrm>
          <a:off x="4444052" y="4122956"/>
          <a:ext cx="660400" cy="292100"/>
        </p:xfrm>
        <a:graphic>
          <a:graphicData uri="http://schemas.openxmlformats.org/presentationml/2006/ole">
            <mc:AlternateContent xmlns:mc="http://schemas.openxmlformats.org/markup-compatibility/2006">
              <mc:Choice xmlns:v="urn:schemas-microsoft-com:vml" Requires="v">
                <p:oleObj spid="_x0000_s9228" name="Equation" r:id="rId3" imgW="660240" imgH="291960" progId="Equation.DSMT4">
                  <p:embed/>
                </p:oleObj>
              </mc:Choice>
              <mc:Fallback>
                <p:oleObj name="Equation" r:id="rId3" imgW="66024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4052" y="4122956"/>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4444052" y="3506148"/>
          <a:ext cx="1790700" cy="469900"/>
        </p:xfrm>
        <a:graphic>
          <a:graphicData uri="http://schemas.openxmlformats.org/presentationml/2006/ole">
            <mc:AlternateContent xmlns:mc="http://schemas.openxmlformats.org/markup-compatibility/2006">
              <mc:Choice xmlns:v="urn:schemas-microsoft-com:vml" Requires="v">
                <p:oleObj spid="_x0000_s9229" name="Equation" r:id="rId5" imgW="1790640" imgH="469800" progId="Equation.DSMT4">
                  <p:embed/>
                </p:oleObj>
              </mc:Choice>
              <mc:Fallback>
                <p:oleObj name="Equation" r:id="rId5" imgW="17906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44052" y="3506148"/>
                        <a:ext cx="1790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922896" y="3492500"/>
          <a:ext cx="1498600" cy="469900"/>
        </p:xfrm>
        <a:graphic>
          <a:graphicData uri="http://schemas.openxmlformats.org/presentationml/2006/ole">
            <mc:AlternateContent xmlns:mc="http://schemas.openxmlformats.org/markup-compatibility/2006">
              <mc:Choice xmlns:v="urn:schemas-microsoft-com:vml" Requires="v">
                <p:oleObj spid="_x0000_s9230" name="Equation" r:id="rId7" imgW="1498320" imgH="469800" progId="Equation.DSMT4">
                  <p:embed/>
                </p:oleObj>
              </mc:Choice>
              <mc:Fallback>
                <p:oleObj name="Equation" r:id="rId7" imgW="14983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22896" y="3492500"/>
                        <a:ext cx="1498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Proportions and Ratios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Since we know from part </a:t>
            </a:r>
            <a:r>
              <a:rPr lang="en-US" b="1" dirty="0" smtClean="0"/>
              <a:t>a.</a:t>
            </a:r>
            <a:r>
              <a:rPr lang="en-US" dirty="0" smtClean="0"/>
              <a:t> that you answered </a:t>
            </a:r>
            <a:r>
              <a:rPr lang="en-US" dirty="0" smtClean="0">
                <a:solidFill>
                  <a:srgbClr val="0000FF"/>
                </a:solidFill>
              </a:rPr>
              <a:t>48</a:t>
            </a:r>
            <a:r>
              <a:rPr lang="en-US" dirty="0" smtClean="0"/>
              <a:t> questions correctly, we can subtract this from the total number of questions to find the number of questions that you answered incorrectly. </a:t>
            </a:r>
          </a:p>
          <a:p>
            <a:pPr marL="463550" indent="-463550"/>
            <a:endParaRPr lang="en-US" dirty="0" smtClean="0"/>
          </a:p>
          <a:p>
            <a:pPr marL="463550" indent="-463550"/>
            <a:endParaRPr lang="en-US" dirty="0" smtClean="0"/>
          </a:p>
          <a:p>
            <a:pPr marL="463550" indent="-463550"/>
            <a:r>
              <a:rPr lang="en-US" dirty="0" smtClean="0"/>
              <a:t>	Therefore, the ratio </a:t>
            </a:r>
            <a:r>
              <a:rPr lang="en-US" i="1" dirty="0" smtClean="0"/>
              <a:t>correct : incorrect </a:t>
            </a:r>
            <a:r>
              <a:rPr lang="en-US" dirty="0" smtClean="0"/>
              <a:t>would be written </a:t>
            </a:r>
            <a:r>
              <a:rPr lang="en-US" dirty="0" smtClean="0">
                <a:solidFill>
                  <a:srgbClr val="FF0000"/>
                </a:solidFill>
              </a:rPr>
              <a:t>48 : 12</a:t>
            </a:r>
            <a:r>
              <a:rPr lang="en-US" dirty="0" smtClean="0"/>
              <a:t> or </a:t>
            </a:r>
            <a:r>
              <a:rPr lang="en-US" dirty="0" smtClean="0">
                <a:solidFill>
                  <a:srgbClr val="FF0000"/>
                </a:solidFill>
              </a:rPr>
              <a:t>4 : 1</a:t>
            </a:r>
            <a:r>
              <a:rPr lang="en-US" dirty="0" smtClean="0"/>
              <a:t>. </a:t>
            </a:r>
            <a:endParaRPr lang="en-US" dirty="0"/>
          </a:p>
        </p:txBody>
      </p:sp>
      <p:graphicFrame>
        <p:nvGraphicFramePr>
          <p:cNvPr id="10242" name="Object 2"/>
          <p:cNvGraphicFramePr>
            <a:graphicFrameLocks noChangeAspect="1"/>
          </p:cNvGraphicFramePr>
          <p:nvPr/>
        </p:nvGraphicFramePr>
        <p:xfrm>
          <a:off x="2222500" y="3454400"/>
          <a:ext cx="4699000" cy="355600"/>
        </p:xfrm>
        <a:graphic>
          <a:graphicData uri="http://schemas.openxmlformats.org/presentationml/2006/ole">
            <mc:AlternateContent xmlns:mc="http://schemas.openxmlformats.org/markup-compatibility/2006">
              <mc:Choice xmlns:v="urn:schemas-microsoft-com:vml" Requires="v">
                <p:oleObj spid="_x0000_s10245" name="Equation" r:id="rId3" imgW="4698720" imgH="355320" progId="Equation.DSMT4">
                  <p:embed/>
                </p:oleObj>
              </mc:Choice>
              <mc:Fallback>
                <p:oleObj name="Equation" r:id="rId3" imgW="4698720" imgH="355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2500" y="3454400"/>
                        <a:ext cx="469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Using Percentages </a:t>
            </a:r>
            <a:endParaRPr lang="en-US" dirty="0"/>
          </a:p>
        </p:txBody>
      </p:sp>
      <p:sp>
        <p:nvSpPr>
          <p:cNvPr id="3" name="Content Placeholder 2"/>
          <p:cNvSpPr>
            <a:spLocks noGrp="1"/>
          </p:cNvSpPr>
          <p:nvPr>
            <p:ph idx="1"/>
          </p:nvPr>
        </p:nvSpPr>
        <p:spPr/>
        <p:txBody>
          <a:bodyPr/>
          <a:lstStyle/>
          <a:p>
            <a:r>
              <a:rPr lang="en-US" dirty="0" smtClean="0"/>
              <a:t>Elaine was very excited to find that the watch she has wanted was on sale for </a:t>
            </a:r>
            <a:r>
              <a:rPr lang="en-US" dirty="0" smtClean="0">
                <a:solidFill>
                  <a:srgbClr val="0000FF"/>
                </a:solidFill>
              </a:rPr>
              <a:t>$66.50</a:t>
            </a:r>
            <a:r>
              <a:rPr lang="en-US" dirty="0" smtClean="0"/>
              <a:t>. The sale price indicated that it was </a:t>
            </a:r>
            <a:r>
              <a:rPr lang="en-US" dirty="0" smtClean="0">
                <a:solidFill>
                  <a:srgbClr val="0000FF"/>
                </a:solidFill>
              </a:rPr>
              <a:t>30%</a:t>
            </a:r>
            <a:r>
              <a:rPr lang="en-US" dirty="0" smtClean="0"/>
              <a:t> off of the original price. Find the original price of Elaine's watch. </a:t>
            </a:r>
          </a:p>
          <a:p>
            <a:r>
              <a:rPr lang="en-US" b="1" dirty="0" smtClean="0"/>
              <a:t>Solution </a:t>
            </a:r>
          </a:p>
          <a:p>
            <a:r>
              <a:rPr lang="en-US" dirty="0" smtClean="0"/>
              <a:t>If the watch is discounted </a:t>
            </a:r>
            <a:r>
              <a:rPr lang="en-US" dirty="0" smtClean="0">
                <a:solidFill>
                  <a:srgbClr val="0000FF"/>
                </a:solidFill>
              </a:rPr>
              <a:t>30%</a:t>
            </a:r>
            <a:r>
              <a:rPr lang="en-US" dirty="0" smtClean="0"/>
              <a:t>, then Elaine will only pay </a:t>
            </a:r>
            <a:r>
              <a:rPr lang="en-US" dirty="0" smtClean="0">
                <a:solidFill>
                  <a:srgbClr val="0000FF"/>
                </a:solidFill>
              </a:rPr>
              <a:t>70%</a:t>
            </a:r>
            <a:r>
              <a:rPr lang="en-US" dirty="0" smtClean="0"/>
              <a:t> of the original price of the watch. We can set up a proportional equation to find the original price </a:t>
            </a:r>
            <a:r>
              <a:rPr lang="en-US" i="1" dirty="0" smtClean="0"/>
              <a:t>x </a:t>
            </a:r>
            <a:r>
              <a:rPr lang="en-US" dirty="0" smtClean="0"/>
              <a:t>of the watch. </a:t>
            </a:r>
            <a:endParaRPr lang="en-US" dirty="0"/>
          </a:p>
        </p:txBody>
      </p:sp>
      <p:graphicFrame>
        <p:nvGraphicFramePr>
          <p:cNvPr id="11266" name="Object 2"/>
          <p:cNvGraphicFramePr>
            <a:graphicFrameLocks noChangeAspect="1"/>
          </p:cNvGraphicFramePr>
          <p:nvPr/>
        </p:nvGraphicFramePr>
        <p:xfrm>
          <a:off x="3587750" y="5029200"/>
          <a:ext cx="1968500" cy="838200"/>
        </p:xfrm>
        <a:graphic>
          <a:graphicData uri="http://schemas.openxmlformats.org/presentationml/2006/ole">
            <mc:AlternateContent xmlns:mc="http://schemas.openxmlformats.org/markup-compatibility/2006">
              <mc:Choice xmlns:v="urn:schemas-microsoft-com:vml" Requires="v">
                <p:oleObj spid="_x0000_s11269" name="Equation" r:id="rId3" imgW="1968480" imgH="838080" progId="Equation.DSMT4">
                  <p:embed/>
                </p:oleObj>
              </mc:Choice>
              <mc:Fallback>
                <p:oleObj name="Equation" r:id="rId3" imgW="19684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750" y="5029200"/>
                        <a:ext cx="196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By solving this equation, we can find the original price. </a:t>
            </a:r>
          </a:p>
          <a:p>
            <a:endParaRPr lang="en-US" dirty="0" smtClean="0"/>
          </a:p>
          <a:p>
            <a:endParaRPr lang="en-US" dirty="0" smtClean="0"/>
          </a:p>
          <a:p>
            <a:endParaRPr lang="en-US" dirty="0" smtClean="0"/>
          </a:p>
          <a:p>
            <a:endParaRPr lang="en-US" dirty="0" smtClean="0"/>
          </a:p>
          <a:p>
            <a:endParaRPr lang="en-US" dirty="0" smtClean="0"/>
          </a:p>
          <a:p>
            <a:pPr>
              <a:lnSpc>
                <a:spcPct val="150000"/>
              </a:lnSpc>
            </a:pPr>
            <a:endParaRPr lang="en-US" dirty="0" smtClean="0"/>
          </a:p>
          <a:p>
            <a:r>
              <a:rPr lang="en-US" dirty="0" smtClean="0"/>
              <a:t>So the watch was originally </a:t>
            </a:r>
            <a:r>
              <a:rPr lang="en-US" dirty="0" smtClean="0">
                <a:solidFill>
                  <a:srgbClr val="FF0000"/>
                </a:solidFill>
              </a:rPr>
              <a:t>$95.00</a:t>
            </a:r>
            <a:r>
              <a:rPr lang="en-US" dirty="0" smtClean="0"/>
              <a:t>. </a:t>
            </a:r>
            <a:endParaRPr lang="en-US" dirty="0"/>
          </a:p>
        </p:txBody>
      </p:sp>
      <p:graphicFrame>
        <p:nvGraphicFramePr>
          <p:cNvPr id="12292" name="Object 4"/>
          <p:cNvGraphicFramePr>
            <a:graphicFrameLocks noChangeAspect="1"/>
          </p:cNvGraphicFramePr>
          <p:nvPr/>
        </p:nvGraphicFramePr>
        <p:xfrm>
          <a:off x="2656858" y="3009900"/>
          <a:ext cx="3721100" cy="838200"/>
        </p:xfrm>
        <a:graphic>
          <a:graphicData uri="http://schemas.openxmlformats.org/presentationml/2006/ole">
            <mc:AlternateContent xmlns:mc="http://schemas.openxmlformats.org/markup-compatibility/2006">
              <mc:Choice xmlns:v="urn:schemas-microsoft-com:vml" Requires="v">
                <p:oleObj spid="_x0000_s12303" name="Equation" r:id="rId3" imgW="3720960" imgH="838080" progId="Equation.DSMT4">
                  <p:embed/>
                </p:oleObj>
              </mc:Choice>
              <mc:Fallback>
                <p:oleObj name="Equation" r:id="rId3" imgW="37209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56858" y="30099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7: Using Percentages (cont.)</a:t>
            </a:r>
            <a:endParaRPr lang="en-US" dirty="0"/>
          </a:p>
        </p:txBody>
      </p:sp>
      <p:graphicFrame>
        <p:nvGraphicFramePr>
          <p:cNvPr id="12291" name="Object 3"/>
          <p:cNvGraphicFramePr>
            <a:graphicFrameLocks noChangeAspect="1"/>
          </p:cNvGraphicFramePr>
          <p:nvPr/>
        </p:nvGraphicFramePr>
        <p:xfrm>
          <a:off x="3546144" y="1994848"/>
          <a:ext cx="1968500" cy="838200"/>
        </p:xfrm>
        <a:graphic>
          <a:graphicData uri="http://schemas.openxmlformats.org/presentationml/2006/ole">
            <mc:AlternateContent xmlns:mc="http://schemas.openxmlformats.org/markup-compatibility/2006">
              <mc:Choice xmlns:v="urn:schemas-microsoft-com:vml" Requires="v">
                <p:oleObj spid="_x0000_s12304" name="Equation" r:id="rId5" imgW="1968480" imgH="838080" progId="Equation.DSMT4">
                  <p:embed/>
                </p:oleObj>
              </mc:Choice>
              <mc:Fallback>
                <p:oleObj name="Equation" r:id="rId5" imgW="1968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6144" y="1994848"/>
                        <a:ext cx="196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3690298" y="4043340"/>
          <a:ext cx="1790700" cy="368300"/>
        </p:xfrm>
        <a:graphic>
          <a:graphicData uri="http://schemas.openxmlformats.org/presentationml/2006/ole">
            <mc:AlternateContent xmlns:mc="http://schemas.openxmlformats.org/markup-compatibility/2006">
              <mc:Choice xmlns:v="urn:schemas-microsoft-com:vml" Requires="v">
                <p:oleObj spid="_x0000_s12305" name="Equation" r:id="rId7" imgW="1790640" imgH="368280" progId="Equation.DSMT4">
                  <p:embed/>
                </p:oleObj>
              </mc:Choice>
              <mc:Fallback>
                <p:oleObj name="Equation" r:id="rId7" imgW="179064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90298" y="4043340"/>
                        <a:ext cx="1790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4052248" y="4584700"/>
          <a:ext cx="1066800" cy="368300"/>
        </p:xfrm>
        <a:graphic>
          <a:graphicData uri="http://schemas.openxmlformats.org/presentationml/2006/ole">
            <mc:AlternateContent xmlns:mc="http://schemas.openxmlformats.org/markup-compatibility/2006">
              <mc:Choice xmlns:v="urn:schemas-microsoft-com:vml" Requires="v">
                <p:oleObj spid="_x0000_s12306" name="Equation" r:id="rId9" imgW="1066680" imgH="368280" progId="Equation.DSMT4">
                  <p:embed/>
                </p:oleObj>
              </mc:Choice>
              <mc:Fallback>
                <p:oleObj name="Equation" r:id="rId9" imgW="106668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52248" y="4584700"/>
                        <a:ext cx="1066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5400000">
            <a:off x="2993980" y="3570596"/>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310988" y="3265796"/>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6360000">
            <a:off x="5047463" y="3454498"/>
            <a:ext cx="3810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6360000">
            <a:off x="5783106" y="3190642"/>
            <a:ext cx="3810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Proportion </a:t>
            </a:r>
            <a:endParaRPr lang="en-US" dirty="0"/>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smtClean="0">
                <a:solidFill>
                  <a:srgbClr val="000000"/>
                </a:solidFill>
              </a:rPr>
              <a:t>Proportion</a:t>
            </a:r>
          </a:p>
          <a:p>
            <a:r>
              <a:rPr lang="en-US" dirty="0" smtClean="0">
                <a:solidFill>
                  <a:srgbClr val="000000"/>
                </a:solidFill>
              </a:rPr>
              <a:t>A </a:t>
            </a:r>
            <a:r>
              <a:rPr lang="en-US" b="1" dirty="0" smtClean="0">
                <a:solidFill>
                  <a:srgbClr val="C00000"/>
                </a:solidFill>
              </a:rPr>
              <a:t>proportion</a:t>
            </a:r>
            <a:r>
              <a:rPr lang="en-US" dirty="0" smtClean="0">
                <a:solidFill>
                  <a:srgbClr val="000000"/>
                </a:solidFill>
              </a:rPr>
              <a:t> is a fraction of a whole.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Proportion</a:t>
            </a:r>
            <a:r>
              <a:rPr lang="en-US" sz="3200" dirty="0" smtClean="0">
                <a:solidFill>
                  <a:schemeClr val="accent1"/>
                </a:solidFill>
              </a:rPr>
              <a:t>s</a:t>
            </a:r>
          </a:p>
        </p:txBody>
      </p:sp>
      <p:sp>
        <p:nvSpPr>
          <p:cNvPr id="5123" name="Rectangle 3"/>
          <p:cNvSpPr>
            <a:spLocks noGrp="1"/>
          </p:cNvSpPr>
          <p:nvPr>
            <p:ph idx="1"/>
          </p:nvPr>
        </p:nvSpPr>
        <p:spPr>
          <a:xfrm>
            <a:off x="457200" y="1280160"/>
            <a:ext cx="8229600" cy="2677656"/>
          </a:xfrm>
          <a:prstGeom prst="rect">
            <a:avLst/>
          </a:prstGeom>
          <a:noFill/>
        </p:spPr>
        <p:txBody>
          <a:bodyPr>
            <a:spAutoFit/>
          </a:bodyPr>
          <a:lstStyle/>
          <a:p>
            <a:r>
              <a:rPr lang="en-US" dirty="0"/>
              <a:t>P</a:t>
            </a:r>
            <a:r>
              <a:rPr lang="en-US" dirty="0" smtClean="0"/>
              <a:t>roportions are often written as percentages. Percentages give us a common way to compare fractions. When fractions don’t have the same denominator, it is sometimes difficult to compare them. However, with percentages, the denominator is always 100, lending itself easily to comparison. </a:t>
            </a:r>
          </a:p>
        </p:txBody>
      </p:sp>
    </p:spTree>
    <p:extLst>
      <p:ext uri="{BB962C8B-B14F-4D97-AF65-F5344CB8AC3E}">
        <p14:creationId xmlns:p14="http://schemas.microsoft.com/office/powerpoint/2010/main" val="723416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Converting Fractions to Percentages</a:t>
            </a:r>
            <a:endParaRPr lang="en-US" sz="3200" dirty="0" smtClean="0">
              <a:solidFill>
                <a:schemeClr val="accent1"/>
              </a:solidFill>
            </a:endParaRPr>
          </a:p>
        </p:txBody>
      </p:sp>
      <p:sp>
        <p:nvSpPr>
          <p:cNvPr id="5123" name="Rectangle 3"/>
          <p:cNvSpPr>
            <a:spLocks noGrp="1"/>
          </p:cNvSpPr>
          <p:nvPr>
            <p:ph idx="1"/>
          </p:nvPr>
        </p:nvSpPr>
        <p:spPr>
          <a:xfrm>
            <a:off x="457200" y="1280160"/>
            <a:ext cx="8229600" cy="2763834"/>
          </a:xfrm>
          <a:prstGeom prst="rect">
            <a:avLst/>
          </a:prstGeom>
          <a:noFill/>
        </p:spPr>
        <p:txBody>
          <a:bodyPr>
            <a:spAutoFit/>
          </a:bodyPr>
          <a:lstStyle/>
          <a:p>
            <a:r>
              <a:rPr lang="en-US" dirty="0" smtClean="0"/>
              <a:t>To convert a fraction to a percentage, we divide the numerator by the denominator and multiply by 100%. Fractions, percentages, and decimals are all ways of expressing proportions.</a:t>
            </a:r>
          </a:p>
          <a:p>
            <a:r>
              <a:rPr lang="en-US" dirty="0" smtClean="0"/>
              <a:t>The fraction     is the same as the decimal </a:t>
            </a:r>
            <a:r>
              <a:rPr lang="en-US" dirty="0" smtClean="0">
                <a:solidFill>
                  <a:srgbClr val="0000FF"/>
                </a:solidFill>
              </a:rPr>
              <a:t>0.375</a:t>
            </a:r>
            <a:r>
              <a:rPr lang="en-US" dirty="0" smtClean="0"/>
              <a:t>, which is the same as the percentage </a:t>
            </a:r>
            <a:r>
              <a:rPr lang="en-US" dirty="0" smtClean="0">
                <a:solidFill>
                  <a:srgbClr val="0000FF"/>
                </a:solidFill>
              </a:rPr>
              <a:t>37.5%</a:t>
            </a:r>
            <a:r>
              <a:rPr lang="en-US" dirty="0" smtClean="0"/>
              <a:t>.</a:t>
            </a:r>
          </a:p>
        </p:txBody>
      </p:sp>
      <p:graphicFrame>
        <p:nvGraphicFramePr>
          <p:cNvPr id="2" name="Object 1"/>
          <p:cNvGraphicFramePr>
            <a:graphicFrameLocks noChangeAspect="1"/>
          </p:cNvGraphicFramePr>
          <p:nvPr>
            <p:extLst>
              <p:ext uri="{D42A27DB-BD31-4B8C-83A1-F6EECF244321}">
                <p14:modId xmlns:p14="http://schemas.microsoft.com/office/powerpoint/2010/main" val="576082516"/>
              </p:ext>
            </p:extLst>
          </p:nvPr>
        </p:nvGraphicFramePr>
        <p:xfrm>
          <a:off x="2362200" y="2971800"/>
          <a:ext cx="276578" cy="746759"/>
        </p:xfrm>
        <a:graphic>
          <a:graphicData uri="http://schemas.openxmlformats.org/presentationml/2006/ole">
            <mc:AlternateContent xmlns:mc="http://schemas.openxmlformats.org/markup-compatibility/2006">
              <mc:Choice xmlns:v="urn:schemas-microsoft-com:vml" Requires="v">
                <p:oleObj spid="_x0000_s13317" name="Equation" r:id="rId3" imgW="126720" imgH="342720" progId="Equation.DSMT4">
                  <p:embed/>
                </p:oleObj>
              </mc:Choice>
              <mc:Fallback>
                <p:oleObj name="Equation" r:id="rId3" imgW="126720" imgH="342720" progId="Equation.DSMT4">
                  <p:embed/>
                  <p:pic>
                    <p:nvPicPr>
                      <p:cNvPr id="0" name=""/>
                      <p:cNvPicPr/>
                      <p:nvPr/>
                    </p:nvPicPr>
                    <p:blipFill>
                      <a:blip r:embed="rId4"/>
                      <a:stretch>
                        <a:fillRect/>
                      </a:stretch>
                    </p:blipFill>
                    <p:spPr>
                      <a:xfrm>
                        <a:off x="2362200" y="2971800"/>
                        <a:ext cx="276578" cy="746759"/>
                      </a:xfrm>
                      <a:prstGeom prst="rect">
                        <a:avLst/>
                      </a:prstGeom>
                    </p:spPr>
                  </p:pic>
                </p:oleObj>
              </mc:Fallback>
            </mc:AlternateContent>
          </a:graphicData>
        </a:graphic>
      </p:graphicFrame>
    </p:spTree>
    <p:extLst>
      <p:ext uri="{BB962C8B-B14F-4D97-AF65-F5344CB8AC3E}">
        <p14:creationId xmlns:p14="http://schemas.microsoft.com/office/powerpoint/2010/main" val="3116629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Car Sales Data</a:t>
            </a:r>
            <a:endParaRPr lang="en-US" sz="3200" dirty="0" smtClean="0">
              <a:solidFill>
                <a:schemeClr val="accent1"/>
              </a:solidFill>
            </a:endParaRPr>
          </a:p>
        </p:txBody>
      </p:sp>
      <p:sp>
        <p:nvSpPr>
          <p:cNvPr id="5123" name="Rectangle 3"/>
          <p:cNvSpPr>
            <a:spLocks noGrp="1"/>
          </p:cNvSpPr>
          <p:nvPr>
            <p:ph idx="1"/>
          </p:nvPr>
        </p:nvSpPr>
        <p:spPr>
          <a:xfrm>
            <a:off x="457200" y="1280160"/>
            <a:ext cx="8229600" cy="954107"/>
          </a:xfrm>
          <a:prstGeom prst="rect">
            <a:avLst/>
          </a:prstGeom>
          <a:noFill/>
        </p:spPr>
        <p:txBody>
          <a:bodyPr>
            <a:spAutoFit/>
          </a:bodyPr>
          <a:lstStyle/>
          <a:p>
            <a:r>
              <a:rPr lang="en-US" dirty="0" smtClean="0"/>
              <a:t>Consider the following information regarding car sales in April 2014.</a:t>
            </a:r>
          </a:p>
        </p:txBody>
      </p:sp>
      <p:graphicFrame>
        <p:nvGraphicFramePr>
          <p:cNvPr id="3" name="Table 2"/>
          <p:cNvGraphicFramePr>
            <a:graphicFrameLocks noGrp="1"/>
          </p:cNvGraphicFramePr>
          <p:nvPr>
            <p:extLst>
              <p:ext uri="{D42A27DB-BD31-4B8C-83A1-F6EECF244321}">
                <p14:modId xmlns:p14="http://schemas.microsoft.com/office/powerpoint/2010/main" val="1561089887"/>
              </p:ext>
            </p:extLst>
          </p:nvPr>
        </p:nvGraphicFramePr>
        <p:xfrm>
          <a:off x="1295400" y="2438400"/>
          <a:ext cx="6934200" cy="3169920"/>
        </p:xfrm>
        <a:graphic>
          <a:graphicData uri="http://schemas.openxmlformats.org/drawingml/2006/table">
            <a:tbl>
              <a:tblPr firstRow="1" bandRow="1">
                <a:tableStyleId>{5C22544A-7EE6-4342-B048-85BDC9FD1C3A}</a:tableStyleId>
              </a:tblPr>
              <a:tblGrid>
                <a:gridCol w="3467100"/>
                <a:gridCol w="3467100"/>
              </a:tblGrid>
              <a:tr h="370840">
                <a:tc gridSpan="2">
                  <a:txBody>
                    <a:bodyPr/>
                    <a:lstStyle/>
                    <a:p>
                      <a:pPr algn="ctr"/>
                      <a:r>
                        <a:rPr lang="en-US" dirty="0" smtClean="0"/>
                        <a:t>Table 1: April 2014 Car Sales</a:t>
                      </a:r>
                      <a:endParaRPr lang="en-US" dirty="0"/>
                    </a:p>
                  </a:txBody>
                  <a:tcPr/>
                </a:tc>
                <a:tc hMerge="1">
                  <a:txBody>
                    <a:bodyPr/>
                    <a:lstStyle/>
                    <a:p>
                      <a:endParaRPr lang="en-US"/>
                    </a:p>
                  </a:txBody>
                  <a:tcPr/>
                </a:tc>
              </a:tr>
              <a:tr h="370840">
                <a:tc>
                  <a:txBody>
                    <a:bodyPr/>
                    <a:lstStyle/>
                    <a:p>
                      <a:pPr algn="ctr"/>
                      <a:r>
                        <a:rPr lang="en-US" b="1" dirty="0" smtClean="0">
                          <a:solidFill>
                            <a:srgbClr val="000000"/>
                          </a:solidFill>
                        </a:rPr>
                        <a:t>Car Type</a:t>
                      </a:r>
                      <a:endParaRPr lang="en-US" b="1" dirty="0">
                        <a:solidFill>
                          <a:srgbClr val="000000"/>
                        </a:solidFill>
                      </a:endParaRPr>
                    </a:p>
                  </a:txBody>
                  <a:tcPr/>
                </a:tc>
                <a:tc>
                  <a:txBody>
                    <a:bodyPr/>
                    <a:lstStyle/>
                    <a:p>
                      <a:pPr algn="ctr"/>
                      <a:r>
                        <a:rPr lang="en-US" b="1" dirty="0" smtClean="0">
                          <a:solidFill>
                            <a:srgbClr val="000000"/>
                          </a:solidFill>
                        </a:rPr>
                        <a:t># of Cars Sold</a:t>
                      </a:r>
                      <a:endParaRPr lang="en-US" b="1" dirty="0">
                        <a:solidFill>
                          <a:srgbClr val="000000"/>
                        </a:solidFill>
                      </a:endParaRPr>
                    </a:p>
                  </a:txBody>
                  <a:tcPr/>
                </a:tc>
              </a:tr>
              <a:tr h="370840">
                <a:tc>
                  <a:txBody>
                    <a:bodyPr/>
                    <a:lstStyle/>
                    <a:p>
                      <a:pPr algn="ctr"/>
                      <a:r>
                        <a:rPr lang="en-US" dirty="0" smtClean="0">
                          <a:solidFill>
                            <a:srgbClr val="000000"/>
                          </a:solidFill>
                        </a:rPr>
                        <a:t>Midsize</a:t>
                      </a:r>
                      <a:endParaRPr lang="en-US" dirty="0">
                        <a:solidFill>
                          <a:srgbClr val="000000"/>
                        </a:solidFill>
                      </a:endParaRPr>
                    </a:p>
                  </a:txBody>
                  <a:tcPr/>
                </a:tc>
                <a:tc>
                  <a:txBody>
                    <a:bodyPr/>
                    <a:lstStyle/>
                    <a:p>
                      <a:pPr algn="ctr"/>
                      <a:r>
                        <a:rPr lang="en-US" dirty="0" smtClean="0">
                          <a:solidFill>
                            <a:srgbClr val="000000"/>
                          </a:solidFill>
                        </a:rPr>
                        <a:t>311,328</a:t>
                      </a:r>
                      <a:endParaRPr lang="en-US" dirty="0">
                        <a:solidFill>
                          <a:srgbClr val="000000"/>
                        </a:solidFill>
                      </a:endParaRPr>
                    </a:p>
                  </a:txBody>
                  <a:tcPr/>
                </a:tc>
              </a:tr>
              <a:tr h="370840">
                <a:tc>
                  <a:txBody>
                    <a:bodyPr/>
                    <a:lstStyle/>
                    <a:p>
                      <a:pPr algn="ctr"/>
                      <a:r>
                        <a:rPr lang="en-US" dirty="0" smtClean="0">
                          <a:solidFill>
                            <a:srgbClr val="000000"/>
                          </a:solidFill>
                        </a:rPr>
                        <a:t>Small</a:t>
                      </a:r>
                      <a:endParaRPr lang="en-US" dirty="0">
                        <a:solidFill>
                          <a:srgbClr val="000000"/>
                        </a:solidFill>
                      </a:endParaRPr>
                    </a:p>
                  </a:txBody>
                  <a:tcPr/>
                </a:tc>
                <a:tc>
                  <a:txBody>
                    <a:bodyPr/>
                    <a:lstStyle/>
                    <a:p>
                      <a:pPr algn="ctr"/>
                      <a:r>
                        <a:rPr lang="en-US" dirty="0" smtClean="0">
                          <a:solidFill>
                            <a:srgbClr val="000000"/>
                          </a:solidFill>
                        </a:rPr>
                        <a:t>267,651</a:t>
                      </a:r>
                      <a:endParaRPr lang="en-US" dirty="0">
                        <a:solidFill>
                          <a:srgbClr val="000000"/>
                        </a:solidFill>
                      </a:endParaRPr>
                    </a:p>
                  </a:txBody>
                  <a:tcPr/>
                </a:tc>
              </a:tr>
              <a:tr h="345440">
                <a:tc>
                  <a:txBody>
                    <a:bodyPr/>
                    <a:lstStyle/>
                    <a:p>
                      <a:pPr algn="ctr"/>
                      <a:r>
                        <a:rPr lang="en-US" dirty="0" smtClean="0">
                          <a:solidFill>
                            <a:srgbClr val="000000"/>
                          </a:solidFill>
                        </a:rPr>
                        <a:t>Luxury</a:t>
                      </a:r>
                      <a:endParaRPr lang="en-US" dirty="0">
                        <a:solidFill>
                          <a:srgbClr val="000000"/>
                        </a:solidFill>
                      </a:endParaRPr>
                    </a:p>
                  </a:txBody>
                  <a:tcPr/>
                </a:tc>
                <a:tc>
                  <a:txBody>
                    <a:bodyPr/>
                    <a:lstStyle/>
                    <a:p>
                      <a:pPr algn="ctr"/>
                      <a:r>
                        <a:rPr lang="en-US" dirty="0" smtClean="0">
                          <a:solidFill>
                            <a:srgbClr val="000000"/>
                          </a:solidFill>
                        </a:rPr>
                        <a:t>97,007</a:t>
                      </a:r>
                      <a:endParaRPr lang="en-US" dirty="0">
                        <a:solidFill>
                          <a:srgbClr val="000000"/>
                        </a:solidFill>
                      </a:endParaRPr>
                    </a:p>
                  </a:txBody>
                  <a:tcPr/>
                </a:tc>
              </a:tr>
              <a:tr h="370840">
                <a:tc>
                  <a:txBody>
                    <a:bodyPr/>
                    <a:lstStyle/>
                    <a:p>
                      <a:pPr algn="ctr"/>
                      <a:r>
                        <a:rPr lang="en-US" dirty="0" smtClean="0">
                          <a:solidFill>
                            <a:srgbClr val="000000"/>
                          </a:solidFill>
                        </a:rPr>
                        <a:t>Large</a:t>
                      </a:r>
                      <a:endParaRPr lang="en-US" dirty="0">
                        <a:solidFill>
                          <a:srgbClr val="000000"/>
                        </a:solidFill>
                      </a:endParaRPr>
                    </a:p>
                  </a:txBody>
                  <a:tcPr/>
                </a:tc>
                <a:tc>
                  <a:txBody>
                    <a:bodyPr/>
                    <a:lstStyle/>
                    <a:p>
                      <a:pPr algn="ctr"/>
                      <a:r>
                        <a:rPr lang="en-US" dirty="0" smtClean="0">
                          <a:solidFill>
                            <a:srgbClr val="000000"/>
                          </a:solidFill>
                        </a:rPr>
                        <a:t>288</a:t>
                      </a:r>
                      <a:endParaRPr lang="en-US" dirty="0">
                        <a:solidFill>
                          <a:srgbClr val="000000"/>
                        </a:solidFill>
                      </a:endParaRPr>
                    </a:p>
                  </a:txBody>
                  <a:tcPr/>
                </a:tc>
              </a:tr>
              <a:tr h="370840">
                <a:tc>
                  <a:txBody>
                    <a:bodyPr/>
                    <a:lstStyle/>
                    <a:p>
                      <a:pPr algn="ctr"/>
                      <a:r>
                        <a:rPr lang="en-US" b="1" dirty="0" smtClean="0">
                          <a:solidFill>
                            <a:srgbClr val="000000"/>
                          </a:solidFill>
                        </a:rPr>
                        <a:t>Total</a:t>
                      </a:r>
                      <a:endParaRPr lang="en-US" b="1" dirty="0">
                        <a:solidFill>
                          <a:srgbClr val="000000"/>
                        </a:solidFill>
                      </a:endParaRPr>
                    </a:p>
                  </a:txBody>
                  <a:tcPr/>
                </a:tc>
                <a:tc>
                  <a:txBody>
                    <a:bodyPr/>
                    <a:lstStyle/>
                    <a:p>
                      <a:pPr algn="ctr"/>
                      <a:r>
                        <a:rPr lang="en-US" b="1" dirty="0" smtClean="0">
                          <a:solidFill>
                            <a:srgbClr val="000000"/>
                          </a:solidFill>
                        </a:rPr>
                        <a:t>676,274</a:t>
                      </a:r>
                      <a:endParaRPr lang="en-US" b="1" dirty="0">
                        <a:solidFill>
                          <a:srgbClr val="000000"/>
                        </a:solidFill>
                      </a:endParaRPr>
                    </a:p>
                  </a:txBody>
                  <a:tcPr/>
                </a:tc>
              </a:tr>
              <a:tr h="370840">
                <a:tc gridSpan="2">
                  <a:txBody>
                    <a:bodyPr/>
                    <a:lstStyle/>
                    <a:p>
                      <a:r>
                        <a:rPr lang="en-US" sz="1600" dirty="0" smtClean="0">
                          <a:solidFill>
                            <a:srgbClr val="000000"/>
                          </a:solidFill>
                        </a:rPr>
                        <a:t>Source: The Wall Street</a:t>
                      </a:r>
                      <a:r>
                        <a:rPr lang="en-US" sz="1600" baseline="0" dirty="0" smtClean="0">
                          <a:solidFill>
                            <a:srgbClr val="000000"/>
                          </a:solidFill>
                        </a:rPr>
                        <a:t> Journal, “What’s Moving: U.S. Auto Sales,” accessed May 2014, http://online.wsj.com/mdc/public/page/2_3022-autosales.html</a:t>
                      </a:r>
                      <a:endParaRPr lang="en-US" sz="1600" dirty="0">
                        <a:solidFill>
                          <a:srgbClr val="000000"/>
                        </a:solidFill>
                      </a:endParaRPr>
                    </a:p>
                  </a:txBody>
                  <a:tcPr/>
                </a:tc>
                <a:tc hMerge="1">
                  <a:txBody>
                    <a:bodyPr/>
                    <a:lstStyle/>
                    <a:p>
                      <a:endParaRPr lang="en-US" dirty="0"/>
                    </a:p>
                  </a:txBody>
                  <a:tcPr/>
                </a:tc>
              </a:tr>
            </a:tbl>
          </a:graphicData>
        </a:graphic>
      </p:graphicFrame>
    </p:spTree>
    <p:extLst>
      <p:ext uri="{BB962C8B-B14F-4D97-AF65-F5344CB8AC3E}">
        <p14:creationId xmlns:p14="http://schemas.microsoft.com/office/powerpoint/2010/main" val="3547868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 Sales Data </a:t>
            </a:r>
            <a:endParaRPr lang="en-US" dirty="0"/>
          </a:p>
        </p:txBody>
      </p:sp>
      <p:sp>
        <p:nvSpPr>
          <p:cNvPr id="3" name="Content Placeholder 2"/>
          <p:cNvSpPr>
            <a:spLocks noGrp="1"/>
          </p:cNvSpPr>
          <p:nvPr>
            <p:ph idx="1"/>
          </p:nvPr>
        </p:nvSpPr>
        <p:spPr/>
        <p:txBody>
          <a:bodyPr>
            <a:noAutofit/>
          </a:bodyPr>
          <a:lstStyle/>
          <a:p>
            <a:r>
              <a:rPr lang="en-US" dirty="0" smtClean="0"/>
              <a:t>The proportion of midsize cars sold in April is the fraction that compares the numbers of midsize cars to the total number of cars sold in April 2014.</a:t>
            </a:r>
          </a:p>
          <a:p>
            <a:r>
              <a:rPr lang="en-US" dirty="0" smtClean="0"/>
              <a:t>The proportion of midsize car sales is therefore</a:t>
            </a:r>
          </a:p>
          <a:p>
            <a:endParaRPr lang="en-US" dirty="0" smtClean="0"/>
          </a:p>
          <a:p>
            <a:r>
              <a:rPr lang="en-US" dirty="0" smtClean="0"/>
              <a:t>Since both of the numbers in the proportion are divisible by 2, the fraction can be rewritten as </a:t>
            </a:r>
          </a:p>
          <a:p>
            <a:endParaRPr lang="en-US" dirty="0" smtClean="0"/>
          </a:p>
        </p:txBody>
      </p:sp>
      <p:graphicFrame>
        <p:nvGraphicFramePr>
          <p:cNvPr id="1026" name="Object 2"/>
          <p:cNvGraphicFramePr>
            <a:graphicFrameLocks noChangeAspect="1"/>
          </p:cNvGraphicFramePr>
          <p:nvPr>
            <p:extLst>
              <p:ext uri="{D42A27DB-BD31-4B8C-83A1-F6EECF244321}">
                <p14:modId xmlns:p14="http://schemas.microsoft.com/office/powerpoint/2010/main" val="2557266223"/>
              </p:ext>
            </p:extLst>
          </p:nvPr>
        </p:nvGraphicFramePr>
        <p:xfrm>
          <a:off x="533400" y="4648200"/>
          <a:ext cx="1346200" cy="889000"/>
        </p:xfrm>
        <a:graphic>
          <a:graphicData uri="http://schemas.openxmlformats.org/presentationml/2006/ole">
            <mc:AlternateContent xmlns:mc="http://schemas.openxmlformats.org/markup-compatibility/2006">
              <mc:Choice xmlns:v="urn:schemas-microsoft-com:vml" Requires="v">
                <p:oleObj spid="_x0000_s1048" name="Equation" r:id="rId3" imgW="1346040" imgH="888840" progId="Equation.DSMT4">
                  <p:embed/>
                </p:oleObj>
              </mc:Choice>
              <mc:Fallback>
                <p:oleObj name="Equation" r:id="rId3" imgW="1346040" imgH="888840" progId="Equation.DSMT4">
                  <p:embed/>
                  <p:pic>
                    <p:nvPicPr>
                      <p:cNvPr id="0" name="Picture 2"/>
                      <p:cNvPicPr>
                        <a:picLocks noChangeAspect="1" noChangeArrowheads="1"/>
                      </p:cNvPicPr>
                      <p:nvPr/>
                    </p:nvPicPr>
                    <p:blipFill>
                      <a:blip r:embed="rId4"/>
                      <a:srcRect/>
                      <a:stretch>
                        <a:fillRect/>
                      </a:stretch>
                    </p:blipFill>
                    <p:spPr bwMode="auto">
                      <a:xfrm>
                        <a:off x="533400" y="4648200"/>
                        <a:ext cx="1346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96956498"/>
              </p:ext>
            </p:extLst>
          </p:nvPr>
        </p:nvGraphicFramePr>
        <p:xfrm>
          <a:off x="5334000" y="2798763"/>
          <a:ext cx="101600" cy="152400"/>
        </p:xfrm>
        <a:graphic>
          <a:graphicData uri="http://schemas.openxmlformats.org/presentationml/2006/ole">
            <mc:AlternateContent xmlns:mc="http://schemas.openxmlformats.org/markup-compatibility/2006">
              <mc:Choice xmlns:v="urn:schemas-microsoft-com:vml" Requires="v">
                <p:oleObj spid="_x0000_s1049" name="Equation" r:id="rId5" imgW="101520" imgH="152280" progId="Equation.DSMT4">
                  <p:embed/>
                </p:oleObj>
              </mc:Choice>
              <mc:Fallback>
                <p:oleObj name="Equation" r:id="rId5" imgW="101520" imgH="152280" progId="Equation.DSMT4">
                  <p:embed/>
                  <p:pic>
                    <p:nvPicPr>
                      <p:cNvPr id="0" name=""/>
                      <p:cNvPicPr/>
                      <p:nvPr/>
                    </p:nvPicPr>
                    <p:blipFill>
                      <a:blip r:embed="rId6"/>
                      <a:stretch>
                        <a:fillRect/>
                      </a:stretch>
                    </p:blipFill>
                    <p:spPr>
                      <a:xfrm>
                        <a:off x="5334000" y="2798763"/>
                        <a:ext cx="101600" cy="1524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769783475"/>
              </p:ext>
            </p:extLst>
          </p:nvPr>
        </p:nvGraphicFramePr>
        <p:xfrm>
          <a:off x="7391400" y="2489199"/>
          <a:ext cx="1358900" cy="889000"/>
        </p:xfrm>
        <a:graphic>
          <a:graphicData uri="http://schemas.openxmlformats.org/presentationml/2006/ole">
            <mc:AlternateContent xmlns:mc="http://schemas.openxmlformats.org/markup-compatibility/2006">
              <mc:Choice xmlns:v="urn:schemas-microsoft-com:vml" Requires="v">
                <p:oleObj spid="_x0000_s1050" name="Equation" r:id="rId7" imgW="1358640" imgH="888840" progId="Equation.DSMT4">
                  <p:embed/>
                </p:oleObj>
              </mc:Choice>
              <mc:Fallback>
                <p:oleObj name="Equation" r:id="rId7" imgW="1358640" imgH="888840" progId="Equation.DSMT4">
                  <p:embed/>
                  <p:pic>
                    <p:nvPicPr>
                      <p:cNvPr id="0" name="Object 2"/>
                      <p:cNvPicPr>
                        <a:picLocks noChangeAspect="1" noChangeArrowheads="1"/>
                      </p:cNvPicPr>
                      <p:nvPr/>
                    </p:nvPicPr>
                    <p:blipFill>
                      <a:blip r:embed="rId8"/>
                      <a:srcRect/>
                      <a:stretch>
                        <a:fillRect/>
                      </a:stretch>
                    </p:blipFill>
                    <p:spPr bwMode="auto">
                      <a:xfrm>
                        <a:off x="7391400" y="2489199"/>
                        <a:ext cx="135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Changing Fractions to Percentages </a:t>
            </a:r>
            <a:endParaRPr lang="en-US" dirty="0"/>
          </a:p>
        </p:txBody>
      </p:sp>
      <p:sp>
        <p:nvSpPr>
          <p:cNvPr id="3" name="Content Placeholder 2"/>
          <p:cNvSpPr>
            <a:spLocks noGrp="1"/>
          </p:cNvSpPr>
          <p:nvPr>
            <p:ph idx="1"/>
          </p:nvPr>
        </p:nvSpPr>
        <p:spPr/>
        <p:txBody>
          <a:bodyPr>
            <a:noAutofit/>
          </a:bodyPr>
          <a:lstStyle/>
          <a:p>
            <a:r>
              <a:rPr lang="en-US" dirty="0" smtClean="0"/>
              <a:t>Change the fraction of midsize car sales                   to a percentage.</a:t>
            </a:r>
          </a:p>
          <a:p>
            <a:r>
              <a:rPr lang="en-US" b="1" dirty="0" smtClean="0"/>
              <a:t>Solution </a:t>
            </a:r>
          </a:p>
          <a:p>
            <a:r>
              <a:rPr lang="en-US" dirty="0" smtClean="0"/>
              <a:t>Divide the numerator by the denominator and multiply by 100% to find the percentage. </a:t>
            </a:r>
          </a:p>
          <a:p>
            <a:endParaRPr lang="en-US" dirty="0" smtClean="0"/>
          </a:p>
          <a:p>
            <a:endParaRPr lang="en-US" dirty="0" smtClean="0"/>
          </a:p>
          <a:p>
            <a:r>
              <a:rPr lang="en-US" dirty="0" smtClean="0"/>
              <a:t>This tells us that in Table 1, </a:t>
            </a:r>
            <a:r>
              <a:rPr lang="en-US" dirty="0" smtClean="0">
                <a:solidFill>
                  <a:srgbClr val="FF0000"/>
                </a:solidFill>
              </a:rPr>
              <a:t>46.04%</a:t>
            </a:r>
            <a:r>
              <a:rPr lang="en-US" dirty="0" smtClean="0"/>
              <a:t> of the cars sold were midsize cars. In other words, about 46 out of every 100 cars sold were midsize cars.  </a:t>
            </a:r>
            <a:endParaRPr lang="en-US" dirty="0"/>
          </a:p>
        </p:txBody>
      </p:sp>
      <p:graphicFrame>
        <p:nvGraphicFramePr>
          <p:cNvPr id="1026" name="Object 2"/>
          <p:cNvGraphicFramePr>
            <a:graphicFrameLocks noChangeAspect="1"/>
          </p:cNvGraphicFramePr>
          <p:nvPr>
            <p:extLst>
              <p:ext uri="{D42A27DB-BD31-4B8C-83A1-F6EECF244321}">
                <p14:modId xmlns:p14="http://schemas.microsoft.com/office/powerpoint/2010/main" val="1270022480"/>
              </p:ext>
            </p:extLst>
          </p:nvPr>
        </p:nvGraphicFramePr>
        <p:xfrm>
          <a:off x="6335713" y="1108075"/>
          <a:ext cx="1257300" cy="889000"/>
        </p:xfrm>
        <a:graphic>
          <a:graphicData uri="http://schemas.openxmlformats.org/presentationml/2006/ole">
            <mc:AlternateContent xmlns:mc="http://schemas.openxmlformats.org/markup-compatibility/2006">
              <mc:Choice xmlns:v="urn:schemas-microsoft-com:vml" Requires="v">
                <p:oleObj spid="_x0000_s15368" name="Equation" r:id="rId3" imgW="1257120" imgH="888840" progId="Equation.DSMT4">
                  <p:embed/>
                </p:oleObj>
              </mc:Choice>
              <mc:Fallback>
                <p:oleObj name="Equation" r:id="rId3" imgW="1257120" imgH="888840" progId="Equation.DSMT4">
                  <p:embed/>
                  <p:pic>
                    <p:nvPicPr>
                      <p:cNvPr id="0" name=""/>
                      <p:cNvPicPr>
                        <a:picLocks noChangeAspect="1" noChangeArrowheads="1"/>
                      </p:cNvPicPr>
                      <p:nvPr/>
                    </p:nvPicPr>
                    <p:blipFill>
                      <a:blip r:embed="rId4"/>
                      <a:srcRect/>
                      <a:stretch>
                        <a:fillRect/>
                      </a:stretch>
                    </p:blipFill>
                    <p:spPr bwMode="auto">
                      <a:xfrm>
                        <a:off x="6335713" y="1108075"/>
                        <a:ext cx="1257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5041900" y="4079544"/>
          <a:ext cx="1358900" cy="304800"/>
        </p:xfrm>
        <a:graphic>
          <a:graphicData uri="http://schemas.openxmlformats.org/presentationml/2006/ole">
            <mc:AlternateContent xmlns:mc="http://schemas.openxmlformats.org/markup-compatibility/2006">
              <mc:Choice xmlns:v="urn:schemas-microsoft-com:vml" Requires="v">
                <p:oleObj spid="_x0000_s15369" name="Equation" r:id="rId5" imgW="1358640" imgH="304560" progId="Equation.DSMT4">
                  <p:embed/>
                </p:oleObj>
              </mc:Choice>
              <mc:Fallback>
                <p:oleObj name="Equation" r:id="rId5" imgW="1358640" imgH="30456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41900" y="4079544"/>
                        <a:ext cx="1358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784144" y="3800144"/>
          <a:ext cx="2184400" cy="889000"/>
        </p:xfrm>
        <a:graphic>
          <a:graphicData uri="http://schemas.openxmlformats.org/presentationml/2006/ole">
            <mc:AlternateContent xmlns:mc="http://schemas.openxmlformats.org/markup-compatibility/2006">
              <mc:Choice xmlns:v="urn:schemas-microsoft-com:vml" Requires="v">
                <p:oleObj spid="_x0000_s15370" name="Equation" r:id="rId7" imgW="2184120" imgH="888840" progId="Equation.DSMT4">
                  <p:embed/>
                </p:oleObj>
              </mc:Choice>
              <mc:Fallback>
                <p:oleObj name="Equation" r:id="rId7" imgW="2184120" imgH="88884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84144" y="3800144"/>
                        <a:ext cx="2184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527404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040285"/>
          </a:xfrm>
          <a:solidFill>
            <a:srgbClr val="FFFFCC"/>
          </a:solidFill>
          <a:ln>
            <a:solidFill>
              <a:srgbClr val="000000"/>
            </a:solidFill>
          </a:ln>
        </p:spPr>
        <p:txBody>
          <a:bodyPr>
            <a:spAutoFit/>
          </a:bodyPr>
          <a:lstStyle/>
          <a:p>
            <a:pPr algn="ctr"/>
            <a:r>
              <a:rPr lang="en-US" b="1" dirty="0" smtClean="0">
                <a:solidFill>
                  <a:srgbClr val="000000"/>
                </a:solidFill>
              </a:rPr>
              <a:t>Skill Check #1</a:t>
            </a:r>
          </a:p>
          <a:p>
            <a:r>
              <a:rPr lang="en-US" dirty="0" smtClean="0">
                <a:solidFill>
                  <a:srgbClr val="000000"/>
                </a:solidFill>
              </a:rPr>
              <a:t>Change the fraction       to a percentage. </a:t>
            </a:r>
            <a:endParaRPr lang="en-US" dirty="0">
              <a:solidFill>
                <a:srgbClr val="000000"/>
              </a:solidFill>
            </a:endParaRPr>
          </a:p>
        </p:txBody>
      </p:sp>
      <p:graphicFrame>
        <p:nvGraphicFramePr>
          <p:cNvPr id="2050" name="Object 2"/>
          <p:cNvGraphicFramePr>
            <a:graphicFrameLocks noChangeAspect="1"/>
          </p:cNvGraphicFramePr>
          <p:nvPr/>
        </p:nvGraphicFramePr>
        <p:xfrm>
          <a:off x="3442648" y="1846478"/>
          <a:ext cx="406400" cy="444500"/>
        </p:xfrm>
        <a:graphic>
          <a:graphicData uri="http://schemas.openxmlformats.org/presentationml/2006/ole">
            <mc:AlternateContent xmlns:mc="http://schemas.openxmlformats.org/markup-compatibility/2006">
              <mc:Choice xmlns:v="urn:schemas-microsoft-com:vml" Requires="v">
                <p:oleObj spid="_x0000_s2053" name="Equation" r:id="rId3" imgW="406080" imgH="444240" progId="Equation.DSMT4">
                  <p:embed/>
                </p:oleObj>
              </mc:Choice>
              <mc:Fallback>
                <p:oleObj name="Equation" r:id="rId3" imgW="40608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2648" y="1846478"/>
                        <a:ext cx="406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57200" y="5267980"/>
            <a:ext cx="8229600" cy="523220"/>
          </a:xfrm>
          <a:prstGeom prst="rect">
            <a:avLst/>
          </a:prstGeom>
        </p:spPr>
        <p:txBody>
          <a:bodyPr wrap="square">
            <a:spAutoFit/>
          </a:bodyPr>
          <a:lstStyle/>
          <a:p>
            <a:r>
              <a:rPr lang="en-US" sz="2800" dirty="0" smtClean="0">
                <a:solidFill>
                  <a:srgbClr val="000000"/>
                </a:solidFill>
              </a:rPr>
              <a:t>Answer:</a:t>
            </a:r>
            <a:r>
              <a:rPr lang="en-US" sz="2800" dirty="0" smtClean="0"/>
              <a:t>  </a:t>
            </a:r>
            <a:r>
              <a:rPr lang="en-US" sz="2800" dirty="0" smtClean="0">
                <a:solidFill>
                  <a:srgbClr val="FF0000"/>
                </a:solidFill>
              </a:rPr>
              <a:t>32.05%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926</TotalTime>
  <Words>1157</Words>
  <Application>Microsoft Office PowerPoint</Application>
  <PresentationFormat>On-screen Show (4:3)</PresentationFormat>
  <Paragraphs>120</Paragraphs>
  <Slides>24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9" baseType="lpstr">
      <vt:lpstr>Calibri</vt:lpstr>
      <vt:lpstr>Courier New</vt:lpstr>
      <vt:lpstr>Arial</vt:lpstr>
      <vt:lpstr>Office Theme</vt:lpstr>
      <vt:lpstr>Equation</vt:lpstr>
      <vt:lpstr>Section 4.3</vt:lpstr>
      <vt:lpstr>Objectives</vt:lpstr>
      <vt:lpstr>Proportion </vt:lpstr>
      <vt:lpstr>Proportions</vt:lpstr>
      <vt:lpstr>Converting Fractions to Percentages</vt:lpstr>
      <vt:lpstr>Car Sales Data</vt:lpstr>
      <vt:lpstr>Car Sales Data </vt:lpstr>
      <vt:lpstr>Example 1: Changing Fractions to Percentages </vt:lpstr>
      <vt:lpstr>Skill Check #1 </vt:lpstr>
      <vt:lpstr>Example 2: Finding Proportions and Percentages </vt:lpstr>
      <vt:lpstr>Example 2: Finding Proportions and Percentages (cont.)</vt:lpstr>
      <vt:lpstr>Example 3: Using Proportions to Find Quantities </vt:lpstr>
      <vt:lpstr>Example 4: Working with Ratios and Proportions </vt:lpstr>
      <vt:lpstr>Example 4: Working with Ratios and Proportions (cont.)</vt:lpstr>
      <vt:lpstr>Example 4: Working with Ratios and Proportions (cont.)</vt:lpstr>
      <vt:lpstr>Example 5: Using Proportions and Percentages</vt:lpstr>
      <vt:lpstr>Example 5: Using Proportions and Percentages (cont.)</vt:lpstr>
      <vt:lpstr>Example 5: Using Proportions and Percentages (cont.)</vt:lpstr>
      <vt:lpstr>Example 5: Using Proportions and Percentages (cont.)</vt:lpstr>
      <vt:lpstr>Example 6: Finding Proportions and Ratios </vt:lpstr>
      <vt:lpstr>Example 6: Finding Proportions and Ratios (cont.)</vt:lpstr>
      <vt:lpstr>Example 6: Finding Proportions and Ratios (cont.)</vt:lpstr>
      <vt:lpstr>Example 7: Using Percentages </vt:lpstr>
      <vt:lpstr>Example 7: Using Percentages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144</cp:revision>
  <dcterms:created xsi:type="dcterms:W3CDTF">2013-04-26T14:43:13Z</dcterms:created>
  <dcterms:modified xsi:type="dcterms:W3CDTF">2017-08-03T18:52:50Z</dcterms:modified>
</cp:coreProperties>
</file>