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6"/>
  </p:notesMasterIdLst>
  <p:handoutMasterIdLst>
    <p:handoutMasterId r:id="rId37"/>
  </p:handoutMasterIdLst>
  <p:sldIdLst>
    <p:sldId id="256" r:id="rId2"/>
    <p:sldId id="258" r:id="rId3"/>
    <p:sldId id="278" r:id="rId4"/>
    <p:sldId id="279" r:id="rId5"/>
    <p:sldId id="280" r:id="rId6"/>
    <p:sldId id="259" r:id="rId7"/>
    <p:sldId id="281" r:id="rId8"/>
    <p:sldId id="282" r:id="rId9"/>
    <p:sldId id="260" r:id="rId10"/>
    <p:sldId id="283" r:id="rId11"/>
    <p:sldId id="284" r:id="rId12"/>
    <p:sldId id="285" r:id="rId13"/>
    <p:sldId id="261" r:id="rId14"/>
    <p:sldId id="262" r:id="rId15"/>
    <p:sldId id="263" r:id="rId16"/>
    <p:sldId id="264" r:id="rId17"/>
    <p:sldId id="265" r:id="rId18"/>
    <p:sldId id="277" r:id="rId19"/>
    <p:sldId id="266" r:id="rId20"/>
    <p:sldId id="267" r:id="rId21"/>
    <p:sldId id="268" r:id="rId22"/>
    <p:sldId id="269" r:id="rId23"/>
    <p:sldId id="270" r:id="rId24"/>
    <p:sldId id="272" r:id="rId25"/>
    <p:sldId id="287" r:id="rId26"/>
    <p:sldId id="288" r:id="rId27"/>
    <p:sldId id="271" r:id="rId28"/>
    <p:sldId id="286" r:id="rId29"/>
    <p:sldId id="290" r:id="rId30"/>
    <p:sldId id="291" r:id="rId31"/>
    <p:sldId id="289" r:id="rId32"/>
    <p:sldId id="273" r:id="rId33"/>
    <p:sldId id="274" r:id="rId34"/>
    <p:sldId id="275" r:id="rId35"/>
  </p:sldIdLst>
  <p:sldSz cx="9144000" cy="6858000" type="screen4x3"/>
  <p:notesSz cx="6858000" cy="9144000"/>
  <p:embeddedFontLst>
    <p:embeddedFont>
      <p:font typeface="Calibri" panose="020F0502020204030204" pitchFamily="34" charset="0"/>
      <p:regular r:id="rId38"/>
      <p:bold r:id="rId39"/>
      <p:italic r:id="rId40"/>
      <p:boldItalic r:id="rId4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366092"/>
    <a:srgbClr val="FFFFCC"/>
    <a:srgbClr val="FF00FF"/>
    <a:srgbClr val="00808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71" d="100"/>
          <a:sy n="71" d="100"/>
        </p:scale>
        <p:origin x="1446"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2.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font" Target="fonts/font3.fntdata"/><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1.fntdata"/><Relationship Id="rId20" Type="http://schemas.openxmlformats.org/officeDocument/2006/relationships/slide" Target="slides/slide19.xml"/><Relationship Id="rId41" Type="http://schemas.openxmlformats.org/officeDocument/2006/relationships/font" Target="fonts/font4.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4" Type="http://schemas.openxmlformats.org/officeDocument/2006/relationships/image" Target="../media/image12.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 Id="rId4" Type="http://schemas.openxmlformats.org/officeDocument/2006/relationships/image" Target="../media/image18.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dirty="0"/>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5.wmf"/></Relationships>
</file>

<file path=ppt/slides/_rels/slide19.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7.wmf"/><Relationship Id="rId5" Type="http://schemas.openxmlformats.org/officeDocument/2006/relationships/oleObject" Target="../embeddings/oleObject6.bin"/><Relationship Id="rId4" Type="http://schemas.openxmlformats.org/officeDocument/2006/relationships/image" Target="../media/image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0.wmf"/><Relationship Id="rId5" Type="http://schemas.openxmlformats.org/officeDocument/2006/relationships/oleObject" Target="../embeddings/oleObject9.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4.wmf"/><Relationship Id="rId5" Type="http://schemas.openxmlformats.org/officeDocument/2006/relationships/oleObject" Target="../embeddings/oleObject13.bin"/><Relationship Id="rId4" Type="http://schemas.openxmlformats.org/officeDocument/2006/relationships/image" Target="../media/image13.wmf"/></Relationships>
</file>

<file path=ppt/slides/_rels/slide22.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6.wmf"/><Relationship Id="rId5" Type="http://schemas.openxmlformats.org/officeDocument/2006/relationships/oleObject" Target="../embeddings/oleObject15.bin"/><Relationship Id="rId10" Type="http://schemas.openxmlformats.org/officeDocument/2006/relationships/image" Target="../media/image18.wmf"/><Relationship Id="rId4" Type="http://schemas.openxmlformats.org/officeDocument/2006/relationships/image" Target="../media/image15.wmf"/><Relationship Id="rId9" Type="http://schemas.openxmlformats.org/officeDocument/2006/relationships/oleObject" Target="../embeddings/oleObject17.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0.wmf"/><Relationship Id="rId5" Type="http://schemas.openxmlformats.org/officeDocument/2006/relationships/oleObject" Target="../embeddings/oleObject19.bin"/><Relationship Id="rId4" Type="http://schemas.openxmlformats.org/officeDocument/2006/relationships/image" Target="../media/image19.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23.wmf"/><Relationship Id="rId5" Type="http://schemas.openxmlformats.org/officeDocument/2006/relationships/oleObject" Target="../embeddings/oleObject22.bin"/><Relationship Id="rId4" Type="http://schemas.openxmlformats.org/officeDocument/2006/relationships/image" Target="../media/image22.w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4.4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pPr>
            <a:r>
              <a:rPr lang="en-US" b="1" i="1" dirty="0" smtClean="0"/>
              <a:t>Using Percentages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dirty="0" smtClean="0">
                <a:solidFill>
                  <a:schemeClr val="accent1"/>
                </a:solidFill>
              </a:rPr>
              <a:t>Sale Prices</a:t>
            </a:r>
            <a:endParaRPr lang="en-US" sz="3200" dirty="0" smtClean="0">
              <a:solidFill>
                <a:schemeClr val="accent1"/>
              </a:solidFill>
            </a:endParaRPr>
          </a:p>
        </p:txBody>
      </p:sp>
      <p:sp>
        <p:nvSpPr>
          <p:cNvPr id="5123" name="Rectangle 3"/>
          <p:cNvSpPr>
            <a:spLocks noGrp="1"/>
          </p:cNvSpPr>
          <p:nvPr>
            <p:ph idx="1"/>
          </p:nvPr>
        </p:nvSpPr>
        <p:spPr>
          <a:xfrm>
            <a:off x="457200" y="1280160"/>
            <a:ext cx="8229600" cy="3194721"/>
          </a:xfrm>
          <a:prstGeom prst="rect">
            <a:avLst/>
          </a:prstGeom>
          <a:noFill/>
        </p:spPr>
        <p:txBody>
          <a:bodyPr>
            <a:spAutoFit/>
          </a:bodyPr>
          <a:lstStyle/>
          <a:p>
            <a:r>
              <a:rPr lang="en-US" dirty="0" smtClean="0"/>
              <a:t>When finding sale prices you can either think of it in terms of the “tipping” method or the “sales tax” method. Since sale discounts usually occur in increments of </a:t>
            </a:r>
            <a:r>
              <a:rPr lang="en-US" dirty="0" smtClean="0">
                <a:solidFill>
                  <a:srgbClr val="0000FF"/>
                </a:solidFill>
              </a:rPr>
              <a:t>5%</a:t>
            </a:r>
            <a:r>
              <a:rPr lang="en-US" dirty="0" smtClean="0"/>
              <a:t>, we like to think of it in the same manner as the “tipping” method – just subtracting instead of adding at the end!</a:t>
            </a:r>
          </a:p>
          <a:p>
            <a:endParaRPr lang="en-US" dirty="0" smtClean="0"/>
          </a:p>
        </p:txBody>
      </p:sp>
    </p:spTree>
    <p:extLst>
      <p:ext uri="{BB962C8B-B14F-4D97-AF65-F5344CB8AC3E}">
        <p14:creationId xmlns:p14="http://schemas.microsoft.com/office/powerpoint/2010/main" val="23036442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dirty="0" smtClean="0">
                <a:solidFill>
                  <a:schemeClr val="accent1"/>
                </a:solidFill>
              </a:rPr>
              <a:t>Sale Prices (cont.)</a:t>
            </a:r>
            <a:endParaRPr lang="en-US" sz="3200" dirty="0" smtClean="0">
              <a:solidFill>
                <a:schemeClr val="accent1"/>
              </a:solidFill>
            </a:endParaRPr>
          </a:p>
        </p:txBody>
      </p:sp>
      <p:sp>
        <p:nvSpPr>
          <p:cNvPr id="5123" name="Rectangle 3"/>
          <p:cNvSpPr>
            <a:spLocks noGrp="1"/>
          </p:cNvSpPr>
          <p:nvPr>
            <p:ph idx="1"/>
          </p:nvPr>
        </p:nvSpPr>
        <p:spPr>
          <a:xfrm>
            <a:off x="457200" y="1280160"/>
            <a:ext cx="8229600" cy="4659737"/>
          </a:xfrm>
          <a:prstGeom prst="rect">
            <a:avLst/>
          </a:prstGeom>
          <a:noFill/>
        </p:spPr>
        <p:txBody>
          <a:bodyPr>
            <a:spAutoFit/>
          </a:bodyPr>
          <a:lstStyle/>
          <a:p>
            <a:r>
              <a:rPr lang="en-US" dirty="0" smtClean="0"/>
              <a:t>For example, suppose you found the perfect sofa for your new apartment. The store is having its annual </a:t>
            </a:r>
            <a:r>
              <a:rPr lang="en-US" i="1" dirty="0" smtClean="0"/>
              <a:t>End of Season</a:t>
            </a:r>
            <a:r>
              <a:rPr lang="en-US" dirty="0" smtClean="0"/>
              <a:t> sale and offering 40% off on its entire stock. Estimate the discounted price of your dream sofa if the original price was $496.00.</a:t>
            </a:r>
          </a:p>
          <a:p>
            <a:r>
              <a:rPr lang="en-US" dirty="0" smtClean="0"/>
              <a:t>We start just as we did with tipping and find our base amount of 10% by moving the decimal point one place to the left.</a:t>
            </a:r>
          </a:p>
          <a:p>
            <a:pPr algn="ctr"/>
            <a:r>
              <a:rPr lang="en-US" dirty="0" smtClean="0"/>
              <a:t>10% of $496.00 = </a:t>
            </a:r>
            <a:r>
              <a:rPr lang="en-US" dirty="0" smtClean="0">
                <a:solidFill>
                  <a:srgbClr val="0000FF"/>
                </a:solidFill>
              </a:rPr>
              <a:t>$49.60 </a:t>
            </a:r>
          </a:p>
          <a:p>
            <a:endParaRPr lang="en-US" dirty="0" smtClean="0"/>
          </a:p>
        </p:txBody>
      </p:sp>
    </p:spTree>
    <p:extLst>
      <p:ext uri="{BB962C8B-B14F-4D97-AF65-F5344CB8AC3E}">
        <p14:creationId xmlns:p14="http://schemas.microsoft.com/office/powerpoint/2010/main" val="26823420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dirty="0" smtClean="0">
                <a:solidFill>
                  <a:schemeClr val="accent1"/>
                </a:solidFill>
              </a:rPr>
              <a:t>Sale Prices (cont.)</a:t>
            </a:r>
            <a:endParaRPr lang="en-US" sz="3200" dirty="0" smtClean="0">
              <a:solidFill>
                <a:schemeClr val="accent1"/>
              </a:solidFill>
            </a:endParaRPr>
          </a:p>
        </p:txBody>
      </p:sp>
      <p:sp>
        <p:nvSpPr>
          <p:cNvPr id="5123" name="Rectangle 3"/>
          <p:cNvSpPr>
            <a:spLocks noGrp="1"/>
          </p:cNvSpPr>
          <p:nvPr>
            <p:ph idx="1"/>
          </p:nvPr>
        </p:nvSpPr>
        <p:spPr>
          <a:xfrm>
            <a:off x="457200" y="1280160"/>
            <a:ext cx="8229600" cy="5090624"/>
          </a:xfrm>
          <a:prstGeom prst="rect">
            <a:avLst/>
          </a:prstGeom>
          <a:noFill/>
        </p:spPr>
        <p:txBody>
          <a:bodyPr>
            <a:spAutoFit/>
          </a:bodyPr>
          <a:lstStyle/>
          <a:p>
            <a:r>
              <a:rPr lang="en-US" dirty="0" smtClean="0"/>
              <a:t>Since this is an in-store estimate for yourself, we can simplify the calculation by rounding this discount to $50. So, if </a:t>
            </a:r>
            <a:r>
              <a:rPr lang="en-US" dirty="0" smtClean="0">
                <a:solidFill>
                  <a:srgbClr val="0000FF"/>
                </a:solidFill>
              </a:rPr>
              <a:t>10%</a:t>
            </a:r>
            <a:r>
              <a:rPr lang="en-US" dirty="0" smtClean="0"/>
              <a:t> is approximately </a:t>
            </a:r>
            <a:r>
              <a:rPr lang="en-US" dirty="0" smtClean="0">
                <a:solidFill>
                  <a:srgbClr val="0000FF"/>
                </a:solidFill>
              </a:rPr>
              <a:t>$50 off</a:t>
            </a:r>
            <a:r>
              <a:rPr lang="en-US" dirty="0" smtClean="0"/>
              <a:t>, </a:t>
            </a:r>
            <a:r>
              <a:rPr lang="en-US" dirty="0" smtClean="0">
                <a:solidFill>
                  <a:srgbClr val="0000FF"/>
                </a:solidFill>
              </a:rPr>
              <a:t>40%</a:t>
            </a:r>
            <a:r>
              <a:rPr lang="en-US" dirty="0" smtClean="0"/>
              <a:t> would equate to </a:t>
            </a:r>
            <a:r>
              <a:rPr lang="en-US" dirty="0" smtClean="0">
                <a:solidFill>
                  <a:srgbClr val="0000FF"/>
                </a:solidFill>
              </a:rPr>
              <a:t>four $50 discounts</a:t>
            </a:r>
            <a:r>
              <a:rPr lang="en-US" dirty="0" smtClean="0"/>
              <a:t>, giving you </a:t>
            </a:r>
            <a:r>
              <a:rPr lang="en-US" dirty="0" smtClean="0">
                <a:solidFill>
                  <a:srgbClr val="0000FF"/>
                </a:solidFill>
              </a:rPr>
              <a:t>$200 off</a:t>
            </a:r>
            <a:r>
              <a:rPr lang="en-US" dirty="0" smtClean="0"/>
              <a:t>. Your dream sofa now only costs approximately </a:t>
            </a:r>
            <a:r>
              <a:rPr lang="en-US" dirty="0" smtClean="0">
                <a:solidFill>
                  <a:srgbClr val="FF0000"/>
                </a:solidFill>
              </a:rPr>
              <a:t>$296.00</a:t>
            </a:r>
            <a:r>
              <a:rPr lang="en-US" dirty="0" smtClean="0"/>
              <a:t>.</a:t>
            </a:r>
          </a:p>
          <a:p>
            <a:endParaRPr lang="en-US" dirty="0"/>
          </a:p>
          <a:p>
            <a:r>
              <a:rPr lang="en-US" dirty="0" smtClean="0"/>
              <a:t>Another way to estimate the discount is to round the cost of the sofa from $496.00 to $500.00. Then, </a:t>
            </a:r>
            <a:r>
              <a:rPr lang="en-US" dirty="0" smtClean="0">
                <a:solidFill>
                  <a:srgbClr val="0000FF"/>
                </a:solidFill>
              </a:rPr>
              <a:t>10%</a:t>
            </a:r>
            <a:r>
              <a:rPr lang="en-US" dirty="0" smtClean="0"/>
              <a:t> of </a:t>
            </a:r>
            <a:r>
              <a:rPr lang="en-US" dirty="0" smtClean="0">
                <a:solidFill>
                  <a:srgbClr val="0000FF"/>
                </a:solidFill>
              </a:rPr>
              <a:t>$500 </a:t>
            </a:r>
            <a:r>
              <a:rPr lang="en-US" dirty="0" smtClean="0"/>
              <a:t>would be </a:t>
            </a:r>
            <a:r>
              <a:rPr lang="en-US" dirty="0" smtClean="0">
                <a:solidFill>
                  <a:srgbClr val="0000FF"/>
                </a:solidFill>
              </a:rPr>
              <a:t>$50.00</a:t>
            </a:r>
            <a:r>
              <a:rPr lang="en-US" dirty="0" smtClean="0"/>
              <a:t>. A discount of </a:t>
            </a:r>
            <a:r>
              <a:rPr lang="en-US" dirty="0" smtClean="0">
                <a:solidFill>
                  <a:srgbClr val="0000FF"/>
                </a:solidFill>
              </a:rPr>
              <a:t>40%</a:t>
            </a:r>
            <a:r>
              <a:rPr lang="en-US" dirty="0" smtClean="0"/>
              <a:t> would then equate to </a:t>
            </a:r>
            <a:r>
              <a:rPr lang="en-US" dirty="0" smtClean="0">
                <a:solidFill>
                  <a:srgbClr val="0000FF"/>
                </a:solidFill>
              </a:rPr>
              <a:t>four $50.00 discounts</a:t>
            </a:r>
            <a:r>
              <a:rPr lang="en-US" dirty="0" smtClean="0"/>
              <a:t>, or </a:t>
            </a:r>
            <a:r>
              <a:rPr lang="en-US" dirty="0" smtClean="0">
                <a:solidFill>
                  <a:srgbClr val="0000FF"/>
                </a:solidFill>
              </a:rPr>
              <a:t>$200 off</a:t>
            </a:r>
            <a:r>
              <a:rPr lang="en-US" dirty="0" smtClean="0"/>
              <a:t>.</a:t>
            </a:r>
          </a:p>
          <a:p>
            <a:endParaRPr lang="en-US" dirty="0" smtClean="0"/>
          </a:p>
        </p:txBody>
      </p:sp>
    </p:spTree>
    <p:extLst>
      <p:ext uri="{BB962C8B-B14F-4D97-AF65-F5344CB8AC3E}">
        <p14:creationId xmlns:p14="http://schemas.microsoft.com/office/powerpoint/2010/main" val="25135152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#3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Skill Check #3</a:t>
            </a:r>
          </a:p>
          <a:p>
            <a:r>
              <a:rPr lang="en-US" dirty="0" smtClean="0">
                <a:solidFill>
                  <a:srgbClr val="000000"/>
                </a:solidFill>
              </a:rPr>
              <a:t>Find the sale price of a new sweater that is 40% off the original price of $88.00. </a:t>
            </a:r>
            <a:endParaRPr lang="en-US" dirty="0">
              <a:solidFill>
                <a:srgbClr val="000000"/>
              </a:solidFill>
            </a:endParaRPr>
          </a:p>
        </p:txBody>
      </p:sp>
      <p:sp>
        <p:nvSpPr>
          <p:cNvPr id="4" name="Rectangle 3"/>
          <p:cNvSpPr/>
          <p:nvPr/>
        </p:nvSpPr>
        <p:spPr>
          <a:xfrm>
            <a:off x="457200" y="5420380"/>
            <a:ext cx="8229600" cy="523220"/>
          </a:xfrm>
          <a:prstGeom prst="rect">
            <a:avLst/>
          </a:prstGeom>
        </p:spPr>
        <p:txBody>
          <a:bodyPr wrap="square">
            <a:spAutoFit/>
          </a:bodyPr>
          <a:lstStyle/>
          <a:p>
            <a:pPr marL="463550" indent="-463550"/>
            <a:r>
              <a:rPr lang="en-US" sz="2800" dirty="0" smtClean="0">
                <a:solidFill>
                  <a:srgbClr val="000000"/>
                </a:solidFill>
              </a:rPr>
              <a:t>Answer: </a:t>
            </a:r>
            <a:r>
              <a:rPr lang="en-US" sz="2800" dirty="0" smtClean="0">
                <a:solidFill>
                  <a:srgbClr val="FF0000"/>
                </a:solidFill>
              </a:rPr>
              <a:t>$52.80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Absolute Change </a:t>
            </a:r>
            <a:endParaRPr lang="en-US" dirty="0"/>
          </a:p>
        </p:txBody>
      </p:sp>
      <p:sp>
        <p:nvSpPr>
          <p:cNvPr id="3" name="Content Placeholder 2"/>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pPr algn="ctr"/>
            <a:r>
              <a:rPr lang="en-US" b="1" dirty="0" smtClean="0">
                <a:solidFill>
                  <a:srgbClr val="000000"/>
                </a:solidFill>
              </a:rPr>
              <a:t>Absolute Change</a:t>
            </a:r>
          </a:p>
          <a:p>
            <a:r>
              <a:rPr lang="en-US" dirty="0" smtClean="0">
                <a:solidFill>
                  <a:srgbClr val="000000"/>
                </a:solidFill>
              </a:rPr>
              <a:t>The </a:t>
            </a:r>
            <a:r>
              <a:rPr lang="en-US" b="1" dirty="0" smtClean="0">
                <a:solidFill>
                  <a:srgbClr val="C00000"/>
                </a:solidFill>
              </a:rPr>
              <a:t>absolute change</a:t>
            </a:r>
            <a:r>
              <a:rPr lang="en-US" dirty="0" smtClean="0">
                <a:solidFill>
                  <a:srgbClr val="000000"/>
                </a:solidFill>
              </a:rPr>
              <a:t> between two amounts is the absolute value of the difference between the two numbers.</a:t>
            </a:r>
          </a:p>
          <a:p>
            <a:endParaRPr lang="en-US" dirty="0">
              <a:solidFill>
                <a:srgbClr val="000000"/>
              </a:solidFill>
            </a:endParaRPr>
          </a:p>
        </p:txBody>
      </p:sp>
      <p:graphicFrame>
        <p:nvGraphicFramePr>
          <p:cNvPr id="1026" name="Object 2"/>
          <p:cNvGraphicFramePr>
            <a:graphicFrameLocks noChangeAspect="1"/>
          </p:cNvGraphicFramePr>
          <p:nvPr/>
        </p:nvGraphicFramePr>
        <p:xfrm>
          <a:off x="927100" y="3183292"/>
          <a:ext cx="7289800" cy="469900"/>
        </p:xfrm>
        <a:graphic>
          <a:graphicData uri="http://schemas.openxmlformats.org/presentationml/2006/ole">
            <mc:AlternateContent xmlns:mc="http://schemas.openxmlformats.org/markup-compatibility/2006">
              <mc:Choice xmlns:v="urn:schemas-microsoft-com:vml" Requires="v">
                <p:oleObj spid="_x0000_s1033" name="Equation" r:id="rId3" imgW="7289640" imgH="469800" progId="Equation.DSMT4">
                  <p:embed/>
                </p:oleObj>
              </mc:Choice>
              <mc:Fallback>
                <p:oleObj name="Equation" r:id="rId3" imgW="728964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7100" y="3183292"/>
                        <a:ext cx="7289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Percentage Change </a:t>
            </a:r>
            <a:endParaRPr lang="en-US" dirty="0"/>
          </a:p>
        </p:txBody>
      </p:sp>
      <p:sp>
        <p:nvSpPr>
          <p:cNvPr id="3" name="Content Placeholder 2"/>
          <p:cNvSpPr>
            <a:spLocks noGrp="1"/>
          </p:cNvSpPr>
          <p:nvPr>
            <p:ph idx="1"/>
          </p:nvPr>
        </p:nvSpPr>
        <p:spPr>
          <a:xfrm>
            <a:off x="457200" y="1280160"/>
            <a:ext cx="8229600" cy="1557349"/>
          </a:xfrm>
          <a:solidFill>
            <a:srgbClr val="FFFFCC"/>
          </a:solidFill>
          <a:ln w="28575">
            <a:solidFill>
              <a:srgbClr val="000000"/>
            </a:solidFill>
          </a:ln>
        </p:spPr>
        <p:txBody>
          <a:bodyPr wrap="square">
            <a:spAutoFit/>
          </a:bodyPr>
          <a:lstStyle/>
          <a:p>
            <a:pPr algn="ctr"/>
            <a:r>
              <a:rPr lang="en-US" b="1" dirty="0" smtClean="0">
                <a:solidFill>
                  <a:srgbClr val="000000"/>
                </a:solidFill>
              </a:rPr>
              <a:t>Percentage Change</a:t>
            </a:r>
          </a:p>
          <a:p>
            <a:pPr algn="ctr"/>
            <a:r>
              <a:rPr lang="en-US" b="1" dirty="0" smtClean="0">
                <a:solidFill>
                  <a:srgbClr val="000000"/>
                </a:solidFill>
              </a:rPr>
              <a:t> </a:t>
            </a:r>
          </a:p>
          <a:p>
            <a:pPr algn="ctr"/>
            <a:endParaRPr lang="en-US" b="1" dirty="0">
              <a:solidFill>
                <a:srgbClr val="000000"/>
              </a:solidFill>
            </a:endParaRPr>
          </a:p>
        </p:txBody>
      </p:sp>
      <p:graphicFrame>
        <p:nvGraphicFramePr>
          <p:cNvPr id="2050" name="Object 2"/>
          <p:cNvGraphicFramePr>
            <a:graphicFrameLocks noChangeAspect="1"/>
          </p:cNvGraphicFramePr>
          <p:nvPr/>
        </p:nvGraphicFramePr>
        <p:xfrm>
          <a:off x="1339850" y="1905000"/>
          <a:ext cx="6464300" cy="901700"/>
        </p:xfrm>
        <a:graphic>
          <a:graphicData uri="http://schemas.openxmlformats.org/presentationml/2006/ole">
            <mc:AlternateContent xmlns:mc="http://schemas.openxmlformats.org/markup-compatibility/2006">
              <mc:Choice xmlns:v="urn:schemas-microsoft-com:vml" Requires="v">
                <p:oleObj spid="_x0000_s2057" name="Equation" r:id="rId3" imgW="6464160" imgH="901440" progId="Equation.DSMT4">
                  <p:embed/>
                </p:oleObj>
              </mc:Choice>
              <mc:Fallback>
                <p:oleObj name="Equation" r:id="rId3" imgW="6464160" imgH="9014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9850" y="1905000"/>
                        <a:ext cx="6464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Finding the Percentage Change </a:t>
            </a:r>
            <a:endParaRPr lang="en-US" dirty="0"/>
          </a:p>
        </p:txBody>
      </p:sp>
      <p:sp>
        <p:nvSpPr>
          <p:cNvPr id="3" name="Content Placeholder 2"/>
          <p:cNvSpPr>
            <a:spLocks noGrp="1"/>
          </p:cNvSpPr>
          <p:nvPr>
            <p:ph idx="1"/>
          </p:nvPr>
        </p:nvSpPr>
        <p:spPr/>
        <p:txBody>
          <a:bodyPr>
            <a:normAutofit/>
          </a:bodyPr>
          <a:lstStyle/>
          <a:p>
            <a:r>
              <a:rPr lang="en-US" dirty="0" smtClean="0"/>
              <a:t>An on-campus organization is trying to increase its monthly attendance. </a:t>
            </a:r>
          </a:p>
          <a:p>
            <a:pPr marL="463550" indent="-463550"/>
            <a:r>
              <a:rPr lang="en-US" b="1" dirty="0" smtClean="0"/>
              <a:t>a.	</a:t>
            </a:r>
            <a:r>
              <a:rPr lang="en-US" dirty="0" smtClean="0"/>
              <a:t>If after a big recruiting push, the meeting attendance increased from </a:t>
            </a:r>
            <a:r>
              <a:rPr lang="en-US" dirty="0" smtClean="0">
                <a:solidFill>
                  <a:srgbClr val="0000FF"/>
                </a:solidFill>
              </a:rPr>
              <a:t>25</a:t>
            </a:r>
            <a:r>
              <a:rPr lang="en-US" dirty="0" smtClean="0"/>
              <a:t> to </a:t>
            </a:r>
            <a:r>
              <a:rPr lang="en-US" dirty="0" smtClean="0">
                <a:solidFill>
                  <a:srgbClr val="0000FF"/>
                </a:solidFill>
              </a:rPr>
              <a:t>38</a:t>
            </a:r>
            <a:r>
              <a:rPr lang="en-US" dirty="0" smtClean="0"/>
              <a:t> people, what was the percentage change in attendance? </a:t>
            </a:r>
          </a:p>
          <a:p>
            <a:pPr marL="463550" indent="-463550"/>
            <a:r>
              <a:rPr lang="en-US" b="1" dirty="0" smtClean="0"/>
              <a:t>b.	</a:t>
            </a:r>
            <a:r>
              <a:rPr lang="en-US" dirty="0" smtClean="0"/>
              <a:t>During the third meeting, only </a:t>
            </a:r>
            <a:r>
              <a:rPr lang="en-US" dirty="0" smtClean="0">
                <a:solidFill>
                  <a:srgbClr val="0000FF"/>
                </a:solidFill>
              </a:rPr>
              <a:t>31</a:t>
            </a:r>
            <a:r>
              <a:rPr lang="en-US" dirty="0" smtClean="0"/>
              <a:t> people attended. What was the percentage change from the second meeting to the third?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Finding the Percentage Change (cont.)</a:t>
            </a:r>
            <a:endParaRPr lang="en-US" dirty="0"/>
          </a:p>
        </p:txBody>
      </p:sp>
      <p:sp>
        <p:nvSpPr>
          <p:cNvPr id="3" name="Content Placeholder 2"/>
          <p:cNvSpPr>
            <a:spLocks noGrp="1"/>
          </p:cNvSpPr>
          <p:nvPr>
            <p:ph idx="1"/>
          </p:nvPr>
        </p:nvSpPr>
        <p:spPr/>
        <p:txBody>
          <a:bodyPr/>
          <a:lstStyle/>
          <a:p>
            <a:pPr marL="463550" indent="-463550">
              <a:spcBef>
                <a:spcPts val="0"/>
              </a:spcBef>
            </a:pPr>
            <a:r>
              <a:rPr lang="en-US" b="1" dirty="0" smtClean="0"/>
              <a:t>c.	</a:t>
            </a:r>
            <a:r>
              <a:rPr lang="en-US" dirty="0" smtClean="0"/>
              <a:t>For advertising purposes, the organization decides to promote the overall increase in attendance for the two-month span since it has increased from the original number of attendees. Calculate the percentage change from meeting 1 to meeting 3. </a:t>
            </a:r>
          </a:p>
          <a:p>
            <a:pPr marL="463550" indent="-463550">
              <a:spcBef>
                <a:spcPts val="0"/>
              </a:spcBef>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Finding the Percentage Change (cont.)</a:t>
            </a:r>
            <a:endParaRPr lang="en-US" dirty="0"/>
          </a:p>
        </p:txBody>
      </p:sp>
      <p:sp>
        <p:nvSpPr>
          <p:cNvPr id="3" name="Content Placeholder 2"/>
          <p:cNvSpPr>
            <a:spLocks noGrp="1"/>
          </p:cNvSpPr>
          <p:nvPr>
            <p:ph idx="1"/>
          </p:nvPr>
        </p:nvSpPr>
        <p:spPr/>
        <p:txBody>
          <a:bodyPr/>
          <a:lstStyle/>
          <a:p>
            <a:pPr>
              <a:spcBef>
                <a:spcPts val="0"/>
              </a:spcBef>
            </a:pPr>
            <a:r>
              <a:rPr lang="en-US" b="1" dirty="0" smtClean="0"/>
              <a:t>Solution </a:t>
            </a:r>
          </a:p>
          <a:p>
            <a:pPr marL="463550" indent="-463550">
              <a:spcBef>
                <a:spcPts val="0"/>
              </a:spcBef>
            </a:pPr>
            <a:r>
              <a:rPr lang="en-US" b="1" dirty="0" smtClean="0"/>
              <a:t>a.	</a:t>
            </a:r>
            <a:r>
              <a:rPr lang="en-US" dirty="0" smtClean="0"/>
              <a:t>To find the percentage change, we need to know the </a:t>
            </a:r>
            <a:r>
              <a:rPr lang="en-US" i="1" dirty="0" smtClean="0"/>
              <a:t>absolute change </a:t>
            </a:r>
            <a:r>
              <a:rPr lang="en-US" dirty="0" smtClean="0"/>
              <a:t>in attendance between the first meeting and the second meeting. Use subtraction to find this value. </a:t>
            </a:r>
          </a:p>
          <a:p>
            <a:pPr marL="463550" indent="-463550">
              <a:spcBef>
                <a:spcPts val="0"/>
              </a:spcBef>
            </a:pPr>
            <a:endParaRPr lang="en-US" dirty="0"/>
          </a:p>
        </p:txBody>
      </p:sp>
      <p:graphicFrame>
        <p:nvGraphicFramePr>
          <p:cNvPr id="3074" name="Object 2"/>
          <p:cNvGraphicFramePr>
            <a:graphicFrameLocks noChangeAspect="1"/>
          </p:cNvGraphicFramePr>
          <p:nvPr/>
        </p:nvGraphicFramePr>
        <p:xfrm>
          <a:off x="990600" y="3657600"/>
          <a:ext cx="7962900" cy="469900"/>
        </p:xfrm>
        <a:graphic>
          <a:graphicData uri="http://schemas.openxmlformats.org/presentationml/2006/ole">
            <mc:AlternateContent xmlns:mc="http://schemas.openxmlformats.org/markup-compatibility/2006">
              <mc:Choice xmlns:v="urn:schemas-microsoft-com:vml" Requires="v">
                <p:oleObj spid="_x0000_s9225" name="Equation" r:id="rId3" imgW="7962840" imgH="469800" progId="Equation.DSMT4">
                  <p:embed/>
                </p:oleObj>
              </mc:Choice>
              <mc:Fallback>
                <p:oleObj name="Equation" r:id="rId3" imgW="7962840" imgH="469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3657600"/>
                        <a:ext cx="7962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Finding the Percentage Change (cont.)</a:t>
            </a:r>
            <a:endParaRPr lang="en-US" dirty="0"/>
          </a:p>
        </p:txBody>
      </p:sp>
      <p:sp>
        <p:nvSpPr>
          <p:cNvPr id="3" name="Content Placeholder 2"/>
          <p:cNvSpPr>
            <a:spLocks noGrp="1"/>
          </p:cNvSpPr>
          <p:nvPr>
            <p:ph idx="1"/>
          </p:nvPr>
        </p:nvSpPr>
        <p:spPr/>
        <p:txBody>
          <a:bodyPr/>
          <a:lstStyle/>
          <a:p>
            <a:r>
              <a:rPr lang="en-US" dirty="0" smtClean="0"/>
              <a:t>Next, substitute the appropriate values into the equation to find the percentage change. </a:t>
            </a:r>
          </a:p>
          <a:p>
            <a:endParaRPr lang="en-US" dirty="0" smtClean="0"/>
          </a:p>
          <a:p>
            <a:endParaRPr lang="en-US" dirty="0" smtClean="0"/>
          </a:p>
          <a:p>
            <a:endParaRPr lang="en-US" dirty="0" smtClean="0"/>
          </a:p>
          <a:p>
            <a:r>
              <a:rPr lang="en-US" dirty="0" smtClean="0"/>
              <a:t>Since the attendance had an increase from the original amount, we say there was a </a:t>
            </a:r>
            <a:r>
              <a:rPr lang="en-US" dirty="0" smtClean="0">
                <a:solidFill>
                  <a:srgbClr val="FF0000"/>
                </a:solidFill>
              </a:rPr>
              <a:t>52%</a:t>
            </a:r>
            <a:r>
              <a:rPr lang="en-US" dirty="0" smtClean="0"/>
              <a:t> increase in attendance. </a:t>
            </a:r>
            <a:endParaRPr lang="en-US" dirty="0"/>
          </a:p>
        </p:txBody>
      </p:sp>
      <p:graphicFrame>
        <p:nvGraphicFramePr>
          <p:cNvPr id="4099" name="Object 3"/>
          <p:cNvGraphicFramePr>
            <a:graphicFrameLocks noChangeAspect="1"/>
          </p:cNvGraphicFramePr>
          <p:nvPr/>
        </p:nvGraphicFramePr>
        <p:xfrm>
          <a:off x="6656696" y="2729552"/>
          <a:ext cx="914400" cy="304800"/>
        </p:xfrm>
        <a:graphic>
          <a:graphicData uri="http://schemas.openxmlformats.org/presentationml/2006/ole">
            <mc:AlternateContent xmlns:mc="http://schemas.openxmlformats.org/markup-compatibility/2006">
              <mc:Choice xmlns:v="urn:schemas-microsoft-com:vml" Requires="v">
                <p:oleObj spid="_x0000_s4120" name="Equation" r:id="rId3" imgW="914400" imgH="304560" progId="Equation.DSMT4">
                  <p:embed/>
                </p:oleObj>
              </mc:Choice>
              <mc:Fallback>
                <p:oleObj name="Equation" r:id="rId3" imgW="914400" imgH="3045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56696" y="2729552"/>
                        <a:ext cx="91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5003800" y="2452048"/>
          <a:ext cx="1625600" cy="838200"/>
        </p:xfrm>
        <a:graphic>
          <a:graphicData uri="http://schemas.openxmlformats.org/presentationml/2006/ole">
            <mc:AlternateContent xmlns:mc="http://schemas.openxmlformats.org/markup-compatibility/2006">
              <mc:Choice xmlns:v="urn:schemas-microsoft-com:vml" Requires="v">
                <p:oleObj spid="_x0000_s4121" name="Equation" r:id="rId5" imgW="1625400" imgH="838080" progId="Equation.DSMT4">
                  <p:embed/>
                </p:oleObj>
              </mc:Choice>
              <mc:Fallback>
                <p:oleObj name="Equation" r:id="rId5" imgW="16254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03800" y="2452048"/>
                        <a:ext cx="162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1600200" y="2452048"/>
          <a:ext cx="3390900" cy="901700"/>
        </p:xfrm>
        <a:graphic>
          <a:graphicData uri="http://schemas.openxmlformats.org/presentationml/2006/ole">
            <mc:AlternateContent xmlns:mc="http://schemas.openxmlformats.org/markup-compatibility/2006">
              <mc:Choice xmlns:v="urn:schemas-microsoft-com:vml" Requires="v">
                <p:oleObj spid="_x0000_s4122" name="Equation" r:id="rId7" imgW="3390840" imgH="901440" progId="Equation.DSMT4">
                  <p:embed/>
                </p:oleObj>
              </mc:Choice>
              <mc:Fallback>
                <p:oleObj name="Equation" r:id="rId7" imgW="3390840" imgH="9014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00200" y="2452048"/>
                        <a:ext cx="3390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Objectives</a:t>
            </a:r>
          </a:p>
        </p:txBody>
      </p:sp>
      <p:sp>
        <p:nvSpPr>
          <p:cNvPr id="5123" name="Rectangle 3"/>
          <p:cNvSpPr>
            <a:spLocks noGrp="1"/>
          </p:cNvSpPr>
          <p:nvPr>
            <p:ph idx="1"/>
          </p:nvPr>
        </p:nvSpPr>
        <p:spPr>
          <a:xfrm>
            <a:off x="457200" y="1280160"/>
            <a:ext cx="8229600" cy="1471172"/>
          </a:xfrm>
          <a:prstGeom prst="rect">
            <a:avLst/>
          </a:prstGeom>
          <a:noFill/>
        </p:spPr>
        <p:txBody>
          <a:bodyPr>
            <a:spAutoFit/>
          </a:bodyPr>
          <a:lstStyle/>
          <a:p>
            <a:pPr marL="463550" indent="-463550">
              <a:buFont typeface="Courier New" pitchFamily="49" charset="0"/>
              <a:buChar char="o"/>
            </a:pPr>
            <a:r>
              <a:rPr lang="en-US" dirty="0" smtClean="0"/>
              <a:t>Identify and calculate percentage increase and percentage decrease </a:t>
            </a:r>
          </a:p>
          <a:p>
            <a:pPr marL="463550" indent="-463550">
              <a:buFont typeface="Courier New" pitchFamily="49" charset="0"/>
              <a:buChar char="o"/>
            </a:pPr>
            <a:r>
              <a:rPr lang="en-US" dirty="0" smtClean="0"/>
              <a:t>Identify common mistakes with percentages</a:t>
            </a: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Finding the Percentage Change (cont.)</a:t>
            </a:r>
            <a:endParaRPr lang="en-US" dirty="0"/>
          </a:p>
        </p:txBody>
      </p:sp>
      <p:sp>
        <p:nvSpPr>
          <p:cNvPr id="3" name="Content Placeholder 2"/>
          <p:cNvSpPr>
            <a:spLocks noGrp="1"/>
          </p:cNvSpPr>
          <p:nvPr>
            <p:ph idx="1"/>
          </p:nvPr>
        </p:nvSpPr>
        <p:spPr/>
        <p:txBody>
          <a:bodyPr/>
          <a:lstStyle/>
          <a:p>
            <a:pPr marL="463550" indent="-463550"/>
            <a:r>
              <a:rPr lang="en-US" b="1" dirty="0" smtClean="0"/>
              <a:t>b.	</a:t>
            </a:r>
            <a:r>
              <a:rPr lang="en-US" dirty="0" smtClean="0"/>
              <a:t>Now, if at the next meeting only </a:t>
            </a:r>
            <a:r>
              <a:rPr lang="en-US" dirty="0" smtClean="0">
                <a:solidFill>
                  <a:srgbClr val="0000FF"/>
                </a:solidFill>
              </a:rPr>
              <a:t>31</a:t>
            </a:r>
            <a:r>
              <a:rPr lang="en-US" dirty="0" smtClean="0"/>
              <a:t> people attend, what is the percentage change from meeting 2 to meeting 3? </a:t>
            </a:r>
          </a:p>
          <a:p>
            <a:pPr marL="463550"/>
            <a:r>
              <a:rPr lang="en-US" dirty="0" smtClean="0"/>
              <a:t>This time, the absolute change in attendance is as follows. </a:t>
            </a:r>
            <a:endParaRPr lang="en-US" dirty="0"/>
          </a:p>
        </p:txBody>
      </p:sp>
      <p:graphicFrame>
        <p:nvGraphicFramePr>
          <p:cNvPr id="5123" name="Object 3"/>
          <p:cNvGraphicFramePr>
            <a:graphicFrameLocks noChangeAspect="1"/>
          </p:cNvGraphicFramePr>
          <p:nvPr/>
        </p:nvGraphicFramePr>
        <p:xfrm>
          <a:off x="4392304" y="4894240"/>
          <a:ext cx="469900" cy="279400"/>
        </p:xfrm>
        <a:graphic>
          <a:graphicData uri="http://schemas.openxmlformats.org/presentationml/2006/ole">
            <mc:AlternateContent xmlns:mc="http://schemas.openxmlformats.org/markup-compatibility/2006">
              <mc:Choice xmlns:v="urn:schemas-microsoft-com:vml" Requires="v">
                <p:oleObj spid="_x0000_s5151" name="Equation" r:id="rId3" imgW="469800" imgH="279360" progId="Equation.DSMT4">
                  <p:embed/>
                </p:oleObj>
              </mc:Choice>
              <mc:Fallback>
                <p:oleObj name="Equation" r:id="rId3" imgW="469800" imgH="2793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92304" y="4894240"/>
                        <a:ext cx="469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4392304" y="4268148"/>
          <a:ext cx="1422400" cy="469900"/>
        </p:xfrm>
        <a:graphic>
          <a:graphicData uri="http://schemas.openxmlformats.org/presentationml/2006/ole">
            <mc:AlternateContent xmlns:mc="http://schemas.openxmlformats.org/markup-compatibility/2006">
              <mc:Choice xmlns:v="urn:schemas-microsoft-com:vml" Requires="v">
                <p:oleObj spid="_x0000_s5152" name="Equation" r:id="rId5" imgW="1422360" imgH="469800" progId="Equation.DSMT4">
                  <p:embed/>
                </p:oleObj>
              </mc:Choice>
              <mc:Fallback>
                <p:oleObj name="Equation" r:id="rId5" imgW="142236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92304" y="4268148"/>
                        <a:ext cx="1422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4392304" y="3671248"/>
          <a:ext cx="3556000" cy="495300"/>
        </p:xfrm>
        <a:graphic>
          <a:graphicData uri="http://schemas.openxmlformats.org/presentationml/2006/ole">
            <mc:AlternateContent xmlns:mc="http://schemas.openxmlformats.org/markup-compatibility/2006">
              <mc:Choice xmlns:v="urn:schemas-microsoft-com:vml" Requires="v">
                <p:oleObj spid="_x0000_s5153" name="Equation" r:id="rId7" imgW="3555720" imgH="495000" progId="Equation.DSMT4">
                  <p:embed/>
                </p:oleObj>
              </mc:Choice>
              <mc:Fallback>
                <p:oleObj name="Equation" r:id="rId7" imgW="3555720" imgH="4950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92304" y="3671248"/>
                        <a:ext cx="3556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1967552" y="3732852"/>
          <a:ext cx="2400300" cy="368300"/>
        </p:xfrm>
        <a:graphic>
          <a:graphicData uri="http://schemas.openxmlformats.org/presentationml/2006/ole">
            <mc:AlternateContent xmlns:mc="http://schemas.openxmlformats.org/markup-compatibility/2006">
              <mc:Choice xmlns:v="urn:schemas-microsoft-com:vml" Requires="v">
                <p:oleObj spid="_x0000_s5154" name="Equation" r:id="rId9" imgW="2400120" imgH="368280" progId="Equation.DSMT4">
                  <p:embed/>
                </p:oleObj>
              </mc:Choice>
              <mc:Fallback>
                <p:oleObj name="Equation" r:id="rId9" imgW="2400120" imgH="3682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67552" y="3732852"/>
                        <a:ext cx="2400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Finding the Percentage Change (cont.)</a:t>
            </a:r>
            <a:endParaRPr lang="en-US" dirty="0"/>
          </a:p>
        </p:txBody>
      </p:sp>
      <p:sp>
        <p:nvSpPr>
          <p:cNvPr id="3" name="Content Placeholder 2"/>
          <p:cNvSpPr>
            <a:spLocks noGrp="1"/>
          </p:cNvSpPr>
          <p:nvPr>
            <p:ph idx="1"/>
          </p:nvPr>
        </p:nvSpPr>
        <p:spPr/>
        <p:txBody>
          <a:bodyPr/>
          <a:lstStyle/>
          <a:p>
            <a:r>
              <a:rPr lang="en-US" dirty="0" smtClean="0"/>
              <a:t>Substituting this into our equation, we have </a:t>
            </a:r>
          </a:p>
          <a:p>
            <a:endParaRPr lang="en-US" dirty="0" smtClean="0"/>
          </a:p>
          <a:p>
            <a:endParaRPr lang="en-US" dirty="0" smtClean="0"/>
          </a:p>
          <a:p>
            <a:r>
              <a:rPr lang="en-US" dirty="0" smtClean="0"/>
              <a:t>Since this was a decline in attendance, we say there was an </a:t>
            </a:r>
            <a:r>
              <a:rPr lang="en-US" dirty="0" smtClean="0">
                <a:solidFill>
                  <a:srgbClr val="FF0000"/>
                </a:solidFill>
              </a:rPr>
              <a:t>18.42%</a:t>
            </a:r>
            <a:r>
              <a:rPr lang="en-US" dirty="0" smtClean="0"/>
              <a:t> decrease from meeting 2 to meeting 3. </a:t>
            </a:r>
            <a:endParaRPr lang="en-US" dirty="0"/>
          </a:p>
        </p:txBody>
      </p:sp>
      <p:graphicFrame>
        <p:nvGraphicFramePr>
          <p:cNvPr id="6147" name="Object 3"/>
          <p:cNvGraphicFramePr>
            <a:graphicFrameLocks noChangeAspect="1"/>
          </p:cNvGraphicFramePr>
          <p:nvPr/>
        </p:nvGraphicFramePr>
        <p:xfrm>
          <a:off x="4582804" y="2182504"/>
          <a:ext cx="1333500" cy="304800"/>
        </p:xfrm>
        <a:graphic>
          <a:graphicData uri="http://schemas.openxmlformats.org/presentationml/2006/ole">
            <mc:AlternateContent xmlns:mc="http://schemas.openxmlformats.org/markup-compatibility/2006">
              <mc:Choice xmlns:v="urn:schemas-microsoft-com:vml" Requires="v">
                <p:oleObj spid="_x0000_s6161" name="Equation" r:id="rId3" imgW="1333440" imgH="304560" progId="Equation.DSMT4">
                  <p:embed/>
                </p:oleObj>
              </mc:Choice>
              <mc:Fallback>
                <p:oleObj name="Equation" r:id="rId3" imgW="1333440" imgH="3045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82804" y="2182504"/>
                        <a:ext cx="1333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3173104" y="1905000"/>
          <a:ext cx="1371600" cy="838200"/>
        </p:xfrm>
        <a:graphic>
          <a:graphicData uri="http://schemas.openxmlformats.org/presentationml/2006/ole">
            <mc:AlternateContent xmlns:mc="http://schemas.openxmlformats.org/markup-compatibility/2006">
              <mc:Choice xmlns:v="urn:schemas-microsoft-com:vml" Requires="v">
                <p:oleObj spid="_x0000_s6162" name="Equation" r:id="rId5" imgW="1371600" imgH="838080" progId="Equation.DSMT4">
                  <p:embed/>
                </p:oleObj>
              </mc:Choice>
              <mc:Fallback>
                <p:oleObj name="Equation" r:id="rId5" imgW="13716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73104" y="1905000"/>
                        <a:ext cx="1371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Finding the Percentage Change (cont.)</a:t>
            </a:r>
            <a:endParaRPr lang="en-US" dirty="0"/>
          </a:p>
        </p:txBody>
      </p:sp>
      <p:sp>
        <p:nvSpPr>
          <p:cNvPr id="3" name="Content Placeholder 2"/>
          <p:cNvSpPr>
            <a:spLocks noGrp="1"/>
          </p:cNvSpPr>
          <p:nvPr>
            <p:ph idx="1"/>
          </p:nvPr>
        </p:nvSpPr>
        <p:spPr/>
        <p:txBody>
          <a:bodyPr/>
          <a:lstStyle/>
          <a:p>
            <a:pPr marL="463550" indent="-463550"/>
            <a:r>
              <a:rPr lang="en-US" b="1" dirty="0" smtClean="0"/>
              <a:t>c.	</a:t>
            </a:r>
            <a:r>
              <a:rPr lang="en-US" dirty="0" smtClean="0"/>
              <a:t>Recall that, in meeting 1, there were </a:t>
            </a:r>
            <a:r>
              <a:rPr lang="en-US" dirty="0" smtClean="0">
                <a:solidFill>
                  <a:srgbClr val="0000FF"/>
                </a:solidFill>
              </a:rPr>
              <a:t>25</a:t>
            </a:r>
            <a:r>
              <a:rPr lang="en-US" dirty="0" smtClean="0"/>
              <a:t> people in attendance and in meeting 3, there were </a:t>
            </a:r>
            <a:r>
              <a:rPr lang="en-US" dirty="0" smtClean="0">
                <a:solidFill>
                  <a:srgbClr val="0000FF"/>
                </a:solidFill>
              </a:rPr>
              <a:t>31</a:t>
            </a:r>
            <a:r>
              <a:rPr lang="en-US" dirty="0" smtClean="0"/>
              <a:t> people. So we need to subtract these numbers to find the absolute change in attendance. </a:t>
            </a:r>
            <a:endParaRPr lang="en-US" dirty="0"/>
          </a:p>
        </p:txBody>
      </p:sp>
      <p:graphicFrame>
        <p:nvGraphicFramePr>
          <p:cNvPr id="7171" name="Object 3"/>
          <p:cNvGraphicFramePr>
            <a:graphicFrameLocks noChangeAspect="1"/>
          </p:cNvGraphicFramePr>
          <p:nvPr/>
        </p:nvGraphicFramePr>
        <p:xfrm>
          <a:off x="4008460" y="4370696"/>
          <a:ext cx="482600" cy="292100"/>
        </p:xfrm>
        <a:graphic>
          <a:graphicData uri="http://schemas.openxmlformats.org/presentationml/2006/ole">
            <mc:AlternateContent xmlns:mc="http://schemas.openxmlformats.org/markup-compatibility/2006">
              <mc:Choice xmlns:v="urn:schemas-microsoft-com:vml" Requires="v">
                <p:oleObj spid="_x0000_s7199" name="Equation" r:id="rId3" imgW="482400" imgH="291960" progId="Equation.DSMT4">
                  <p:embed/>
                </p:oleObj>
              </mc:Choice>
              <mc:Fallback>
                <p:oleObj name="Equation" r:id="rId3" imgW="48240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08460" y="4370696"/>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4008460" y="3734748"/>
          <a:ext cx="1409700" cy="469900"/>
        </p:xfrm>
        <a:graphic>
          <a:graphicData uri="http://schemas.openxmlformats.org/presentationml/2006/ole">
            <mc:AlternateContent xmlns:mc="http://schemas.openxmlformats.org/markup-compatibility/2006">
              <mc:Choice xmlns:v="urn:schemas-microsoft-com:vml" Requires="v">
                <p:oleObj spid="_x0000_s7200" name="Equation" r:id="rId5" imgW="1409400" imgH="469800" progId="Equation.DSMT4">
                  <p:embed/>
                </p:oleObj>
              </mc:Choice>
              <mc:Fallback>
                <p:oleObj name="Equation" r:id="rId5" imgW="140940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08460" y="3734748"/>
                        <a:ext cx="140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4008460" y="3137848"/>
          <a:ext cx="3543300" cy="495300"/>
        </p:xfrm>
        <a:graphic>
          <a:graphicData uri="http://schemas.openxmlformats.org/presentationml/2006/ole">
            <mc:AlternateContent xmlns:mc="http://schemas.openxmlformats.org/markup-compatibility/2006">
              <mc:Choice xmlns:v="urn:schemas-microsoft-com:vml" Requires="v">
                <p:oleObj spid="_x0000_s7201" name="Equation" r:id="rId7" imgW="3543120" imgH="495000" progId="Equation.DSMT4">
                  <p:embed/>
                </p:oleObj>
              </mc:Choice>
              <mc:Fallback>
                <p:oleObj name="Equation" r:id="rId7" imgW="3543120" imgH="4950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08460" y="3137848"/>
                        <a:ext cx="3543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1600200" y="3214048"/>
          <a:ext cx="2400300" cy="368300"/>
        </p:xfrm>
        <a:graphic>
          <a:graphicData uri="http://schemas.openxmlformats.org/presentationml/2006/ole">
            <mc:AlternateContent xmlns:mc="http://schemas.openxmlformats.org/markup-compatibility/2006">
              <mc:Choice xmlns:v="urn:schemas-microsoft-com:vml" Requires="v">
                <p:oleObj spid="_x0000_s7202" name="Equation" r:id="rId9" imgW="2400120" imgH="368280" progId="Equation.DSMT4">
                  <p:embed/>
                </p:oleObj>
              </mc:Choice>
              <mc:Fallback>
                <p:oleObj name="Equation" r:id="rId9" imgW="2400120" imgH="3682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00200" y="3214048"/>
                        <a:ext cx="2400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Finding the Percentage Change (cont.)</a:t>
            </a:r>
            <a:endParaRPr lang="en-US" dirty="0"/>
          </a:p>
        </p:txBody>
      </p:sp>
      <p:sp>
        <p:nvSpPr>
          <p:cNvPr id="3" name="Content Placeholder 2"/>
          <p:cNvSpPr>
            <a:spLocks noGrp="1"/>
          </p:cNvSpPr>
          <p:nvPr>
            <p:ph idx="1"/>
          </p:nvPr>
        </p:nvSpPr>
        <p:spPr/>
        <p:txBody>
          <a:bodyPr/>
          <a:lstStyle/>
          <a:p>
            <a:r>
              <a:rPr lang="en-US" dirty="0" smtClean="0"/>
              <a:t>So, our percentage change equation becomes </a:t>
            </a:r>
          </a:p>
          <a:p>
            <a:endParaRPr lang="en-US" dirty="0" smtClean="0"/>
          </a:p>
          <a:p>
            <a:endParaRPr lang="en-US" dirty="0" smtClean="0"/>
          </a:p>
          <a:p>
            <a:endParaRPr lang="en-US" dirty="0" smtClean="0"/>
          </a:p>
          <a:p>
            <a:r>
              <a:rPr lang="en-US" dirty="0" smtClean="0"/>
              <a:t>Since this was an increase in attendance from meeting 1 to meeting 3, we say there was a </a:t>
            </a:r>
            <a:r>
              <a:rPr lang="en-US" dirty="0" smtClean="0">
                <a:solidFill>
                  <a:srgbClr val="FF0000"/>
                </a:solidFill>
              </a:rPr>
              <a:t>24%</a:t>
            </a:r>
            <a:r>
              <a:rPr lang="en-US" dirty="0" smtClean="0"/>
              <a:t> increase overall. </a:t>
            </a:r>
            <a:endParaRPr lang="en-US" dirty="0"/>
          </a:p>
        </p:txBody>
      </p:sp>
      <p:graphicFrame>
        <p:nvGraphicFramePr>
          <p:cNvPr id="8195" name="Object 3"/>
          <p:cNvGraphicFramePr>
            <a:graphicFrameLocks noChangeAspect="1"/>
          </p:cNvGraphicFramePr>
          <p:nvPr/>
        </p:nvGraphicFramePr>
        <p:xfrm>
          <a:off x="4778992" y="2397456"/>
          <a:ext cx="901700" cy="304800"/>
        </p:xfrm>
        <a:graphic>
          <a:graphicData uri="http://schemas.openxmlformats.org/presentationml/2006/ole">
            <mc:AlternateContent xmlns:mc="http://schemas.openxmlformats.org/markup-compatibility/2006">
              <mc:Choice xmlns:v="urn:schemas-microsoft-com:vml" Requires="v">
                <p:oleObj spid="_x0000_s8209" name="Equation" r:id="rId3" imgW="901440" imgH="304560" progId="Equation.DSMT4">
                  <p:embed/>
                </p:oleObj>
              </mc:Choice>
              <mc:Fallback>
                <p:oleObj name="Equation" r:id="rId3" imgW="901440" imgH="3045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78992" y="2397456"/>
                        <a:ext cx="9017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3374408" y="2133600"/>
          <a:ext cx="1358900" cy="838200"/>
        </p:xfrm>
        <a:graphic>
          <a:graphicData uri="http://schemas.openxmlformats.org/presentationml/2006/ole">
            <mc:AlternateContent xmlns:mc="http://schemas.openxmlformats.org/markup-compatibility/2006">
              <mc:Choice xmlns:v="urn:schemas-microsoft-com:vml" Requires="v">
                <p:oleObj spid="_x0000_s8210" name="Equation" r:id="rId5" imgW="1358640" imgH="838080" progId="Equation.DSMT4">
                  <p:embed/>
                </p:oleObj>
              </mc:Choice>
              <mc:Fallback>
                <p:oleObj name="Equation" r:id="rId5" imgW="135864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74408" y="2133600"/>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Percentage Faux Pas</a:t>
            </a:r>
            <a:endParaRPr lang="en-US" dirty="0"/>
          </a:p>
        </p:txBody>
      </p:sp>
      <p:sp>
        <p:nvSpPr>
          <p:cNvPr id="3" name="Content Placeholder 2"/>
          <p:cNvSpPr>
            <a:spLocks noGrp="1"/>
          </p:cNvSpPr>
          <p:nvPr>
            <p:ph idx="1"/>
          </p:nvPr>
        </p:nvSpPr>
        <p:spPr/>
        <p:txBody>
          <a:bodyPr/>
          <a:lstStyle/>
          <a:p>
            <a:r>
              <a:rPr lang="en-US" dirty="0" smtClean="0"/>
              <a:t>Percentages are a very useful and informative tool. However, percentages are commonly used incorrectly and lead people down the wrong path. Three of the more common misuses involving percentages are:</a:t>
            </a:r>
          </a:p>
          <a:p>
            <a:endParaRPr lang="en-US" dirty="0" smtClean="0"/>
          </a:p>
          <a:p>
            <a:pPr marL="342900" indent="-342900">
              <a:buFont typeface="Courier New" panose="02070309020205020404" pitchFamily="49" charset="0"/>
              <a:buChar char="o"/>
            </a:pPr>
            <a:r>
              <a:rPr lang="en-US" sz="2400" dirty="0" smtClean="0"/>
              <a:t>Comparing percentages of groups of very </a:t>
            </a:r>
            <a:r>
              <a:rPr lang="en-US" sz="2400" dirty="0"/>
              <a:t>d</a:t>
            </a:r>
            <a:r>
              <a:rPr lang="en-US" sz="2400" dirty="0" smtClean="0"/>
              <a:t>ifferent </a:t>
            </a:r>
            <a:r>
              <a:rPr lang="en-US" sz="2400" dirty="0"/>
              <a:t>s</a:t>
            </a:r>
            <a:r>
              <a:rPr lang="en-US" sz="2400" dirty="0" smtClean="0"/>
              <a:t>izes</a:t>
            </a:r>
          </a:p>
          <a:p>
            <a:pPr marL="342900" indent="-342900">
              <a:buFont typeface="Courier New" panose="02070309020205020404" pitchFamily="49" charset="0"/>
              <a:buChar char="o"/>
            </a:pPr>
            <a:r>
              <a:rPr lang="en-US" sz="2400" dirty="0" smtClean="0"/>
              <a:t>Averaging percentages</a:t>
            </a:r>
          </a:p>
          <a:p>
            <a:pPr marL="342900" indent="-342900">
              <a:buFont typeface="Courier New" panose="02070309020205020404" pitchFamily="49" charset="0"/>
              <a:buChar char="o"/>
            </a:pPr>
            <a:r>
              <a:rPr lang="en-US" sz="2400" dirty="0" smtClean="0"/>
              <a:t>Shifting reference points</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Comparing </a:t>
            </a:r>
            <a:r>
              <a:rPr lang="en-US" dirty="0" smtClean="0"/>
              <a:t>Percentages </a:t>
            </a:r>
            <a:r>
              <a:rPr lang="en-US" dirty="0"/>
              <a:t>of </a:t>
            </a:r>
            <a:r>
              <a:rPr lang="en-US" dirty="0" smtClean="0"/>
              <a:t>Groups </a:t>
            </a:r>
            <a:br>
              <a:rPr lang="en-US" dirty="0" smtClean="0"/>
            </a:br>
            <a:r>
              <a:rPr lang="en-US" dirty="0" smtClean="0"/>
              <a:t>of Very Different Sizes</a:t>
            </a:r>
            <a:r>
              <a:rPr lang="en-US" dirty="0"/>
              <a:t/>
            </a:r>
            <a:br>
              <a:rPr lang="en-US" dirty="0"/>
            </a:br>
            <a:endParaRPr lang="en-US" dirty="0"/>
          </a:p>
        </p:txBody>
      </p:sp>
      <p:sp>
        <p:nvSpPr>
          <p:cNvPr id="3" name="Content Placeholder 2"/>
          <p:cNvSpPr>
            <a:spLocks noGrp="1"/>
          </p:cNvSpPr>
          <p:nvPr>
            <p:ph idx="1"/>
          </p:nvPr>
        </p:nvSpPr>
        <p:spPr/>
        <p:txBody>
          <a:bodyPr/>
          <a:lstStyle/>
          <a:p>
            <a:r>
              <a:rPr lang="en-US" sz="2400" dirty="0" smtClean="0"/>
              <a:t>Suppose you were told that </a:t>
            </a:r>
            <a:r>
              <a:rPr lang="en-US" sz="2400" dirty="0" smtClean="0">
                <a:solidFill>
                  <a:srgbClr val="0000FF"/>
                </a:solidFill>
              </a:rPr>
              <a:t>75%</a:t>
            </a:r>
            <a:r>
              <a:rPr lang="en-US" sz="2400" dirty="0" smtClean="0"/>
              <a:t> of people living in Alaska favor free skis for school children while only </a:t>
            </a:r>
            <a:r>
              <a:rPr lang="en-US" sz="2400" dirty="0" smtClean="0">
                <a:solidFill>
                  <a:srgbClr val="0000FF"/>
                </a:solidFill>
              </a:rPr>
              <a:t>40%</a:t>
            </a:r>
            <a:r>
              <a:rPr lang="en-US" sz="2400" dirty="0" smtClean="0"/>
              <a:t> of Californians do. While it is true that a greater proportion of Alaskans favor free skis, it would be wrong to conclude from these percentages that </a:t>
            </a:r>
            <a:r>
              <a:rPr lang="en-US" sz="2400" i="1" dirty="0" smtClean="0"/>
              <a:t>more</a:t>
            </a:r>
            <a:r>
              <a:rPr lang="en-US" sz="2400" dirty="0" smtClean="0"/>
              <a:t> Alaskans are in favor of the free skis than Californians.</a:t>
            </a:r>
          </a:p>
          <a:p>
            <a:endParaRPr lang="en-US" sz="2400" dirty="0"/>
          </a:p>
          <a:p>
            <a:r>
              <a:rPr lang="en-US" sz="2400" dirty="0" smtClean="0"/>
              <a:t>Alaska’s population in 2010 was around </a:t>
            </a:r>
            <a:r>
              <a:rPr lang="en-US" sz="2400" dirty="0" smtClean="0">
                <a:solidFill>
                  <a:srgbClr val="0000FF"/>
                </a:solidFill>
              </a:rPr>
              <a:t>710,000 </a:t>
            </a:r>
            <a:r>
              <a:rPr lang="en-US" sz="2400" dirty="0" smtClean="0"/>
              <a:t>while California’s population was </a:t>
            </a:r>
            <a:r>
              <a:rPr lang="en-US" sz="2400" dirty="0" smtClean="0">
                <a:solidFill>
                  <a:srgbClr val="0000FF"/>
                </a:solidFill>
              </a:rPr>
              <a:t>37,000,000</a:t>
            </a:r>
            <a:r>
              <a:rPr lang="en-US" sz="2400" dirty="0" smtClean="0"/>
              <a:t>. Given that information, we can find the actual number of people in favor of free skis in both states.</a:t>
            </a:r>
            <a:endParaRPr lang="en-US" sz="2400" dirty="0"/>
          </a:p>
        </p:txBody>
      </p:sp>
    </p:spTree>
    <p:extLst>
      <p:ext uri="{BB962C8B-B14F-4D97-AF65-F5344CB8AC3E}">
        <p14:creationId xmlns:p14="http://schemas.microsoft.com/office/powerpoint/2010/main" val="25066109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Comparing </a:t>
            </a:r>
            <a:r>
              <a:rPr lang="en-US" dirty="0" smtClean="0"/>
              <a:t>Percentages </a:t>
            </a:r>
            <a:r>
              <a:rPr lang="en-US" dirty="0"/>
              <a:t>of </a:t>
            </a:r>
            <a:r>
              <a:rPr lang="en-US" dirty="0" smtClean="0"/>
              <a:t>Groups </a:t>
            </a:r>
            <a:br>
              <a:rPr lang="en-US" dirty="0" smtClean="0"/>
            </a:br>
            <a:r>
              <a:rPr lang="en-US" dirty="0" smtClean="0"/>
              <a:t>of Very Different Sizes (cont.)</a:t>
            </a:r>
            <a:r>
              <a:rPr lang="en-US" dirty="0"/>
              <a:t/>
            </a:r>
            <a:br>
              <a:rPr lang="en-US" dirty="0"/>
            </a:br>
            <a:endParaRPr lang="en-US" dirty="0"/>
          </a:p>
        </p:txBody>
      </p:sp>
      <p:sp>
        <p:nvSpPr>
          <p:cNvPr id="3" name="Content Placeholder 2"/>
          <p:cNvSpPr>
            <a:spLocks noGrp="1"/>
          </p:cNvSpPr>
          <p:nvPr>
            <p:ph idx="1"/>
          </p:nvPr>
        </p:nvSpPr>
        <p:spPr/>
        <p:txBody>
          <a:bodyPr/>
          <a:lstStyle/>
          <a:p>
            <a:r>
              <a:rPr lang="en-US" sz="2400" dirty="0" smtClean="0"/>
              <a:t>Alaska: </a:t>
            </a:r>
            <a:r>
              <a:rPr lang="en-US" sz="2400" dirty="0" smtClean="0">
                <a:solidFill>
                  <a:srgbClr val="0000FF"/>
                </a:solidFill>
              </a:rPr>
              <a:t>75% of 710,000 = (0.75)(710,000) = </a:t>
            </a:r>
            <a:r>
              <a:rPr lang="en-US" sz="2400" dirty="0" smtClean="0">
                <a:solidFill>
                  <a:srgbClr val="FF0000"/>
                </a:solidFill>
              </a:rPr>
              <a:t>532,500</a:t>
            </a:r>
          </a:p>
          <a:p>
            <a:r>
              <a:rPr lang="en-US" sz="2400" dirty="0" smtClean="0"/>
              <a:t>California: </a:t>
            </a:r>
            <a:r>
              <a:rPr lang="en-US" sz="2400" dirty="0" smtClean="0">
                <a:solidFill>
                  <a:srgbClr val="0000FF"/>
                </a:solidFill>
              </a:rPr>
              <a:t>40% of 37,000,000 = (0.40)(37,000,000) = </a:t>
            </a:r>
            <a:r>
              <a:rPr lang="en-US" sz="2400" dirty="0" smtClean="0">
                <a:solidFill>
                  <a:srgbClr val="FF0000"/>
                </a:solidFill>
              </a:rPr>
              <a:t>14,800,000</a:t>
            </a:r>
          </a:p>
          <a:p>
            <a:endParaRPr lang="en-US" sz="2400" dirty="0"/>
          </a:p>
          <a:p>
            <a:r>
              <a:rPr lang="en-US" sz="2400" dirty="0" smtClean="0"/>
              <a:t>So, we can see that 75% of Alaskans is a much, much smaller number than 40% of Californians. Comparing 40% to 75% when the populations are not even in the same ballpark is misleading. In fact, 2% of California’s population is already greater than the entire population of Alaska.</a:t>
            </a:r>
            <a:endParaRPr lang="en-US" sz="2400" dirty="0"/>
          </a:p>
        </p:txBody>
      </p:sp>
    </p:spTree>
    <p:extLst>
      <p:ext uri="{BB962C8B-B14F-4D97-AF65-F5344CB8AC3E}">
        <p14:creationId xmlns:p14="http://schemas.microsoft.com/office/powerpoint/2010/main" val="14601871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#4 </a:t>
            </a:r>
            <a:endParaRPr lang="en-US" dirty="0"/>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smtClean="0">
                <a:solidFill>
                  <a:srgbClr val="000000"/>
                </a:solidFill>
              </a:rPr>
              <a:t>Skill Check #4 </a:t>
            </a:r>
          </a:p>
          <a:p>
            <a:r>
              <a:rPr lang="en-US" dirty="0" smtClean="0">
                <a:solidFill>
                  <a:srgbClr val="000000"/>
                </a:solidFill>
              </a:rPr>
              <a:t>Even if the total populations are very different sizes, there are times when percentages/proportions are more appropriate for comparison. Can you think of some examples? </a:t>
            </a:r>
            <a:endParaRPr lang="en-US" dirty="0">
              <a:solidFill>
                <a:srgbClr val="000000"/>
              </a:solidFill>
            </a:endParaRPr>
          </a:p>
        </p:txBody>
      </p:sp>
      <p:sp>
        <p:nvSpPr>
          <p:cNvPr id="4" name="Rectangle 3"/>
          <p:cNvSpPr/>
          <p:nvPr/>
        </p:nvSpPr>
        <p:spPr>
          <a:xfrm>
            <a:off x="457200" y="5029200"/>
            <a:ext cx="8229600" cy="954107"/>
          </a:xfrm>
          <a:prstGeom prst="rect">
            <a:avLst/>
          </a:prstGeom>
        </p:spPr>
        <p:txBody>
          <a:bodyPr wrap="square">
            <a:spAutoFit/>
          </a:bodyPr>
          <a:lstStyle/>
          <a:p>
            <a:pPr marL="1314450" indent="-1314450"/>
            <a:r>
              <a:rPr lang="en-US" sz="2800" dirty="0" smtClean="0">
                <a:solidFill>
                  <a:srgbClr val="000000"/>
                </a:solidFill>
              </a:rPr>
              <a:t>Answer:	</a:t>
            </a:r>
            <a:r>
              <a:rPr lang="en-US" sz="2800" dirty="0" smtClean="0">
                <a:solidFill>
                  <a:srgbClr val="FF0000"/>
                </a:solidFill>
              </a:rPr>
              <a:t>Answers may vary. An example is the percentage of voters in a demographic area.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Averaging Percentages</a:t>
            </a:r>
            <a:endParaRPr lang="en-US" dirty="0"/>
          </a:p>
        </p:txBody>
      </p:sp>
      <p:sp>
        <p:nvSpPr>
          <p:cNvPr id="3" name="Content Placeholder 2"/>
          <p:cNvSpPr>
            <a:spLocks noGrp="1"/>
          </p:cNvSpPr>
          <p:nvPr>
            <p:ph idx="1"/>
          </p:nvPr>
        </p:nvSpPr>
        <p:spPr/>
        <p:txBody>
          <a:bodyPr/>
          <a:lstStyle/>
          <a:p>
            <a:r>
              <a:rPr lang="en-US" dirty="0" smtClean="0"/>
              <a:t>Another “no-no” when manipulating percentages is trying to average them. In general, averaging percentages almost always yields incorrect answers. There are exceptions, but to avoid confusion or misuse, stay away from averaging percentages.</a:t>
            </a:r>
          </a:p>
          <a:p>
            <a:r>
              <a:rPr lang="en-US" dirty="0" smtClean="0"/>
              <a:t>Consider our previous example about approval for free skis to school children in Alaska and California. What percentage of people in both states favor the idea? Since there are two states, what is wrong with simply averaging the two percentages?</a:t>
            </a:r>
            <a:endParaRPr lang="en-US" dirty="0"/>
          </a:p>
        </p:txBody>
      </p:sp>
    </p:spTree>
    <p:extLst>
      <p:ext uri="{BB962C8B-B14F-4D97-AF65-F5344CB8AC3E}">
        <p14:creationId xmlns:p14="http://schemas.microsoft.com/office/powerpoint/2010/main" val="1614702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Averaging Percentages (cont.)</a:t>
            </a:r>
            <a:endParaRPr lang="en-US" dirty="0"/>
          </a:p>
        </p:txBody>
      </p:sp>
      <p:sp>
        <p:nvSpPr>
          <p:cNvPr id="3" name="Content Placeholder 2"/>
          <p:cNvSpPr>
            <a:spLocks noGrp="1"/>
          </p:cNvSpPr>
          <p:nvPr>
            <p:ph idx="1"/>
          </p:nvPr>
        </p:nvSpPr>
        <p:spPr/>
        <p:txBody>
          <a:bodyPr/>
          <a:lstStyle/>
          <a:p>
            <a:r>
              <a:rPr lang="en-US" dirty="0" smtClean="0"/>
              <a:t>If we averaged the two percentages together we would have</a:t>
            </a:r>
          </a:p>
          <a:p>
            <a:endParaRPr lang="en-US" dirty="0" smtClean="0"/>
          </a:p>
          <a:p>
            <a:endParaRPr lang="en-US" dirty="0"/>
          </a:p>
          <a:p>
            <a:r>
              <a:rPr lang="en-US" dirty="0" smtClean="0"/>
              <a:t>However, if we add all the people in favor of the idea together, we still have less than half of the population of California. So, the average percentage of 57.5% cannot possibly be correct.</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2724998486"/>
              </p:ext>
            </p:extLst>
          </p:nvPr>
        </p:nvGraphicFramePr>
        <p:xfrm>
          <a:off x="1295401" y="2145610"/>
          <a:ext cx="6858000" cy="1006336"/>
        </p:xfrm>
        <a:graphic>
          <a:graphicData uri="http://schemas.openxmlformats.org/presentationml/2006/ole">
            <mc:AlternateContent xmlns:mc="http://schemas.openxmlformats.org/markup-compatibility/2006">
              <mc:Choice xmlns:v="urn:schemas-microsoft-com:vml" Requires="v">
                <p:oleObj spid="_x0000_s11270" name="Equation" r:id="rId3" imgW="2336760" imgH="342720" progId="Equation.DSMT4">
                  <p:embed/>
                </p:oleObj>
              </mc:Choice>
              <mc:Fallback>
                <p:oleObj name="Equation" r:id="rId3" imgW="2336760" imgH="342720" progId="Equation.DSMT4">
                  <p:embed/>
                  <p:pic>
                    <p:nvPicPr>
                      <p:cNvPr id="0" name=""/>
                      <p:cNvPicPr/>
                      <p:nvPr/>
                    </p:nvPicPr>
                    <p:blipFill>
                      <a:blip r:embed="rId4"/>
                      <a:stretch>
                        <a:fillRect/>
                      </a:stretch>
                    </p:blipFill>
                    <p:spPr>
                      <a:xfrm>
                        <a:off x="1295401" y="2145610"/>
                        <a:ext cx="6858000" cy="1006336"/>
                      </a:xfrm>
                      <a:prstGeom prst="rect">
                        <a:avLst/>
                      </a:prstGeom>
                    </p:spPr>
                  </p:pic>
                </p:oleObj>
              </mc:Fallback>
            </mc:AlternateContent>
          </a:graphicData>
        </a:graphic>
      </p:graphicFrame>
    </p:spTree>
    <p:extLst>
      <p:ext uri="{BB962C8B-B14F-4D97-AF65-F5344CB8AC3E}">
        <p14:creationId xmlns:p14="http://schemas.microsoft.com/office/powerpoint/2010/main" val="42509100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dirty="0" smtClean="0">
                <a:solidFill>
                  <a:schemeClr val="accent1"/>
                </a:solidFill>
              </a:rPr>
              <a:t>Service Tipping</a:t>
            </a:r>
            <a:endParaRPr lang="en-US" sz="3200" dirty="0" smtClean="0">
              <a:solidFill>
                <a:schemeClr val="accent1"/>
              </a:solidFill>
            </a:endParaRPr>
          </a:p>
        </p:txBody>
      </p:sp>
      <p:sp>
        <p:nvSpPr>
          <p:cNvPr id="5123" name="Rectangle 3"/>
          <p:cNvSpPr>
            <a:spLocks noGrp="1"/>
          </p:cNvSpPr>
          <p:nvPr>
            <p:ph idx="1"/>
          </p:nvPr>
        </p:nvSpPr>
        <p:spPr>
          <a:xfrm>
            <a:off x="457200" y="1280160"/>
            <a:ext cx="8229600" cy="3625608"/>
          </a:xfrm>
          <a:prstGeom prst="rect">
            <a:avLst/>
          </a:prstGeom>
          <a:noFill/>
        </p:spPr>
        <p:txBody>
          <a:bodyPr>
            <a:spAutoFit/>
          </a:bodyPr>
          <a:lstStyle/>
          <a:p>
            <a:r>
              <a:rPr lang="en-US" dirty="0" smtClean="0"/>
              <a:t>In most countries, tipping your server is expected. The U.S. has the highest expectations for tipping of any other country at 15-20%. </a:t>
            </a:r>
          </a:p>
          <a:p>
            <a:r>
              <a:rPr lang="en-US" dirty="0" smtClean="0"/>
              <a:t>Suppose you want to always tip </a:t>
            </a:r>
            <a:r>
              <a:rPr lang="en-US" dirty="0" smtClean="0">
                <a:solidFill>
                  <a:srgbClr val="0000FF"/>
                </a:solidFill>
              </a:rPr>
              <a:t>20%</a:t>
            </a:r>
            <a:r>
              <a:rPr lang="en-US" dirty="0" smtClean="0"/>
              <a:t>. The easiest way to quickly calculate the tip amount is to start with </a:t>
            </a:r>
            <a:r>
              <a:rPr lang="en-US" dirty="0" smtClean="0">
                <a:solidFill>
                  <a:srgbClr val="0000FF"/>
                </a:solidFill>
              </a:rPr>
              <a:t>10%</a:t>
            </a:r>
            <a:r>
              <a:rPr lang="en-US" dirty="0" smtClean="0"/>
              <a:t> of the bill and then </a:t>
            </a:r>
            <a:r>
              <a:rPr lang="en-US" dirty="0" smtClean="0">
                <a:solidFill>
                  <a:srgbClr val="0000FF"/>
                </a:solidFill>
              </a:rPr>
              <a:t>double</a:t>
            </a:r>
            <a:r>
              <a:rPr lang="en-US" dirty="0" smtClean="0"/>
              <a:t> it. Remember from earlier math courses that to find 10% of a number, you move the decimal point one place to the left.</a:t>
            </a:r>
          </a:p>
        </p:txBody>
      </p:sp>
    </p:spTree>
    <p:extLst>
      <p:ext uri="{BB962C8B-B14F-4D97-AF65-F5344CB8AC3E}">
        <p14:creationId xmlns:p14="http://schemas.microsoft.com/office/powerpoint/2010/main" val="392165118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Averaging Percentages (cont.)</a:t>
            </a:r>
            <a:endParaRPr lang="en-US" dirty="0"/>
          </a:p>
        </p:txBody>
      </p:sp>
      <p:sp>
        <p:nvSpPr>
          <p:cNvPr id="3" name="Content Placeholder 2"/>
          <p:cNvSpPr>
            <a:spLocks noGrp="1"/>
          </p:cNvSpPr>
          <p:nvPr>
            <p:ph idx="1"/>
          </p:nvPr>
        </p:nvSpPr>
        <p:spPr/>
        <p:txBody>
          <a:bodyPr/>
          <a:lstStyle/>
          <a:p>
            <a:r>
              <a:rPr lang="en-US" dirty="0" smtClean="0"/>
              <a:t>Here is the correct method.</a:t>
            </a:r>
          </a:p>
          <a:p>
            <a:endParaRPr lang="en-US" dirty="0"/>
          </a:p>
          <a:p>
            <a:endParaRPr lang="en-US" dirty="0" smtClean="0"/>
          </a:p>
          <a:p>
            <a:endParaRPr lang="en-US" dirty="0" smtClean="0"/>
          </a:p>
          <a:p>
            <a:r>
              <a:rPr lang="en-US" dirty="0" smtClean="0"/>
              <a:t>So, the percentage of people in both states in favor of the free skis idea would be </a:t>
            </a:r>
          </a:p>
          <a:p>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1181490349"/>
              </p:ext>
            </p:extLst>
          </p:nvPr>
        </p:nvGraphicFramePr>
        <p:xfrm>
          <a:off x="228600" y="4495800"/>
          <a:ext cx="8686800" cy="984311"/>
        </p:xfrm>
        <a:graphic>
          <a:graphicData uri="http://schemas.openxmlformats.org/presentationml/2006/ole">
            <mc:AlternateContent xmlns:mc="http://schemas.openxmlformats.org/markup-compatibility/2006">
              <mc:Choice xmlns:v="urn:schemas-microsoft-com:vml" Requires="v">
                <p:oleObj spid="_x0000_s12297" name="Equation" r:id="rId3" imgW="3251160" imgH="368280" progId="Equation.DSMT4">
                  <p:embed/>
                </p:oleObj>
              </mc:Choice>
              <mc:Fallback>
                <p:oleObj name="Equation" r:id="rId3" imgW="3251160" imgH="368280" progId="Equation.DSMT4">
                  <p:embed/>
                  <p:pic>
                    <p:nvPicPr>
                      <p:cNvPr id="0" name=""/>
                      <p:cNvPicPr/>
                      <p:nvPr/>
                    </p:nvPicPr>
                    <p:blipFill>
                      <a:blip r:embed="rId4"/>
                      <a:stretch>
                        <a:fillRect/>
                      </a:stretch>
                    </p:blipFill>
                    <p:spPr>
                      <a:xfrm>
                        <a:off x="228600" y="4495800"/>
                        <a:ext cx="8686800" cy="984311"/>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354722755"/>
              </p:ext>
            </p:extLst>
          </p:nvPr>
        </p:nvGraphicFramePr>
        <p:xfrm>
          <a:off x="2208924" y="1981200"/>
          <a:ext cx="4726151" cy="901700"/>
        </p:xfrm>
        <a:graphic>
          <a:graphicData uri="http://schemas.openxmlformats.org/presentationml/2006/ole">
            <mc:AlternateContent xmlns:mc="http://schemas.openxmlformats.org/markup-compatibility/2006">
              <mc:Choice xmlns:v="urn:schemas-microsoft-com:vml" Requires="v">
                <p:oleObj spid="_x0000_s12298" name="Equation" r:id="rId5" imgW="1930320" imgH="368280" progId="Equation.DSMT4">
                  <p:embed/>
                </p:oleObj>
              </mc:Choice>
              <mc:Fallback>
                <p:oleObj name="Equation" r:id="rId5" imgW="1930320" imgH="368280" progId="Equation.DSMT4">
                  <p:embed/>
                  <p:pic>
                    <p:nvPicPr>
                      <p:cNvPr id="0" name=""/>
                      <p:cNvPicPr/>
                      <p:nvPr/>
                    </p:nvPicPr>
                    <p:blipFill>
                      <a:blip r:embed="rId6"/>
                      <a:stretch>
                        <a:fillRect/>
                      </a:stretch>
                    </p:blipFill>
                    <p:spPr>
                      <a:xfrm>
                        <a:off x="2208924" y="1981200"/>
                        <a:ext cx="4726151" cy="901700"/>
                      </a:xfrm>
                      <a:prstGeom prst="rect">
                        <a:avLst/>
                      </a:prstGeom>
                    </p:spPr>
                  </p:pic>
                </p:oleObj>
              </mc:Fallback>
            </mc:AlternateContent>
          </a:graphicData>
        </a:graphic>
      </p:graphicFrame>
    </p:spTree>
    <p:extLst>
      <p:ext uri="{BB962C8B-B14F-4D97-AF65-F5344CB8AC3E}">
        <p14:creationId xmlns:p14="http://schemas.microsoft.com/office/powerpoint/2010/main" val="350189324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Shifting Reference Points </a:t>
            </a:r>
            <a:endParaRPr lang="en-US" dirty="0"/>
          </a:p>
        </p:txBody>
      </p:sp>
      <p:sp>
        <p:nvSpPr>
          <p:cNvPr id="3" name="Content Placeholder 2"/>
          <p:cNvSpPr>
            <a:spLocks noGrp="1"/>
          </p:cNvSpPr>
          <p:nvPr>
            <p:ph idx="1"/>
          </p:nvPr>
        </p:nvSpPr>
        <p:spPr/>
        <p:txBody>
          <a:bodyPr/>
          <a:lstStyle/>
          <a:p>
            <a:r>
              <a:rPr lang="en-US" dirty="0" smtClean="0"/>
              <a:t>Campus police report that car break-ins on campus decreased by </a:t>
            </a:r>
            <a:r>
              <a:rPr lang="en-US" dirty="0" smtClean="0">
                <a:solidFill>
                  <a:srgbClr val="0000FF"/>
                </a:solidFill>
              </a:rPr>
              <a:t>25%</a:t>
            </a:r>
            <a:r>
              <a:rPr lang="en-US" dirty="0" smtClean="0"/>
              <a:t> this year compared to only a </a:t>
            </a:r>
            <a:r>
              <a:rPr lang="en-US" dirty="0" smtClean="0">
                <a:solidFill>
                  <a:srgbClr val="0000FF"/>
                </a:solidFill>
              </a:rPr>
              <a:t>20%</a:t>
            </a:r>
            <a:r>
              <a:rPr lang="en-US" dirty="0" smtClean="0"/>
              <a:t> decline the previous year. They promoted the fact that their law enforcement efforts reduced the number of break-ins more this year than in the previous year. </a:t>
            </a:r>
          </a:p>
          <a:p>
            <a:r>
              <a:rPr lang="en-US" dirty="0" smtClean="0"/>
              <a:t>The following is a breakdown of the campus report, including a column to show the percentage change from year to year. </a:t>
            </a:r>
            <a:endParaRPr lang="en-US" dirty="0"/>
          </a:p>
        </p:txBody>
      </p:sp>
    </p:spTree>
    <p:extLst>
      <p:ext uri="{BB962C8B-B14F-4D97-AF65-F5344CB8AC3E}">
        <p14:creationId xmlns:p14="http://schemas.microsoft.com/office/powerpoint/2010/main" val="115433509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Shifting Reference Points (cont.)</a:t>
            </a:r>
            <a:endParaRPr lang="en-US" dirty="0"/>
          </a:p>
        </p:txBody>
      </p:sp>
      <p:graphicFrame>
        <p:nvGraphicFramePr>
          <p:cNvPr id="4" name="Content Placeholder 3"/>
          <p:cNvGraphicFramePr>
            <a:graphicFrameLocks noGrp="1"/>
          </p:cNvGraphicFramePr>
          <p:nvPr>
            <p:ph idx="1"/>
          </p:nvPr>
        </p:nvGraphicFramePr>
        <p:xfrm>
          <a:off x="457200" y="1279525"/>
          <a:ext cx="8229600" cy="1958340"/>
        </p:xfrm>
        <a:graphic>
          <a:graphicData uri="http://schemas.openxmlformats.org/drawingml/2006/table">
            <a:tbl>
              <a:tblPr firstRow="1" bandRow="1">
                <a:tableStyleId>{5C22544A-7EE6-4342-B048-85BDC9FD1C3A}</a:tableStyleId>
              </a:tblPr>
              <a:tblGrid>
                <a:gridCol w="2743200"/>
                <a:gridCol w="2743200"/>
                <a:gridCol w="2743200"/>
              </a:tblGrid>
              <a:tr h="457200">
                <a:tc gridSpan="3">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a:t>
                      </a:r>
                      <a:r>
                        <a:rPr lang="en-US" sz="2400" b="1" i="0" u="none" strike="noStrike" baseline="0" dirty="0" smtClean="0">
                          <a:solidFill>
                            <a:schemeClr val="bg1"/>
                          </a:solidFill>
                          <a:latin typeface="Calibri"/>
                        </a:rPr>
                        <a:t> </a:t>
                      </a:r>
                      <a:r>
                        <a:rPr lang="en-US" sz="2400" b="1" i="0" u="none" strike="noStrike" dirty="0" smtClean="0">
                          <a:solidFill>
                            <a:schemeClr val="bg1"/>
                          </a:solidFill>
                          <a:latin typeface="Calibri"/>
                        </a:rPr>
                        <a:t>Campus </a:t>
                      </a:r>
                      <a:r>
                        <a:rPr lang="en-US" sz="2400" b="1" i="0" u="none" strike="noStrike" dirty="0">
                          <a:solidFill>
                            <a:schemeClr val="bg1"/>
                          </a:solidFill>
                          <a:latin typeface="Calibri"/>
                        </a:rPr>
                        <a:t>Car Break-In </a:t>
                      </a:r>
                      <a:r>
                        <a:rPr lang="en-US" sz="2400" b="1" i="0" u="none" strike="noStrike" dirty="0" smtClean="0">
                          <a:solidFill>
                            <a:schemeClr val="bg1"/>
                          </a:solidFill>
                          <a:latin typeface="Calibri"/>
                        </a:rPr>
                        <a:t>Report</a:t>
                      </a:r>
                      <a:endParaRPr lang="en-US" sz="2400" b="1" i="0" u="none" strike="noStrike" dirty="0">
                        <a:solidFill>
                          <a:schemeClr val="bg1"/>
                        </a:solidFill>
                        <a:latin typeface="Calibri"/>
                      </a:endParaRPr>
                    </a:p>
                  </a:txBody>
                  <a:tcPr marL="9525" marR="9525" marT="9525" marB="0" anchor="ctr"/>
                </a:tc>
                <a:tc hMerge="1">
                  <a:txBody>
                    <a:bodyPr/>
                    <a:lstStyle/>
                    <a:p>
                      <a:pPr algn="l" fontAlgn="b"/>
                      <a:endParaRPr lang="en-US" sz="2000" b="0" i="0" u="none" strike="noStrike" dirty="0">
                        <a:solidFill>
                          <a:srgbClr val="000000"/>
                        </a:solidFill>
                        <a:latin typeface="Calibri"/>
                      </a:endParaRPr>
                    </a:p>
                  </a:txBody>
                  <a:tcPr marL="9525" marR="9525" marT="9525" marB="0" anchor="b"/>
                </a:tc>
                <a:tc hMerge="1">
                  <a:txBody>
                    <a:bodyPr/>
                    <a:lstStyle/>
                    <a:p>
                      <a:pPr algn="l" fontAlgn="b"/>
                      <a:endParaRPr lang="en-US" sz="2000" b="0" i="0" u="none" strike="noStrike" dirty="0">
                        <a:solidFill>
                          <a:srgbClr val="000000"/>
                        </a:solidFill>
                        <a:latin typeface="Calibri"/>
                      </a:endParaRPr>
                    </a:p>
                  </a:txBody>
                  <a:tcPr marL="9525" marR="9525" marT="9525" marB="0" anchor="b"/>
                </a:tc>
              </a:tr>
              <a:tr h="370840">
                <a:tc>
                  <a:txBody>
                    <a:bodyPr/>
                    <a:lstStyle/>
                    <a:p>
                      <a:pPr algn="ctr" fontAlgn="b"/>
                      <a:r>
                        <a:rPr lang="en-US" sz="2400" b="1" i="0" u="none" strike="noStrike" dirty="0">
                          <a:solidFill>
                            <a:srgbClr val="000000"/>
                          </a:solidFill>
                          <a:latin typeface="Calibri"/>
                        </a:rPr>
                        <a:t>Year</a:t>
                      </a:r>
                    </a:p>
                  </a:txBody>
                  <a:tcPr marL="9525" marR="9525" marT="9525" marB="0" anchor="b"/>
                </a:tc>
                <a:tc>
                  <a:txBody>
                    <a:bodyPr/>
                    <a:lstStyle/>
                    <a:p>
                      <a:pPr algn="ctr" fontAlgn="b"/>
                      <a:r>
                        <a:rPr lang="en-US" sz="2400" b="1" i="0" u="none" strike="noStrike" dirty="0">
                          <a:solidFill>
                            <a:srgbClr val="000000"/>
                          </a:solidFill>
                          <a:latin typeface="Calibri"/>
                        </a:rPr>
                        <a:t>Car Break-Ins</a:t>
                      </a:r>
                    </a:p>
                  </a:txBody>
                  <a:tcPr marL="9525" marR="9525" marT="9525" marB="0" anchor="b"/>
                </a:tc>
                <a:tc>
                  <a:txBody>
                    <a:bodyPr/>
                    <a:lstStyle/>
                    <a:p>
                      <a:pPr algn="ctr" fontAlgn="b"/>
                      <a:r>
                        <a:rPr lang="en-US" sz="2400" b="1" i="0" u="none" strike="noStrike" dirty="0">
                          <a:solidFill>
                            <a:srgbClr val="000000"/>
                          </a:solidFill>
                          <a:latin typeface="Calibri"/>
                        </a:rPr>
                        <a:t>Percentage Change</a:t>
                      </a:r>
                    </a:p>
                  </a:txBody>
                  <a:tcPr marL="9525" marR="9525" marT="9525" marB="0" anchor="b"/>
                </a:tc>
              </a:tr>
              <a:tr h="370840">
                <a:tc>
                  <a:txBody>
                    <a:bodyPr/>
                    <a:lstStyle/>
                    <a:p>
                      <a:pPr algn="ctr" fontAlgn="b"/>
                      <a:r>
                        <a:rPr lang="en-US" sz="2400" b="0" i="0" u="none" strike="noStrike" dirty="0">
                          <a:solidFill>
                            <a:srgbClr val="000000"/>
                          </a:solidFill>
                          <a:latin typeface="Calibri"/>
                        </a:rPr>
                        <a:t>2009</a:t>
                      </a:r>
                    </a:p>
                  </a:txBody>
                  <a:tcPr marL="9525" marR="9525" marT="9525" marB="0" anchor="b"/>
                </a:tc>
                <a:tc>
                  <a:txBody>
                    <a:bodyPr/>
                    <a:lstStyle/>
                    <a:p>
                      <a:pPr algn="ctr" fontAlgn="b"/>
                      <a:r>
                        <a:rPr lang="en-US" sz="2400" b="0" i="0" u="none" strike="noStrike" dirty="0">
                          <a:solidFill>
                            <a:srgbClr val="000000"/>
                          </a:solidFill>
                          <a:latin typeface="Calibri"/>
                        </a:rPr>
                        <a:t>10</a:t>
                      </a:r>
                    </a:p>
                  </a:txBody>
                  <a:tcPr marL="9525" marR="9525" marT="9525" marB="0" anchor="b"/>
                </a:tc>
                <a:tc>
                  <a:txBody>
                    <a:bodyPr/>
                    <a:lstStyle/>
                    <a:p>
                      <a:pPr algn="ctr" fontAlgn="b"/>
                      <a:r>
                        <a:rPr lang="en-US" sz="2400" b="0" i="0" u="none" strike="noStrike" dirty="0">
                          <a:solidFill>
                            <a:srgbClr val="000000"/>
                          </a:solidFill>
                          <a:latin typeface="Calibri"/>
                        </a:rPr>
                        <a:t> </a:t>
                      </a:r>
                    </a:p>
                  </a:txBody>
                  <a:tcPr marL="9525" marR="9525" marT="9525" marB="0" anchor="b"/>
                </a:tc>
              </a:tr>
              <a:tr h="370840">
                <a:tc>
                  <a:txBody>
                    <a:bodyPr/>
                    <a:lstStyle/>
                    <a:p>
                      <a:pPr algn="ctr" fontAlgn="b"/>
                      <a:r>
                        <a:rPr lang="en-US" sz="2400" b="0" i="0" u="none" strike="noStrike" dirty="0">
                          <a:solidFill>
                            <a:srgbClr val="000000"/>
                          </a:solidFill>
                          <a:latin typeface="Calibri"/>
                        </a:rPr>
                        <a:t>2010</a:t>
                      </a:r>
                    </a:p>
                  </a:txBody>
                  <a:tcPr marL="9525" marR="9525" marT="9525" marB="0" anchor="b"/>
                </a:tc>
                <a:tc>
                  <a:txBody>
                    <a:bodyPr/>
                    <a:lstStyle/>
                    <a:p>
                      <a:pPr algn="ctr" fontAlgn="b"/>
                      <a:r>
                        <a:rPr lang="en-US" sz="2400" b="0" i="0" u="none" strike="noStrike" dirty="0">
                          <a:solidFill>
                            <a:srgbClr val="000000"/>
                          </a:solidFill>
                          <a:latin typeface="Calibri"/>
                        </a:rPr>
                        <a:t>8</a:t>
                      </a:r>
                    </a:p>
                  </a:txBody>
                  <a:tcPr marL="9525" marR="9525" marT="9525" marB="0" anchor="b"/>
                </a:tc>
                <a:tc>
                  <a:txBody>
                    <a:bodyPr/>
                    <a:lstStyle/>
                    <a:p>
                      <a:pPr algn="ctr" fontAlgn="b"/>
                      <a:r>
                        <a:rPr lang="en-US" sz="2400" b="0" i="0" u="none" strike="noStrike" dirty="0">
                          <a:solidFill>
                            <a:srgbClr val="000000"/>
                          </a:solidFill>
                          <a:latin typeface="Calibri"/>
                        </a:rPr>
                        <a:t>20% decrease</a:t>
                      </a:r>
                    </a:p>
                  </a:txBody>
                  <a:tcPr marL="9525" marR="9525" marT="9525" marB="0" anchor="b"/>
                </a:tc>
              </a:tr>
              <a:tr h="370840">
                <a:tc>
                  <a:txBody>
                    <a:bodyPr/>
                    <a:lstStyle/>
                    <a:p>
                      <a:pPr algn="ctr" fontAlgn="b"/>
                      <a:r>
                        <a:rPr lang="en-US" sz="2400" b="0" i="0" u="none" strike="noStrike" dirty="0">
                          <a:solidFill>
                            <a:srgbClr val="000000"/>
                          </a:solidFill>
                          <a:latin typeface="Calibri"/>
                        </a:rPr>
                        <a:t>2011</a:t>
                      </a:r>
                    </a:p>
                  </a:txBody>
                  <a:tcPr marL="9525" marR="9525" marT="9525" marB="0" anchor="b"/>
                </a:tc>
                <a:tc>
                  <a:txBody>
                    <a:bodyPr/>
                    <a:lstStyle/>
                    <a:p>
                      <a:pPr algn="ctr" fontAlgn="b"/>
                      <a:r>
                        <a:rPr lang="en-US" sz="2400" b="0" i="0" u="none" strike="noStrike" dirty="0">
                          <a:solidFill>
                            <a:srgbClr val="000000"/>
                          </a:solidFill>
                          <a:latin typeface="Calibri"/>
                        </a:rPr>
                        <a:t>6</a:t>
                      </a:r>
                    </a:p>
                  </a:txBody>
                  <a:tcPr marL="9525" marR="9525" marT="9525" marB="0" anchor="b"/>
                </a:tc>
                <a:tc>
                  <a:txBody>
                    <a:bodyPr/>
                    <a:lstStyle/>
                    <a:p>
                      <a:pPr algn="ctr" fontAlgn="b"/>
                      <a:r>
                        <a:rPr lang="en-US" sz="2400" b="0" i="0" u="none" strike="noStrike" dirty="0">
                          <a:solidFill>
                            <a:srgbClr val="000000"/>
                          </a:solidFill>
                          <a:latin typeface="Calibri"/>
                        </a:rPr>
                        <a:t>25% decrease</a:t>
                      </a:r>
                    </a:p>
                  </a:txBody>
                  <a:tcPr marL="9525" marR="9525" marT="9525" marB="0" anchor="b"/>
                </a:tc>
              </a:tr>
            </a:tbl>
          </a:graphicData>
        </a:graphic>
      </p:graphicFrame>
      <p:sp>
        <p:nvSpPr>
          <p:cNvPr id="5" name="Rectangle 4"/>
          <p:cNvSpPr/>
          <p:nvPr/>
        </p:nvSpPr>
        <p:spPr>
          <a:xfrm>
            <a:off x="457200" y="3733800"/>
            <a:ext cx="8229600" cy="1384995"/>
          </a:xfrm>
          <a:prstGeom prst="rect">
            <a:avLst/>
          </a:prstGeom>
        </p:spPr>
        <p:txBody>
          <a:bodyPr>
            <a:spAutoFit/>
          </a:bodyPr>
          <a:lstStyle/>
          <a:p>
            <a:r>
              <a:rPr lang="en-US" sz="2800" dirty="0" smtClean="0"/>
              <a:t>Consider the underlying numbers rather than the percentages to confirm the assertion made by the campus police.</a:t>
            </a:r>
            <a:endParaRPr lang="en-US" sz="28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Shifting Reference Points (cont.)</a:t>
            </a:r>
            <a:endParaRPr lang="en-US" dirty="0"/>
          </a:p>
        </p:txBody>
      </p:sp>
      <p:sp>
        <p:nvSpPr>
          <p:cNvPr id="3" name="Content Placeholder 2"/>
          <p:cNvSpPr>
            <a:spLocks noGrp="1"/>
          </p:cNvSpPr>
          <p:nvPr>
            <p:ph idx="1"/>
          </p:nvPr>
        </p:nvSpPr>
        <p:spPr/>
        <p:txBody>
          <a:bodyPr>
            <a:normAutofit/>
          </a:bodyPr>
          <a:lstStyle/>
          <a:p>
            <a:r>
              <a:rPr lang="en-US" b="1" dirty="0" smtClean="0"/>
              <a:t>Solution </a:t>
            </a:r>
          </a:p>
          <a:p>
            <a:r>
              <a:rPr lang="en-US" dirty="0" smtClean="0"/>
              <a:t>We can see that, just as the police department claims, car break-ins are decreasing by a larger percentage each year. However, notice that the absolute reduction in the number of car break‑ins remains exactly 2 fewer each year. Since the number of break-ins reduces from year to year, the absolute difference of 2 becomes a larger percentage of the shrinking overall number of break-ins. </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Shifting Reference Points (cont.)</a:t>
            </a:r>
            <a:endParaRPr lang="en-US" dirty="0"/>
          </a:p>
        </p:txBody>
      </p:sp>
      <p:sp>
        <p:nvSpPr>
          <p:cNvPr id="3" name="Content Placeholder 2"/>
          <p:cNvSpPr>
            <a:spLocks noGrp="1"/>
          </p:cNvSpPr>
          <p:nvPr>
            <p:ph idx="1"/>
          </p:nvPr>
        </p:nvSpPr>
        <p:spPr/>
        <p:txBody>
          <a:bodyPr/>
          <a:lstStyle/>
          <a:p>
            <a:r>
              <a:rPr lang="en-US" dirty="0" smtClean="0"/>
              <a:t>In other words, the reference point that we are comparing the difference to changes each year, causing the percentage decrease from year to year to become larger.</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dirty="0" smtClean="0">
                <a:solidFill>
                  <a:schemeClr val="accent1"/>
                </a:solidFill>
              </a:rPr>
              <a:t>Service Tipping (cont.)</a:t>
            </a:r>
            <a:endParaRPr lang="en-US" sz="3200" dirty="0" smtClean="0">
              <a:solidFill>
                <a:schemeClr val="accent1"/>
              </a:solidFill>
            </a:endParaRPr>
          </a:p>
        </p:txBody>
      </p:sp>
      <p:sp>
        <p:nvSpPr>
          <p:cNvPr id="5123" name="Rectangle 3"/>
          <p:cNvSpPr>
            <a:spLocks noGrp="1"/>
          </p:cNvSpPr>
          <p:nvPr>
            <p:ph idx="1"/>
          </p:nvPr>
        </p:nvSpPr>
        <p:spPr>
          <a:xfrm>
            <a:off x="457200" y="1280160"/>
            <a:ext cx="8229600" cy="4893647"/>
          </a:xfrm>
          <a:prstGeom prst="rect">
            <a:avLst/>
          </a:prstGeom>
          <a:noFill/>
        </p:spPr>
        <p:txBody>
          <a:bodyPr>
            <a:spAutoFit/>
          </a:bodyPr>
          <a:lstStyle/>
          <a:p>
            <a:r>
              <a:rPr lang="en-US" sz="2400" dirty="0" smtClean="0"/>
              <a:t>For instance,</a:t>
            </a:r>
          </a:p>
          <a:p>
            <a:pPr algn="ctr"/>
            <a:r>
              <a:rPr lang="en-US" sz="2400" dirty="0" smtClean="0">
                <a:solidFill>
                  <a:srgbClr val="0000FF"/>
                </a:solidFill>
              </a:rPr>
              <a:t>10% of $25.00 = $2.50</a:t>
            </a:r>
          </a:p>
          <a:p>
            <a:pPr algn="ctr"/>
            <a:r>
              <a:rPr lang="en-US" sz="2400" dirty="0" smtClean="0">
                <a:solidFill>
                  <a:srgbClr val="0000FF"/>
                </a:solidFill>
              </a:rPr>
              <a:t>10% of $349.00 = $34.90</a:t>
            </a:r>
          </a:p>
          <a:p>
            <a:pPr algn="ctr"/>
            <a:r>
              <a:rPr lang="en-US" sz="2400" dirty="0" smtClean="0">
                <a:solidFill>
                  <a:srgbClr val="0000FF"/>
                </a:solidFill>
              </a:rPr>
              <a:t>10% of 1275.00 = $127.50</a:t>
            </a:r>
          </a:p>
          <a:p>
            <a:pPr algn="ctr"/>
            <a:endParaRPr lang="en-US" sz="2400" dirty="0" smtClean="0"/>
          </a:p>
          <a:p>
            <a:r>
              <a:rPr lang="en-US" sz="2400" dirty="0" smtClean="0"/>
              <a:t>Once you know 10% of the total amount, you can find twenty percent by doubling the amount. So we have</a:t>
            </a:r>
          </a:p>
          <a:p>
            <a:pPr algn="ctr"/>
            <a:r>
              <a:rPr lang="en-US" sz="2400" dirty="0" smtClean="0">
                <a:solidFill>
                  <a:srgbClr val="0000FF"/>
                </a:solidFill>
              </a:rPr>
              <a:t>20</a:t>
            </a:r>
            <a:r>
              <a:rPr lang="en-US" sz="2400" dirty="0">
                <a:solidFill>
                  <a:srgbClr val="0000FF"/>
                </a:solidFill>
              </a:rPr>
              <a:t>% of $25.00 = </a:t>
            </a:r>
            <a:r>
              <a:rPr lang="en-US" sz="2400" dirty="0" smtClean="0">
                <a:solidFill>
                  <a:srgbClr val="0000FF"/>
                </a:solidFill>
              </a:rPr>
              <a:t>2($2.50) = $5.00</a:t>
            </a:r>
            <a:endParaRPr lang="en-US" sz="2400" dirty="0">
              <a:solidFill>
                <a:srgbClr val="0000FF"/>
              </a:solidFill>
            </a:endParaRPr>
          </a:p>
          <a:p>
            <a:pPr algn="ctr"/>
            <a:r>
              <a:rPr lang="en-US" sz="2400" dirty="0" smtClean="0">
                <a:solidFill>
                  <a:srgbClr val="0000FF"/>
                </a:solidFill>
              </a:rPr>
              <a:t>20</a:t>
            </a:r>
            <a:r>
              <a:rPr lang="en-US" sz="2400" dirty="0">
                <a:solidFill>
                  <a:srgbClr val="0000FF"/>
                </a:solidFill>
              </a:rPr>
              <a:t>% of $349.00 = </a:t>
            </a:r>
            <a:r>
              <a:rPr lang="en-US" sz="2400" dirty="0" smtClean="0">
                <a:solidFill>
                  <a:srgbClr val="0000FF"/>
                </a:solidFill>
              </a:rPr>
              <a:t>2($34.90) = $69.80</a:t>
            </a:r>
            <a:endParaRPr lang="en-US" sz="2400" dirty="0">
              <a:solidFill>
                <a:srgbClr val="0000FF"/>
              </a:solidFill>
            </a:endParaRPr>
          </a:p>
          <a:p>
            <a:pPr algn="ctr"/>
            <a:r>
              <a:rPr lang="en-US" sz="2400" dirty="0" smtClean="0">
                <a:solidFill>
                  <a:srgbClr val="0000FF"/>
                </a:solidFill>
              </a:rPr>
              <a:t>20</a:t>
            </a:r>
            <a:r>
              <a:rPr lang="en-US" sz="2400" dirty="0">
                <a:solidFill>
                  <a:srgbClr val="0000FF"/>
                </a:solidFill>
              </a:rPr>
              <a:t>% of 1275.00 = </a:t>
            </a:r>
            <a:r>
              <a:rPr lang="en-US" sz="2400" dirty="0" smtClean="0">
                <a:solidFill>
                  <a:srgbClr val="0000FF"/>
                </a:solidFill>
              </a:rPr>
              <a:t>2($127.50) = $255.00</a:t>
            </a:r>
            <a:endParaRPr lang="en-US" sz="2400" dirty="0">
              <a:solidFill>
                <a:srgbClr val="0000FF"/>
              </a:solidFill>
            </a:endParaRPr>
          </a:p>
          <a:p>
            <a:endParaRPr lang="en-US" dirty="0" smtClean="0"/>
          </a:p>
        </p:txBody>
      </p:sp>
    </p:spTree>
    <p:extLst>
      <p:ext uri="{BB962C8B-B14F-4D97-AF65-F5344CB8AC3E}">
        <p14:creationId xmlns:p14="http://schemas.microsoft.com/office/powerpoint/2010/main" val="23556562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dirty="0" smtClean="0">
                <a:solidFill>
                  <a:schemeClr val="accent1"/>
                </a:solidFill>
              </a:rPr>
              <a:t>Service Tipping (cont.)</a:t>
            </a:r>
            <a:endParaRPr lang="en-US" sz="3200" dirty="0" smtClean="0">
              <a:solidFill>
                <a:schemeClr val="accent1"/>
              </a:solidFill>
            </a:endParaRPr>
          </a:p>
        </p:txBody>
      </p:sp>
      <p:sp>
        <p:nvSpPr>
          <p:cNvPr id="5123" name="Rectangle 3"/>
          <p:cNvSpPr>
            <a:spLocks noGrp="1"/>
          </p:cNvSpPr>
          <p:nvPr>
            <p:ph idx="1"/>
          </p:nvPr>
        </p:nvSpPr>
        <p:spPr>
          <a:xfrm>
            <a:off x="457200" y="1280160"/>
            <a:ext cx="8229600" cy="3416320"/>
          </a:xfrm>
          <a:prstGeom prst="rect">
            <a:avLst/>
          </a:prstGeom>
          <a:noFill/>
        </p:spPr>
        <p:txBody>
          <a:bodyPr>
            <a:spAutoFit/>
          </a:bodyPr>
          <a:lstStyle/>
          <a:p>
            <a:r>
              <a:rPr lang="en-US" sz="2400" dirty="0" smtClean="0"/>
              <a:t>The last bill is quite large, so 20% seems rather much for a tip. Instead, you decide to tip only 15%. No problem. You still know your base amount of 10%, so to find 15% we need to add half that amount again</a:t>
            </a:r>
            <a:r>
              <a:rPr lang="en-US" sz="2000" dirty="0" smtClean="0">
                <a:solidFill>
                  <a:srgbClr val="FF0000"/>
                </a:solidFill>
              </a:rPr>
              <a:t>.                                    (10%)                (5%)</a:t>
            </a:r>
          </a:p>
          <a:p>
            <a:r>
              <a:rPr lang="en-US" sz="2400" dirty="0"/>
              <a:t> </a:t>
            </a:r>
            <a:r>
              <a:rPr lang="en-US" sz="2400" dirty="0" smtClean="0"/>
              <a:t>                                                                                          </a:t>
            </a:r>
          </a:p>
          <a:p>
            <a:endParaRPr lang="en-US" sz="2400" dirty="0" smtClean="0"/>
          </a:p>
          <a:p>
            <a:pPr algn="ctr"/>
            <a:endParaRPr lang="en-US" sz="2400" dirty="0" smtClean="0"/>
          </a:p>
          <a:p>
            <a:endParaRPr lang="en-US" dirty="0" smtClean="0"/>
          </a:p>
        </p:txBody>
      </p:sp>
      <p:graphicFrame>
        <p:nvGraphicFramePr>
          <p:cNvPr id="2" name="Object 1"/>
          <p:cNvGraphicFramePr>
            <a:graphicFrameLocks noChangeAspect="1"/>
          </p:cNvGraphicFramePr>
          <p:nvPr>
            <p:extLst>
              <p:ext uri="{D42A27DB-BD31-4B8C-83A1-F6EECF244321}">
                <p14:modId xmlns:p14="http://schemas.microsoft.com/office/powerpoint/2010/main" val="3197961674"/>
              </p:ext>
            </p:extLst>
          </p:nvPr>
        </p:nvGraphicFramePr>
        <p:xfrm>
          <a:off x="2209800" y="2743200"/>
          <a:ext cx="5082988" cy="1600200"/>
        </p:xfrm>
        <a:graphic>
          <a:graphicData uri="http://schemas.openxmlformats.org/presentationml/2006/ole">
            <mc:AlternateContent xmlns:mc="http://schemas.openxmlformats.org/markup-compatibility/2006">
              <mc:Choice xmlns:v="urn:schemas-microsoft-com:vml" Requires="v">
                <p:oleObj spid="_x0000_s10248" name="Equation" r:id="rId3" imgW="2057400" imgH="647640" progId="Equation.DSMT4">
                  <p:embed/>
                </p:oleObj>
              </mc:Choice>
              <mc:Fallback>
                <p:oleObj name="Equation" r:id="rId3" imgW="2057400" imgH="647640" progId="Equation.DSMT4">
                  <p:embed/>
                  <p:pic>
                    <p:nvPicPr>
                      <p:cNvPr id="0" name=""/>
                      <p:cNvPicPr/>
                      <p:nvPr/>
                    </p:nvPicPr>
                    <p:blipFill>
                      <a:blip r:embed="rId4"/>
                      <a:stretch>
                        <a:fillRect/>
                      </a:stretch>
                    </p:blipFill>
                    <p:spPr>
                      <a:xfrm>
                        <a:off x="2209800" y="2743200"/>
                        <a:ext cx="5082988" cy="1600200"/>
                      </a:xfrm>
                      <a:prstGeom prst="rect">
                        <a:avLst/>
                      </a:prstGeom>
                    </p:spPr>
                  </p:pic>
                </p:oleObj>
              </mc:Fallback>
            </mc:AlternateContent>
          </a:graphicData>
        </a:graphic>
      </p:graphicFrame>
    </p:spTree>
    <p:extLst>
      <p:ext uri="{BB962C8B-B14F-4D97-AF65-F5344CB8AC3E}">
        <p14:creationId xmlns:p14="http://schemas.microsoft.com/office/powerpoint/2010/main" val="4813397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Skill Check #1</a:t>
            </a:r>
          </a:p>
          <a:p>
            <a:r>
              <a:rPr lang="en-US" dirty="0" smtClean="0">
                <a:solidFill>
                  <a:srgbClr val="000000"/>
                </a:solidFill>
              </a:rPr>
              <a:t>Suppose your lunch bill is $9.84. Approximately how much would a 15% tip be? 20%? </a:t>
            </a:r>
            <a:endParaRPr lang="en-US" dirty="0">
              <a:solidFill>
                <a:srgbClr val="000000"/>
              </a:solidFill>
            </a:endParaRPr>
          </a:p>
        </p:txBody>
      </p:sp>
      <p:sp>
        <p:nvSpPr>
          <p:cNvPr id="4" name="Rectangle 3"/>
          <p:cNvSpPr/>
          <p:nvPr/>
        </p:nvSpPr>
        <p:spPr>
          <a:xfrm>
            <a:off x="457200" y="5420380"/>
            <a:ext cx="8229600" cy="523220"/>
          </a:xfrm>
          <a:prstGeom prst="rect">
            <a:avLst/>
          </a:prstGeom>
        </p:spPr>
        <p:txBody>
          <a:bodyPr wrap="square">
            <a:spAutoFit/>
          </a:bodyPr>
          <a:lstStyle/>
          <a:p>
            <a:pPr marL="463550" indent="-463550"/>
            <a:r>
              <a:rPr lang="en-US" sz="2800" dirty="0" smtClean="0">
                <a:solidFill>
                  <a:srgbClr val="000000"/>
                </a:solidFill>
              </a:rPr>
              <a:t>Answer:  </a:t>
            </a:r>
            <a:r>
              <a:rPr lang="en-US" sz="2800" dirty="0" smtClean="0">
                <a:solidFill>
                  <a:srgbClr val="FF0000"/>
                </a:solidFill>
              </a:rPr>
              <a:t>$1.48, $1.97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dirty="0" smtClean="0">
                <a:solidFill>
                  <a:schemeClr val="accent1"/>
                </a:solidFill>
              </a:rPr>
              <a:t>Sales Tax</a:t>
            </a:r>
            <a:endParaRPr lang="en-US" sz="3200" dirty="0" smtClean="0">
              <a:solidFill>
                <a:schemeClr val="accent1"/>
              </a:solidFill>
            </a:endParaRPr>
          </a:p>
        </p:txBody>
      </p:sp>
      <p:sp>
        <p:nvSpPr>
          <p:cNvPr id="5123" name="Rectangle 3"/>
          <p:cNvSpPr>
            <a:spLocks noGrp="1"/>
          </p:cNvSpPr>
          <p:nvPr>
            <p:ph idx="1"/>
          </p:nvPr>
        </p:nvSpPr>
        <p:spPr>
          <a:xfrm>
            <a:off x="457200" y="1280160"/>
            <a:ext cx="8229600" cy="4487382"/>
          </a:xfrm>
          <a:prstGeom prst="rect">
            <a:avLst/>
          </a:prstGeom>
          <a:noFill/>
        </p:spPr>
        <p:txBody>
          <a:bodyPr>
            <a:spAutoFit/>
          </a:bodyPr>
          <a:lstStyle/>
          <a:p>
            <a:r>
              <a:rPr lang="en-US" dirty="0" smtClean="0"/>
              <a:t>Sales tax on goods in the United States is not typically included in the advertised sticker price. Instead, it is usually added on at the checkout register. Sales tax typically ranges from about 3% to 7% depending on the state. </a:t>
            </a:r>
          </a:p>
          <a:p>
            <a:r>
              <a:rPr lang="en-US" dirty="0" smtClean="0"/>
              <a:t>One way to find the price including tax is to calculate the tax amount and then add it back on to the original price. However, there is an easier method. Suppose the tax that is to be added is </a:t>
            </a:r>
            <a:r>
              <a:rPr lang="en-US" dirty="0" smtClean="0">
                <a:solidFill>
                  <a:srgbClr val="0000FF"/>
                </a:solidFill>
              </a:rPr>
              <a:t>4.2%</a:t>
            </a:r>
            <a:r>
              <a:rPr lang="en-US" dirty="0" smtClean="0"/>
              <a:t>. You can simply calculate </a:t>
            </a:r>
            <a:r>
              <a:rPr lang="en-US" dirty="0" smtClean="0">
                <a:solidFill>
                  <a:srgbClr val="0000FF"/>
                </a:solidFill>
              </a:rPr>
              <a:t>100% + 4.2% = 104.2% </a:t>
            </a:r>
            <a:r>
              <a:rPr lang="en-US" dirty="0" smtClean="0"/>
              <a:t>of the original price.</a:t>
            </a:r>
          </a:p>
        </p:txBody>
      </p:sp>
    </p:spTree>
    <p:extLst>
      <p:ext uri="{BB962C8B-B14F-4D97-AF65-F5344CB8AC3E}">
        <p14:creationId xmlns:p14="http://schemas.microsoft.com/office/powerpoint/2010/main" val="14566962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dirty="0" smtClean="0">
                <a:solidFill>
                  <a:schemeClr val="accent1"/>
                </a:solidFill>
              </a:rPr>
              <a:t>Sales Tax (cont.)</a:t>
            </a:r>
            <a:endParaRPr lang="en-US" sz="3200" dirty="0" smtClean="0">
              <a:solidFill>
                <a:schemeClr val="accent1"/>
              </a:solidFill>
            </a:endParaRPr>
          </a:p>
        </p:txBody>
      </p:sp>
      <p:sp>
        <p:nvSpPr>
          <p:cNvPr id="5123" name="Rectangle 3"/>
          <p:cNvSpPr>
            <a:spLocks noGrp="1"/>
          </p:cNvSpPr>
          <p:nvPr>
            <p:ph idx="1"/>
          </p:nvPr>
        </p:nvSpPr>
        <p:spPr>
          <a:xfrm>
            <a:off x="457200" y="1280160"/>
            <a:ext cx="8229600" cy="5004447"/>
          </a:xfrm>
          <a:prstGeom prst="rect">
            <a:avLst/>
          </a:prstGeom>
          <a:noFill/>
        </p:spPr>
        <p:txBody>
          <a:bodyPr>
            <a:spAutoFit/>
          </a:bodyPr>
          <a:lstStyle/>
          <a:p>
            <a:r>
              <a:rPr lang="en-US" dirty="0" smtClean="0"/>
              <a:t>Finding the total price of a </a:t>
            </a:r>
            <a:r>
              <a:rPr lang="en-US" dirty="0" smtClean="0">
                <a:solidFill>
                  <a:srgbClr val="0000FF"/>
                </a:solidFill>
              </a:rPr>
              <a:t>$25.00 </a:t>
            </a:r>
            <a:r>
              <a:rPr lang="en-US" dirty="0" smtClean="0"/>
              <a:t>item with </a:t>
            </a:r>
            <a:r>
              <a:rPr lang="en-US" dirty="0" smtClean="0">
                <a:solidFill>
                  <a:srgbClr val="0000FF"/>
                </a:solidFill>
              </a:rPr>
              <a:t>4.2%</a:t>
            </a:r>
            <a:r>
              <a:rPr lang="en-US" dirty="0"/>
              <a:t> </a:t>
            </a:r>
            <a:r>
              <a:rPr lang="en-US" dirty="0" smtClean="0"/>
              <a:t>sales tax using both methods gives the following equivalent results.</a:t>
            </a:r>
          </a:p>
          <a:p>
            <a:pPr algn="ctr"/>
            <a:r>
              <a:rPr lang="en-US" dirty="0" smtClean="0"/>
              <a:t>Calculating sales tax and then adding it on:</a:t>
            </a:r>
          </a:p>
          <a:p>
            <a:pPr algn="ctr"/>
            <a:r>
              <a:rPr lang="en-US" dirty="0" smtClean="0"/>
              <a:t>($25.00)(0.042) = </a:t>
            </a:r>
            <a:r>
              <a:rPr lang="en-US" dirty="0" smtClean="0">
                <a:solidFill>
                  <a:srgbClr val="0000FF"/>
                </a:solidFill>
              </a:rPr>
              <a:t>$1.05</a:t>
            </a:r>
          </a:p>
          <a:p>
            <a:pPr algn="ctr"/>
            <a:r>
              <a:rPr lang="en-US" dirty="0" smtClean="0"/>
              <a:t>$25.00 + </a:t>
            </a:r>
            <a:r>
              <a:rPr lang="en-US" dirty="0" smtClean="0">
                <a:solidFill>
                  <a:srgbClr val="0000FF"/>
                </a:solidFill>
              </a:rPr>
              <a:t>$1.05 </a:t>
            </a:r>
            <a:r>
              <a:rPr lang="en-US" dirty="0" smtClean="0"/>
              <a:t>= </a:t>
            </a:r>
            <a:r>
              <a:rPr lang="en-US" dirty="0" smtClean="0">
                <a:solidFill>
                  <a:srgbClr val="FF0000"/>
                </a:solidFill>
              </a:rPr>
              <a:t>$26.05</a:t>
            </a:r>
          </a:p>
          <a:p>
            <a:pPr algn="ctr"/>
            <a:endParaRPr lang="en-US" dirty="0">
              <a:solidFill>
                <a:srgbClr val="FF0000"/>
              </a:solidFill>
            </a:endParaRPr>
          </a:p>
          <a:p>
            <a:pPr algn="ctr"/>
            <a:r>
              <a:rPr lang="en-US" dirty="0" smtClean="0"/>
              <a:t>Calculating </a:t>
            </a:r>
            <a:r>
              <a:rPr lang="en-US" dirty="0" smtClean="0">
                <a:solidFill>
                  <a:srgbClr val="0000FF"/>
                </a:solidFill>
              </a:rPr>
              <a:t>104.2% </a:t>
            </a:r>
            <a:r>
              <a:rPr lang="en-US" dirty="0" smtClean="0"/>
              <a:t>of the item:</a:t>
            </a:r>
          </a:p>
          <a:p>
            <a:pPr algn="ctr"/>
            <a:r>
              <a:rPr lang="en-US" dirty="0"/>
              <a:t>($25.00</a:t>
            </a:r>
            <a:r>
              <a:rPr lang="en-US" dirty="0" smtClean="0"/>
              <a:t>)(</a:t>
            </a:r>
            <a:r>
              <a:rPr lang="en-US" dirty="0" smtClean="0">
                <a:solidFill>
                  <a:srgbClr val="0000FF"/>
                </a:solidFill>
              </a:rPr>
              <a:t>1.042</a:t>
            </a:r>
            <a:r>
              <a:rPr lang="en-US" dirty="0"/>
              <a:t>) = </a:t>
            </a:r>
            <a:r>
              <a:rPr lang="en-US" dirty="0" smtClean="0">
                <a:solidFill>
                  <a:srgbClr val="FF0000"/>
                </a:solidFill>
              </a:rPr>
              <a:t>$26.05</a:t>
            </a:r>
            <a:endParaRPr lang="en-US" dirty="0">
              <a:solidFill>
                <a:srgbClr val="FF0000"/>
              </a:solidFill>
            </a:endParaRPr>
          </a:p>
          <a:p>
            <a:endParaRPr lang="en-US" dirty="0" smtClean="0"/>
          </a:p>
        </p:txBody>
      </p:sp>
    </p:spTree>
    <p:extLst>
      <p:ext uri="{BB962C8B-B14F-4D97-AF65-F5344CB8AC3E}">
        <p14:creationId xmlns:p14="http://schemas.microsoft.com/office/powerpoint/2010/main" val="20899885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 </a:t>
            </a:r>
            <a:endParaRPr lang="en-US" dirty="0"/>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smtClean="0">
                <a:solidFill>
                  <a:srgbClr val="000000"/>
                </a:solidFill>
              </a:rPr>
              <a:t>Skill Check #2</a:t>
            </a:r>
          </a:p>
          <a:p>
            <a:r>
              <a:rPr lang="en-US" dirty="0" smtClean="0">
                <a:solidFill>
                  <a:srgbClr val="000000"/>
                </a:solidFill>
              </a:rPr>
              <a:t>Find the total price of a new 32" TV that sells for $219.99 if purchased in Georgia, where the sales tax is 4%, and if purchased in Kentucky, where the sales tax is 6%. </a:t>
            </a:r>
            <a:endParaRPr lang="en-US" dirty="0">
              <a:solidFill>
                <a:srgbClr val="000000"/>
              </a:solidFill>
            </a:endParaRPr>
          </a:p>
        </p:txBody>
      </p:sp>
      <p:sp>
        <p:nvSpPr>
          <p:cNvPr id="4" name="Rectangle 3"/>
          <p:cNvSpPr/>
          <p:nvPr/>
        </p:nvSpPr>
        <p:spPr>
          <a:xfrm>
            <a:off x="457200" y="5420380"/>
            <a:ext cx="8229600" cy="523220"/>
          </a:xfrm>
          <a:prstGeom prst="rect">
            <a:avLst/>
          </a:prstGeom>
        </p:spPr>
        <p:txBody>
          <a:bodyPr wrap="square">
            <a:spAutoFit/>
          </a:bodyPr>
          <a:lstStyle/>
          <a:p>
            <a:pPr marL="463550" indent="-463550"/>
            <a:r>
              <a:rPr lang="en-US" sz="2800" dirty="0" smtClean="0">
                <a:solidFill>
                  <a:srgbClr val="000000"/>
                </a:solidFill>
              </a:rPr>
              <a:t>Answer: </a:t>
            </a:r>
            <a:r>
              <a:rPr lang="en-US" sz="2800" dirty="0" smtClean="0">
                <a:solidFill>
                  <a:srgbClr val="FF0000"/>
                </a:solidFill>
              </a:rPr>
              <a:t>Georgia: $228.79, Kentucky: $233.19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972</TotalTime>
  <Words>1756</Words>
  <Application>Microsoft Office PowerPoint</Application>
  <PresentationFormat>On-screen Show (4:3)</PresentationFormat>
  <Paragraphs>148</Paragraphs>
  <Slides>34</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34</vt:i4>
      </vt:variant>
    </vt:vector>
  </HeadingPairs>
  <TitlesOfParts>
    <vt:vector size="39" baseType="lpstr">
      <vt:lpstr>Calibri</vt:lpstr>
      <vt:lpstr>Courier New</vt:lpstr>
      <vt:lpstr>Arial</vt:lpstr>
      <vt:lpstr>Office Theme</vt:lpstr>
      <vt:lpstr>Equation</vt:lpstr>
      <vt:lpstr>Section 4.4</vt:lpstr>
      <vt:lpstr>Objectives</vt:lpstr>
      <vt:lpstr>Service Tipping</vt:lpstr>
      <vt:lpstr>Service Tipping (cont.)</vt:lpstr>
      <vt:lpstr>Service Tipping (cont.)</vt:lpstr>
      <vt:lpstr>Skill Check #1 </vt:lpstr>
      <vt:lpstr>Sales Tax</vt:lpstr>
      <vt:lpstr>Sales Tax (cont.)</vt:lpstr>
      <vt:lpstr>Skill Check #2 </vt:lpstr>
      <vt:lpstr>Sale Prices</vt:lpstr>
      <vt:lpstr>Sale Prices (cont.)</vt:lpstr>
      <vt:lpstr>Sale Prices (cont.)</vt:lpstr>
      <vt:lpstr>Skill Check #3 </vt:lpstr>
      <vt:lpstr>Absolute Change </vt:lpstr>
      <vt:lpstr>Percentage Change </vt:lpstr>
      <vt:lpstr>Example 1: Finding the Percentage Change </vt:lpstr>
      <vt:lpstr>Example 1: Finding the Percentage Change (cont.)</vt:lpstr>
      <vt:lpstr>Example 1: Finding the Percentage Change (cont.)</vt:lpstr>
      <vt:lpstr>Example 1: Finding the Percentage Change (cont.)</vt:lpstr>
      <vt:lpstr>Example 1: Finding the Percentage Change (cont.)</vt:lpstr>
      <vt:lpstr>Example 1: Finding the Percentage Change (cont.)</vt:lpstr>
      <vt:lpstr>Example 1: Finding the Percentage Change (cont.)</vt:lpstr>
      <vt:lpstr>Example 1: Finding the Percentage Change (cont.)</vt:lpstr>
      <vt:lpstr>Percentage Faux Pas</vt:lpstr>
      <vt:lpstr>Comparing Percentages of Groups  of Very Different Sizes </vt:lpstr>
      <vt:lpstr>Comparing Percentages of Groups  of Very Different Sizes (cont.) </vt:lpstr>
      <vt:lpstr>Skill Check #4 </vt:lpstr>
      <vt:lpstr>Averaging Percentages</vt:lpstr>
      <vt:lpstr>Averaging Percentages (cont.)</vt:lpstr>
      <vt:lpstr>Averaging Percentages (cont.)</vt:lpstr>
      <vt:lpstr>Example 2: Shifting Reference Points </vt:lpstr>
      <vt:lpstr>Example 2: Shifting Reference Points (cont.)</vt:lpstr>
      <vt:lpstr>Example 2: Shifting Reference Points (cont.)</vt:lpstr>
      <vt:lpstr>Example 2: Shifting Reference Points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153</cp:revision>
  <dcterms:created xsi:type="dcterms:W3CDTF">2013-04-26T14:43:13Z</dcterms:created>
  <dcterms:modified xsi:type="dcterms:W3CDTF">2017-08-03T18:53:28Z</dcterms:modified>
</cp:coreProperties>
</file>