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8" r:id="rId3"/>
    <p:sldId id="308" r:id="rId4"/>
    <p:sldId id="307" r:id="rId5"/>
    <p:sldId id="260" r:id="rId6"/>
    <p:sldId id="261" r:id="rId7"/>
    <p:sldId id="262" r:id="rId8"/>
    <p:sldId id="263" r:id="rId9"/>
    <p:sldId id="264" r:id="rId10"/>
    <p:sldId id="305" r:id="rId11"/>
    <p:sldId id="265" r:id="rId12"/>
    <p:sldId id="266" r:id="rId13"/>
    <p:sldId id="309" r:id="rId14"/>
    <p:sldId id="267" r:id="rId15"/>
    <p:sldId id="306" r:id="rId16"/>
    <p:sldId id="268" r:id="rId17"/>
    <p:sldId id="269" r:id="rId18"/>
    <p:sldId id="270"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2" autoAdjust="0"/>
    <p:restoredTop sz="94709" autoAdjust="0"/>
  </p:normalViewPr>
  <p:slideViewPr>
    <p:cSldViewPr>
      <p:cViewPr varScale="1">
        <p:scale>
          <a:sx n="109" d="100"/>
          <a:sy n="109" d="100"/>
        </p:scale>
        <p:origin x="140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 Id="rId9"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8.png"/><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 Id="rId9" Type="http://schemas.openxmlformats.org/officeDocument/2006/relationships/image" Target="../media/image1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19" Type="http://schemas.openxmlformats.org/officeDocument/2006/relationships/oleObject" Target="../embeddings/oleObject10.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The Language of Functions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274320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Skill Check #2</a:t>
            </a:r>
          </a:p>
          <a:p>
            <a:pPr lvl="0">
              <a:spcBef>
                <a:spcPct val="20000"/>
              </a:spcBef>
            </a:pPr>
            <a:r>
              <a:rPr lang="en-US" sz="2800" dirty="0" smtClean="0">
                <a:solidFill>
                  <a:srgbClr val="000000"/>
                </a:solidFill>
              </a:rPr>
              <a:t>Evaluate the following functions for the given values. </a:t>
            </a:r>
          </a:p>
          <a:p>
            <a:pPr marL="514350" lvl="0" indent="-404813">
              <a:spcBef>
                <a:spcPct val="20000"/>
              </a:spcBef>
            </a:pPr>
            <a:r>
              <a:rPr lang="en-US" sz="2800" b="1" dirty="0" smtClean="0">
                <a:solidFill>
                  <a:srgbClr val="000000"/>
                </a:solidFill>
              </a:rPr>
              <a:t>a.</a:t>
            </a:r>
            <a:r>
              <a:rPr lang="en-US" sz="2800" dirty="0" smtClean="0">
                <a:solidFill>
                  <a:srgbClr val="000000"/>
                </a:solidFill>
              </a:rPr>
              <a:t>	Find </a:t>
            </a:r>
            <a:r>
              <a:rPr lang="en-US" sz="2800" i="1" dirty="0" smtClean="0">
                <a:solidFill>
                  <a:srgbClr val="000000"/>
                </a:solidFill>
              </a:rPr>
              <a:t>f</a:t>
            </a:r>
            <a:r>
              <a:rPr lang="en-US" sz="2800" dirty="0" smtClean="0">
                <a:solidFill>
                  <a:srgbClr val="000000"/>
                </a:solidFill>
              </a:rPr>
              <a:t>(3) for </a:t>
            </a:r>
            <a:r>
              <a:rPr lang="en-US" sz="2800" i="1" dirty="0" smtClean="0">
                <a:solidFill>
                  <a:srgbClr val="000000"/>
                </a:solidFill>
              </a:rPr>
              <a:t>f</a:t>
            </a:r>
            <a:r>
              <a:rPr lang="en-US" sz="2800" dirty="0" smtClean="0">
                <a:solidFill>
                  <a:srgbClr val="000000"/>
                </a:solidFill>
              </a:rPr>
              <a:t>(</a:t>
            </a:r>
            <a:r>
              <a:rPr lang="en-US" sz="2800" i="1" dirty="0" smtClean="0">
                <a:solidFill>
                  <a:srgbClr val="000000"/>
                </a:solidFill>
              </a:rPr>
              <a:t>x</a:t>
            </a:r>
            <a:r>
              <a:rPr lang="en-US" sz="2800" dirty="0" smtClean="0">
                <a:solidFill>
                  <a:srgbClr val="000000"/>
                </a:solidFill>
              </a:rPr>
              <a:t>) = 3</a:t>
            </a:r>
            <a:r>
              <a:rPr lang="en-US" sz="2800" i="1" dirty="0" smtClean="0">
                <a:solidFill>
                  <a:srgbClr val="000000"/>
                </a:solidFill>
              </a:rPr>
              <a:t>x</a:t>
            </a:r>
            <a:r>
              <a:rPr lang="en-US" sz="2800" dirty="0" smtClean="0">
                <a:solidFill>
                  <a:srgbClr val="000000"/>
                </a:solidFill>
              </a:rPr>
              <a:t> + 4. </a:t>
            </a:r>
          </a:p>
          <a:p>
            <a:pPr marL="514350" lvl="0" indent="-404813">
              <a:spcBef>
                <a:spcPct val="20000"/>
              </a:spcBef>
            </a:pPr>
            <a:r>
              <a:rPr lang="en-US" sz="2800" b="1" dirty="0" smtClean="0">
                <a:solidFill>
                  <a:srgbClr val="000000"/>
                </a:solidFill>
              </a:rPr>
              <a:t>b.</a:t>
            </a:r>
            <a:r>
              <a:rPr lang="en-US" sz="2800" dirty="0" smtClean="0">
                <a:solidFill>
                  <a:srgbClr val="000000"/>
                </a:solidFill>
              </a:rPr>
              <a:t>	Find </a:t>
            </a:r>
            <a:r>
              <a:rPr lang="en-US" sz="2800" i="1" dirty="0" smtClean="0">
                <a:solidFill>
                  <a:srgbClr val="000000"/>
                </a:solidFill>
              </a:rPr>
              <a:t>f</a:t>
            </a:r>
            <a:r>
              <a:rPr lang="en-US" sz="2800" dirty="0" smtClean="0">
                <a:solidFill>
                  <a:srgbClr val="000000"/>
                </a:solidFill>
              </a:rPr>
              <a:t>(</a:t>
            </a:r>
            <a:r>
              <a:rPr lang="en-US" sz="2800" dirty="0" smtClean="0">
                <a:solidFill>
                  <a:srgbClr val="000000"/>
                </a:solidFill>
                <a:latin typeface="Symbol" pitchFamily="18" charset="2"/>
              </a:rPr>
              <a:t>-</a:t>
            </a:r>
            <a:r>
              <a:rPr lang="en-US" sz="2800" dirty="0" smtClean="0">
                <a:solidFill>
                  <a:srgbClr val="000000"/>
                </a:solidFill>
              </a:rPr>
              <a:t>2) for  </a:t>
            </a:r>
          </a:p>
          <a:p>
            <a:pPr marL="514350" lvl="0" indent="-404813">
              <a:spcBef>
                <a:spcPct val="20000"/>
              </a:spcBef>
            </a:pPr>
            <a:r>
              <a:rPr lang="en-US" sz="2800" b="1" dirty="0" smtClean="0">
                <a:solidFill>
                  <a:srgbClr val="000000"/>
                </a:solidFill>
              </a:rPr>
              <a:t>c.</a:t>
            </a:r>
            <a:r>
              <a:rPr lang="en-US" sz="2800" dirty="0" smtClean="0">
                <a:solidFill>
                  <a:srgbClr val="000000"/>
                </a:solidFill>
              </a:rPr>
              <a:t>	Find </a:t>
            </a:r>
            <a:r>
              <a:rPr lang="en-US" sz="2800" i="1" dirty="0" smtClean="0">
                <a:solidFill>
                  <a:srgbClr val="000000"/>
                </a:solidFill>
              </a:rPr>
              <a:t>g</a:t>
            </a:r>
            <a:r>
              <a:rPr lang="en-US" sz="2800" dirty="0" smtClean="0">
                <a:solidFill>
                  <a:srgbClr val="000000"/>
                </a:solidFill>
              </a:rPr>
              <a:t>(4) for</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66562" name="Object 2"/>
          <p:cNvGraphicFramePr>
            <a:graphicFrameLocks noChangeAspect="1"/>
          </p:cNvGraphicFramePr>
          <p:nvPr/>
        </p:nvGraphicFramePr>
        <p:xfrm>
          <a:off x="2985448" y="2958152"/>
          <a:ext cx="2095500" cy="482600"/>
        </p:xfrm>
        <a:graphic>
          <a:graphicData uri="http://schemas.openxmlformats.org/presentationml/2006/ole">
            <mc:AlternateContent xmlns:mc="http://schemas.openxmlformats.org/markup-compatibility/2006">
              <mc:Choice xmlns:v="urn:schemas-microsoft-com:vml" Requires="v">
                <p:oleObj spid="_x0000_s66591" name="Equation" r:id="rId3" imgW="2095200" imgH="482400" progId="Equation.DSMT4">
                  <p:embed/>
                </p:oleObj>
              </mc:Choice>
              <mc:Fallback>
                <p:oleObj name="Equation" r:id="rId3" imgW="209520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448" y="2958152"/>
                        <a:ext cx="2095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895600" y="3429000"/>
          <a:ext cx="2730500" cy="482600"/>
        </p:xfrm>
        <a:graphic>
          <a:graphicData uri="http://schemas.openxmlformats.org/presentationml/2006/ole">
            <mc:AlternateContent xmlns:mc="http://schemas.openxmlformats.org/markup-compatibility/2006">
              <mc:Choice xmlns:v="urn:schemas-microsoft-com:vml" Requires="v">
                <p:oleObj spid="_x0000_s66592" name="Equation" r:id="rId5" imgW="2730240" imgH="482400" progId="Equation.DSMT4">
                  <p:embed/>
                </p:oleObj>
              </mc:Choice>
              <mc:Fallback>
                <p:oleObj name="Equation" r:id="rId5" imgW="273024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429000"/>
                        <a:ext cx="273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Content Placeholder 2"/>
          <p:cNvSpPr txBox="1">
            <a:spLocks/>
          </p:cNvSpPr>
          <p:nvPr/>
        </p:nvSpPr>
        <p:spPr>
          <a:xfrm>
            <a:off x="457200" y="5318760"/>
            <a:ext cx="8229600" cy="777240"/>
          </a:xfrm>
          <a:prstGeom prst="rect">
            <a:avLst/>
          </a:prstGeom>
        </p:spPr>
        <p:txBody>
          <a:bodyPr>
            <a:normAutofit/>
          </a:body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en-US" sz="2800" b="1" dirty="0" smtClean="0">
                <a:solidFill>
                  <a:srgbClr val="000000"/>
                </a:solidFill>
              </a:rPr>
              <a:t>a.</a:t>
            </a:r>
            <a:r>
              <a:rPr lang="en-US" sz="2800" dirty="0" smtClean="0">
                <a:solidFill>
                  <a:srgbClr val="FF0000"/>
                </a:solidFill>
              </a:rPr>
              <a:t> 13 </a:t>
            </a:r>
            <a:r>
              <a:rPr lang="en-US" sz="2800" b="1" dirty="0" smtClean="0">
                <a:solidFill>
                  <a:srgbClr val="000000"/>
                </a:solidFill>
              </a:rPr>
              <a:t>b.</a:t>
            </a:r>
            <a:r>
              <a:rPr lang="en-US" sz="2800" dirty="0" smtClean="0">
                <a:solidFill>
                  <a:srgbClr val="FF0000"/>
                </a:solidFill>
              </a:rPr>
              <a:t> 13 </a:t>
            </a:r>
            <a:r>
              <a:rPr lang="en-US" sz="2800" b="1" dirty="0" smtClean="0">
                <a:solidFill>
                  <a:srgbClr val="000000"/>
                </a:solidFill>
              </a:rPr>
              <a:t>c.</a:t>
            </a:r>
            <a:r>
              <a:rPr lang="en-US" sz="2800" dirty="0" smtClean="0">
                <a:solidFill>
                  <a:srgbClr val="FF0000"/>
                </a:solidFill>
              </a:rPr>
              <a:t> 21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a:p>
        </p:txBody>
      </p:sp>
      <p:sp>
        <p:nvSpPr>
          <p:cNvPr id="5" name="Content Placeholder 2"/>
          <p:cNvSpPr txBox="1">
            <a:spLocks/>
          </p:cNvSpPr>
          <p:nvPr/>
        </p:nvSpPr>
        <p:spPr>
          <a:xfrm>
            <a:off x="457200" y="1344304"/>
            <a:ext cx="8229600" cy="2389496"/>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Domain</a:t>
            </a:r>
          </a:p>
          <a:p>
            <a:pPr lvl="0">
              <a:spcBef>
                <a:spcPct val="20000"/>
              </a:spcBef>
            </a:pPr>
            <a:r>
              <a:rPr lang="en-US" sz="2800" dirty="0" smtClean="0">
                <a:solidFill>
                  <a:srgbClr val="000000"/>
                </a:solidFill>
              </a:rPr>
              <a:t>The </a:t>
            </a:r>
            <a:r>
              <a:rPr lang="en-US" sz="2800" b="1" dirty="0" smtClean="0">
                <a:solidFill>
                  <a:srgbClr val="C00000"/>
                </a:solidFill>
              </a:rPr>
              <a:t>domain</a:t>
            </a:r>
            <a:r>
              <a:rPr lang="en-US" sz="2800" dirty="0" smtClean="0">
                <a:solidFill>
                  <a:srgbClr val="000000"/>
                </a:solidFill>
              </a:rPr>
              <a:t> of a function is the set of input values (values of the independent variable) for which a function is defined. You can only evaluate a function at values that are in the domain. </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Range</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smtClean="0"/>
          </a:p>
        </p:txBody>
      </p:sp>
      <p:sp>
        <p:nvSpPr>
          <p:cNvPr id="4" name="Content Placeholder 2"/>
          <p:cNvSpPr txBox="1">
            <a:spLocks/>
          </p:cNvSpPr>
          <p:nvPr/>
        </p:nvSpPr>
        <p:spPr>
          <a:xfrm>
            <a:off x="457200" y="1344304"/>
            <a:ext cx="8229600" cy="2084696"/>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Range</a:t>
            </a:r>
          </a:p>
          <a:p>
            <a:pPr lvl="0">
              <a:spcBef>
                <a:spcPct val="20000"/>
              </a:spcBef>
            </a:pPr>
            <a:r>
              <a:rPr lang="en-US" sz="2800" dirty="0" smtClean="0">
                <a:solidFill>
                  <a:srgbClr val="000000"/>
                </a:solidFill>
              </a:rPr>
              <a:t>The </a:t>
            </a:r>
            <a:r>
              <a:rPr lang="en-US" sz="2800" b="1" dirty="0" smtClean="0">
                <a:solidFill>
                  <a:srgbClr val="C00000"/>
                </a:solidFill>
              </a:rPr>
              <a:t>range</a:t>
            </a:r>
            <a:r>
              <a:rPr lang="en-US" sz="2800" dirty="0" smtClean="0">
                <a:solidFill>
                  <a:srgbClr val="000000"/>
                </a:solidFill>
              </a:rPr>
              <a:t> of a function is the set of output values (values of the dependent variable) that correspond to the domain values.</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Sense of Mathematical Relationships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general, when we are given a mathematical relationship, we can use the following steps to begin making sense of the information given.</a:t>
            </a:r>
          </a:p>
          <a:p>
            <a:pPr marL="514350" indent="-514350">
              <a:buFont typeface="+mj-lt"/>
              <a:buAutoNum type="arabicPeriod"/>
            </a:pPr>
            <a:r>
              <a:rPr lang="en-US" dirty="0" smtClean="0"/>
              <a:t>Determine the independent and dependent variables and what they represent.</a:t>
            </a:r>
          </a:p>
          <a:p>
            <a:pPr marL="514350" indent="-514350">
              <a:buFont typeface="+mj-lt"/>
              <a:buAutoNum type="arabicPeriod"/>
            </a:pPr>
            <a:r>
              <a:rPr lang="en-US" dirty="0" smtClean="0"/>
              <a:t>Determine the domain of the function based on the context of the function.</a:t>
            </a:r>
          </a:p>
          <a:p>
            <a:pPr marL="514350" indent="-514350">
              <a:buFont typeface="+mj-lt"/>
              <a:buAutoNum type="arabicPeriod"/>
            </a:pPr>
            <a:r>
              <a:rPr lang="en-US" dirty="0" smtClean="0"/>
              <a:t>Determine the range of the function based on the domain.</a:t>
            </a:r>
          </a:p>
          <a:p>
            <a:pPr marL="514350" indent="-514350">
              <a:buFont typeface="+mj-lt"/>
              <a:buAutoNum type="arabicPeriod"/>
            </a:pPr>
            <a:r>
              <a:rPr lang="en-US" dirty="0" smtClean="0"/>
              <a:t>Graph the function to get a “picture” of the mathematical relationship.</a:t>
            </a:r>
            <a:endParaRPr lang="en-US" dirty="0"/>
          </a:p>
        </p:txBody>
      </p:sp>
    </p:spTree>
    <p:extLst>
      <p:ext uri="{BB962C8B-B14F-4D97-AF65-F5344CB8AC3E}">
        <p14:creationId xmlns:p14="http://schemas.microsoft.com/office/powerpoint/2010/main" val="2201889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Exploring Mathematical   Relationships </a:t>
            </a:r>
            <a:endParaRPr lang="en-US" dirty="0"/>
          </a:p>
        </p:txBody>
      </p:sp>
      <p:sp>
        <p:nvSpPr>
          <p:cNvPr id="3" name="Content Placeholder 2"/>
          <p:cNvSpPr>
            <a:spLocks noGrp="1"/>
          </p:cNvSpPr>
          <p:nvPr>
            <p:ph idx="1"/>
          </p:nvPr>
        </p:nvSpPr>
        <p:spPr/>
        <p:txBody>
          <a:bodyPr>
            <a:normAutofit lnSpcReduction="10000"/>
          </a:bodyPr>
          <a:lstStyle/>
          <a:p>
            <a:r>
              <a:rPr lang="en-US" dirty="0" smtClean="0"/>
              <a:t>A baseball team wishes to purchase shirts for their team members and families. The Print Perfect T-Shirt Company charges $200 to set up the design of the shirts and then charges $12 per shirt purchased.</a:t>
            </a:r>
          </a:p>
          <a:p>
            <a:pPr>
              <a:tabLst>
                <a:tab pos="463550" algn="l"/>
              </a:tabLst>
            </a:pPr>
            <a:r>
              <a:rPr lang="en-US" b="1" dirty="0" smtClean="0"/>
              <a:t>a.</a:t>
            </a:r>
            <a:r>
              <a:rPr lang="en-US" dirty="0" smtClean="0"/>
              <a:t>	Write a function to represent the relationship 	between the number of shirts purchased and the 	total cost. </a:t>
            </a:r>
          </a:p>
          <a:p>
            <a:pPr>
              <a:tabLst>
                <a:tab pos="463550" algn="l"/>
              </a:tabLst>
            </a:pPr>
            <a:r>
              <a:rPr lang="en-US" b="1" dirty="0" smtClean="0"/>
              <a:t>b.</a:t>
            </a:r>
            <a:r>
              <a:rPr lang="en-US" dirty="0" smtClean="0"/>
              <a:t>	Determine the domain and range of the function for 	the total cost of the purchased shirts. </a:t>
            </a:r>
          </a:p>
          <a:p>
            <a:pPr>
              <a:tabLst>
                <a:tab pos="463550" algn="l"/>
              </a:tabLst>
            </a:pPr>
            <a:r>
              <a:rPr lang="en-US" b="1" dirty="0" smtClean="0"/>
              <a:t>c.</a:t>
            </a:r>
            <a:r>
              <a:rPr lang="en-US" dirty="0" smtClean="0"/>
              <a:t>	Graph the function using a graphing utility or by 	hand.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Exploring Mathematical   Relationships (cont.)</a:t>
            </a:r>
            <a:endParaRPr lang="en-US" dirty="0"/>
          </a:p>
        </p:txBody>
      </p:sp>
      <p:sp>
        <p:nvSpPr>
          <p:cNvPr id="3" name="Content Placeholder 2"/>
          <p:cNvSpPr>
            <a:spLocks noGrp="1"/>
          </p:cNvSpPr>
          <p:nvPr>
            <p:ph idx="1"/>
          </p:nvPr>
        </p:nvSpPr>
        <p:spPr/>
        <p:txBody>
          <a:bodyPr>
            <a:normAutofit lnSpcReduction="10000"/>
          </a:bodyPr>
          <a:lstStyle/>
          <a:p>
            <a:r>
              <a:rPr lang="en-US" b="1" dirty="0" smtClean="0"/>
              <a:t>Solution </a:t>
            </a:r>
          </a:p>
          <a:p>
            <a:pPr>
              <a:tabLst>
                <a:tab pos="463550" algn="l"/>
              </a:tabLst>
            </a:pPr>
            <a:r>
              <a:rPr lang="en-US" b="1" dirty="0" smtClean="0"/>
              <a:t>a.</a:t>
            </a:r>
            <a:r>
              <a:rPr lang="en-US" dirty="0" smtClean="0"/>
              <a:t>	To create a function that represents the 	relationship, we need to first determine the 	independent and dependent variables. Since the 	total cost is based on the initial setup cost of $200 	and the $12 for each shirt purchased, the 	independent variable would be the number of shirts 	purchased and the dependent variable would be the 	total cost. With this information, we can now write a 	function expression that represents the relationship 	as </a:t>
            </a:r>
            <a:endParaRPr lang="en-US" dirty="0"/>
          </a:p>
        </p:txBody>
      </p:sp>
      <p:graphicFrame>
        <p:nvGraphicFramePr>
          <p:cNvPr id="90117" name="Object 5"/>
          <p:cNvGraphicFramePr>
            <a:graphicFrameLocks noChangeAspect="1"/>
          </p:cNvGraphicFramePr>
          <p:nvPr>
            <p:extLst>
              <p:ext uri="{D42A27DB-BD31-4B8C-83A1-F6EECF244321}">
                <p14:modId xmlns:p14="http://schemas.microsoft.com/office/powerpoint/2010/main" val="3402320398"/>
              </p:ext>
            </p:extLst>
          </p:nvPr>
        </p:nvGraphicFramePr>
        <p:xfrm>
          <a:off x="1422400" y="5211763"/>
          <a:ext cx="2451100" cy="469900"/>
        </p:xfrm>
        <a:graphic>
          <a:graphicData uri="http://schemas.openxmlformats.org/presentationml/2006/ole">
            <mc:AlternateContent xmlns:mc="http://schemas.openxmlformats.org/markup-compatibility/2006">
              <mc:Choice xmlns:v="urn:schemas-microsoft-com:vml" Requires="v">
                <p:oleObj spid="_x0000_s90131" name="Equation" r:id="rId3" imgW="2450880" imgH="469800" progId="Equation.DSMT4">
                  <p:embed/>
                </p:oleObj>
              </mc:Choice>
              <mc:Fallback>
                <p:oleObj name="Equation" r:id="rId3" imgW="2450880" imgH="469800" progId="Equation.DSMT4">
                  <p:embed/>
                  <p:pic>
                    <p:nvPicPr>
                      <p:cNvPr id="0" name="Picture 5"/>
                      <p:cNvPicPr>
                        <a:picLocks noChangeAspect="1" noChangeArrowheads="1"/>
                      </p:cNvPicPr>
                      <p:nvPr/>
                    </p:nvPicPr>
                    <p:blipFill>
                      <a:blip r:embed="rId4"/>
                      <a:srcRect/>
                      <a:stretch>
                        <a:fillRect/>
                      </a:stretch>
                    </p:blipFill>
                    <p:spPr bwMode="auto">
                      <a:xfrm>
                        <a:off x="1422400" y="5211763"/>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0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Exploring Mathematical   Relationships (cont.)</a:t>
            </a:r>
            <a:endParaRPr lang="en-US" dirty="0"/>
          </a:p>
        </p:txBody>
      </p:sp>
      <p:sp>
        <p:nvSpPr>
          <p:cNvPr id="3" name="Content Placeholder 2"/>
          <p:cNvSpPr>
            <a:spLocks noGrp="1"/>
          </p:cNvSpPr>
          <p:nvPr>
            <p:ph idx="1"/>
          </p:nvPr>
        </p:nvSpPr>
        <p:spPr/>
        <p:txBody>
          <a:bodyPr>
            <a:normAutofit/>
          </a:bodyPr>
          <a:lstStyle/>
          <a:p>
            <a:pPr>
              <a:tabLst>
                <a:tab pos="463550" algn="l"/>
              </a:tabLst>
            </a:pPr>
            <a:r>
              <a:rPr lang="en-US" b="1" dirty="0" smtClean="0"/>
              <a:t>b.</a:t>
            </a:r>
            <a:r>
              <a:rPr lang="en-US" dirty="0" smtClean="0"/>
              <a:t>	We can now determine the domain and range of the 	function </a:t>
            </a:r>
            <a:r>
              <a:rPr lang="en-US" i="1" dirty="0" smtClean="0"/>
              <a:t>f</a:t>
            </a:r>
            <a:r>
              <a:rPr lang="en-US" dirty="0" smtClean="0"/>
              <a:t>(</a:t>
            </a:r>
            <a:r>
              <a:rPr lang="en-US" i="1" dirty="0" smtClean="0"/>
              <a:t>x</a:t>
            </a:r>
            <a:r>
              <a:rPr lang="en-US" dirty="0" smtClean="0"/>
              <a:t>) = 12</a:t>
            </a:r>
            <a:r>
              <a:rPr lang="en-US" i="1" dirty="0" smtClean="0"/>
              <a:t>x</a:t>
            </a:r>
            <a:r>
              <a:rPr lang="en-US" dirty="0" smtClean="0"/>
              <a:t> + 200. Recall that the domain is 	determined from input values that are allowed for 	the function. In this case, the domain consists of all 	nonnegative integer values since you cannot 	purchase a negative number of shirts. Notice that it 	makes little sense to include </a:t>
            </a:r>
            <a:r>
              <a:rPr lang="en-US" dirty="0" err="1" smtClean="0"/>
              <a:t>noninteger</a:t>
            </a:r>
            <a:r>
              <a:rPr lang="en-US" dirty="0" smtClean="0"/>
              <a:t> values since 	we are only purchasing whole shirts and not pieces 	of shirts. The range can now be determined to be all 	values $200 and larger.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Exploring Mathematical   Relationships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b="1" dirty="0" smtClean="0"/>
              <a:t>c.</a:t>
            </a:r>
            <a:r>
              <a:rPr lang="en-US" dirty="0" smtClean="0"/>
              <a:t>	We can graph the function to illustrate the 	relationship between the number of shirts 	purchased and the total cost of the shirts. This can 	be accomplished by hand using several values from 	the domain, say </a:t>
            </a:r>
            <a:r>
              <a:rPr lang="en-US" i="1" dirty="0" smtClean="0"/>
              <a:t>x</a:t>
            </a:r>
            <a:r>
              <a:rPr lang="en-US" dirty="0" smtClean="0"/>
              <a:t> = 0, </a:t>
            </a:r>
            <a:r>
              <a:rPr lang="en-US" i="1" dirty="0" smtClean="0"/>
              <a:t>x</a:t>
            </a:r>
            <a:r>
              <a:rPr lang="en-US" dirty="0" smtClean="0"/>
              <a:t> = 5, </a:t>
            </a:r>
            <a:r>
              <a:rPr lang="en-US" i="1" dirty="0" smtClean="0"/>
              <a:t>x</a:t>
            </a:r>
            <a:r>
              <a:rPr lang="en-US" dirty="0" smtClean="0"/>
              <a:t> = 10, and evaluating 	the function at those values.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Exploring Mathematical   Relationships (cont.)</a:t>
            </a:r>
            <a:endParaRPr lang="en-US" dirty="0"/>
          </a:p>
        </p:txBody>
      </p:sp>
      <p:pic>
        <p:nvPicPr>
          <p:cNvPr id="5" name="Picture 5"/>
          <p:cNvPicPr>
            <a:picLocks noChangeAspect="1" noChangeArrowheads="1"/>
          </p:cNvPicPr>
          <p:nvPr/>
        </p:nvPicPr>
        <p:blipFill>
          <a:blip r:embed="rId3" cstate="print"/>
          <a:srcRect/>
          <a:stretch>
            <a:fillRect/>
          </a:stretch>
        </p:blipFill>
        <p:spPr bwMode="auto">
          <a:xfrm>
            <a:off x="5638800" y="1447800"/>
            <a:ext cx="3136900" cy="2895600"/>
          </a:xfrm>
          <a:prstGeom prst="rect">
            <a:avLst/>
          </a:prstGeom>
          <a:noFill/>
          <a:ln w="9525">
            <a:noFill/>
            <a:miter lim="800000"/>
            <a:headEnd/>
            <a:tailEnd/>
          </a:ln>
        </p:spPr>
      </p:pic>
      <p:graphicFrame>
        <p:nvGraphicFramePr>
          <p:cNvPr id="12" name="Content Placeholder 11"/>
          <p:cNvGraphicFramePr>
            <a:graphicFrameLocks noGrp="1"/>
          </p:cNvGraphicFramePr>
          <p:nvPr>
            <p:ph idx="1"/>
          </p:nvPr>
        </p:nvGraphicFramePr>
        <p:xfrm>
          <a:off x="457200" y="1673225"/>
          <a:ext cx="4800600" cy="2286000"/>
        </p:xfrm>
        <a:graphic>
          <a:graphicData uri="http://schemas.openxmlformats.org/drawingml/2006/table">
            <a:tbl>
              <a:tblPr firstRow="1" bandRow="1">
                <a:tableStyleId>{5C22544A-7EE6-4342-B048-85BDC9FD1C3A}</a:tableStyleId>
              </a:tblPr>
              <a:tblGrid>
                <a:gridCol w="914400"/>
                <a:gridCol w="3886200"/>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smtClean="0">
                          <a:solidFill>
                            <a:schemeClr val="lt1"/>
                          </a:solidFill>
                          <a:latin typeface="+mn-lt"/>
                          <a:ea typeface="+mn-ea"/>
                          <a:cs typeface="+mn-cs"/>
                        </a:rPr>
                        <a:t>Total Cost of Shirts Purchased </a:t>
                      </a:r>
                    </a:p>
                  </a:txBody>
                  <a:tcPr anchor="ctr"/>
                </a:tc>
                <a:tc hMerge="1">
                  <a:txBody>
                    <a:bodyPr/>
                    <a:lstStyle/>
                    <a:p>
                      <a:endParaRPr lang="en-US" dirty="0"/>
                    </a:p>
                  </a:txBody>
                  <a:tcPr/>
                </a:tc>
              </a:tr>
              <a:tr h="370840">
                <a:tc>
                  <a:txBody>
                    <a:bodyPr/>
                    <a:lstStyle/>
                    <a:p>
                      <a:pPr algn="ctr"/>
                      <a:r>
                        <a:rPr lang="en-US" sz="2400" b="1" i="1" dirty="0" smtClean="0">
                          <a:solidFill>
                            <a:srgbClr val="000000"/>
                          </a:solidFill>
                        </a:rPr>
                        <a:t>x</a:t>
                      </a:r>
                      <a:endParaRPr lang="en-US" sz="2400" b="1" i="1" dirty="0">
                        <a:solidFill>
                          <a:srgbClr val="000000"/>
                        </a:solidFill>
                      </a:endParaRPr>
                    </a:p>
                  </a:txBody>
                  <a:tcPr/>
                </a:tc>
                <a:tc>
                  <a:txBody>
                    <a:bodyPr/>
                    <a:lstStyle/>
                    <a:p>
                      <a:pPr algn="ctr"/>
                      <a:r>
                        <a:rPr lang="en-US" sz="2400" b="1" i="1" dirty="0" smtClean="0">
                          <a:solidFill>
                            <a:srgbClr val="000000"/>
                          </a:solidFill>
                        </a:rPr>
                        <a:t>f</a:t>
                      </a:r>
                      <a:r>
                        <a:rPr lang="en-US" sz="2400" b="1" dirty="0" smtClean="0">
                          <a:solidFill>
                            <a:srgbClr val="000000"/>
                          </a:solidFill>
                        </a:rPr>
                        <a:t>(</a:t>
                      </a:r>
                      <a:r>
                        <a:rPr lang="en-US" sz="2400" b="1" i="1" dirty="0" smtClean="0">
                          <a:solidFill>
                            <a:srgbClr val="000000"/>
                          </a:solidFill>
                        </a:rPr>
                        <a:t>x</a:t>
                      </a:r>
                      <a:r>
                        <a:rPr lang="en-US" sz="2400" b="1" dirty="0" smtClean="0">
                          <a:solidFill>
                            <a:srgbClr val="000000"/>
                          </a:solidFill>
                        </a:rPr>
                        <a:t>)</a:t>
                      </a:r>
                      <a:r>
                        <a:rPr lang="en-US" sz="2400" b="1" baseline="0" dirty="0" smtClean="0">
                          <a:solidFill>
                            <a:srgbClr val="000000"/>
                          </a:solidFill>
                        </a:rPr>
                        <a:t> = 12</a:t>
                      </a:r>
                      <a:r>
                        <a:rPr lang="en-US" sz="2400" b="1" i="1" baseline="0" dirty="0" smtClean="0">
                          <a:solidFill>
                            <a:srgbClr val="000000"/>
                          </a:solidFill>
                        </a:rPr>
                        <a:t>x</a:t>
                      </a:r>
                      <a:r>
                        <a:rPr lang="en-US" sz="2400" b="1" baseline="0" dirty="0" smtClean="0">
                          <a:solidFill>
                            <a:srgbClr val="000000"/>
                          </a:solidFill>
                        </a:rPr>
                        <a:t> + 200</a:t>
                      </a:r>
                      <a:endParaRPr lang="en-US" sz="2400" b="1" dirty="0">
                        <a:solidFill>
                          <a:srgbClr val="000000"/>
                        </a:solidFill>
                      </a:endParaRPr>
                    </a:p>
                  </a:txBody>
                  <a:tcPr/>
                </a:tc>
              </a:tr>
              <a:tr h="370840">
                <a:tc>
                  <a:txBody>
                    <a:bodyPr/>
                    <a:lstStyle/>
                    <a:p>
                      <a:pPr algn="ctr"/>
                      <a:r>
                        <a:rPr lang="en-US" sz="2400" dirty="0" smtClean="0">
                          <a:solidFill>
                            <a:srgbClr val="000000"/>
                          </a:solidFill>
                        </a:rPr>
                        <a:t>0</a:t>
                      </a:r>
                      <a:endParaRPr lang="en-US" sz="2400" dirty="0">
                        <a:solidFill>
                          <a:srgbClr val="000000"/>
                        </a:solidFill>
                      </a:endParaRPr>
                    </a:p>
                  </a:txBody>
                  <a:tcPr/>
                </a:tc>
                <a:tc>
                  <a:txBody>
                    <a:bodyPr/>
                    <a:lstStyle/>
                    <a:p>
                      <a:endParaRPr lang="en-US" sz="2400" dirty="0">
                        <a:solidFill>
                          <a:srgbClr val="000000"/>
                        </a:solidFill>
                      </a:endParaRPr>
                    </a:p>
                  </a:txBody>
                  <a:tcPr/>
                </a:tc>
              </a:tr>
              <a:tr h="370840">
                <a:tc>
                  <a:txBody>
                    <a:bodyPr/>
                    <a:lstStyle/>
                    <a:p>
                      <a:pPr algn="ctr"/>
                      <a:r>
                        <a:rPr lang="en-US" sz="2400" dirty="0" smtClean="0">
                          <a:solidFill>
                            <a:srgbClr val="000000"/>
                          </a:solidFill>
                        </a:rPr>
                        <a:t>5</a:t>
                      </a:r>
                      <a:endParaRPr lang="en-US" sz="2400" dirty="0">
                        <a:solidFill>
                          <a:srgbClr val="000000"/>
                        </a:solidFill>
                      </a:endParaRPr>
                    </a:p>
                  </a:txBody>
                  <a:tcPr/>
                </a:tc>
                <a:tc>
                  <a:txBody>
                    <a:bodyPr/>
                    <a:lstStyle/>
                    <a:p>
                      <a:endParaRPr lang="en-US" sz="2400">
                        <a:solidFill>
                          <a:srgbClr val="000000"/>
                        </a:solidFill>
                      </a:endParaRPr>
                    </a:p>
                  </a:txBody>
                  <a:tcPr/>
                </a:tc>
              </a:tr>
              <a:tr h="370840">
                <a:tc>
                  <a:txBody>
                    <a:bodyPr/>
                    <a:lstStyle/>
                    <a:p>
                      <a:pPr algn="ctr"/>
                      <a:r>
                        <a:rPr lang="en-US" sz="2400" dirty="0" smtClean="0">
                          <a:solidFill>
                            <a:srgbClr val="000000"/>
                          </a:solidFill>
                        </a:rPr>
                        <a:t>10</a:t>
                      </a:r>
                      <a:endParaRPr lang="en-US" sz="2400" dirty="0">
                        <a:solidFill>
                          <a:srgbClr val="000000"/>
                        </a:solidFill>
                      </a:endParaRPr>
                    </a:p>
                  </a:txBody>
                  <a:tcPr/>
                </a:tc>
                <a:tc>
                  <a:txBody>
                    <a:bodyPr/>
                    <a:lstStyle/>
                    <a:p>
                      <a:endParaRPr lang="en-US" sz="2400" dirty="0">
                        <a:solidFill>
                          <a:srgbClr val="000000"/>
                        </a:solidFill>
                      </a:endParaRPr>
                    </a:p>
                  </a:txBody>
                  <a:tcPr/>
                </a:tc>
              </a:tr>
            </a:tbl>
          </a:graphicData>
        </a:graphic>
      </p:graphicFrame>
      <p:graphicFrame>
        <p:nvGraphicFramePr>
          <p:cNvPr id="98306" name="Object 2"/>
          <p:cNvGraphicFramePr>
            <a:graphicFrameLocks noChangeAspect="1"/>
          </p:cNvGraphicFramePr>
          <p:nvPr>
            <p:extLst>
              <p:ext uri="{D42A27DB-BD31-4B8C-83A1-F6EECF244321}">
                <p14:modId xmlns:p14="http://schemas.microsoft.com/office/powerpoint/2010/main" val="328560601"/>
              </p:ext>
            </p:extLst>
          </p:nvPr>
        </p:nvGraphicFramePr>
        <p:xfrm>
          <a:off x="1752600" y="2603500"/>
          <a:ext cx="2933700" cy="419100"/>
        </p:xfrm>
        <a:graphic>
          <a:graphicData uri="http://schemas.openxmlformats.org/presentationml/2006/ole">
            <mc:AlternateContent xmlns:mc="http://schemas.openxmlformats.org/markup-compatibility/2006">
              <mc:Choice xmlns:v="urn:schemas-microsoft-com:vml" Requires="v">
                <p:oleObj spid="_x0000_s98348" name="Equation" r:id="rId4" imgW="2933640" imgH="419040" progId="Equation.DSMT4">
                  <p:embed/>
                </p:oleObj>
              </mc:Choice>
              <mc:Fallback>
                <p:oleObj name="Equation" r:id="rId4" imgW="2933640" imgH="41904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2603500"/>
                        <a:ext cx="2933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07" name="Object 3"/>
          <p:cNvGraphicFramePr>
            <a:graphicFrameLocks noChangeAspect="1"/>
          </p:cNvGraphicFramePr>
          <p:nvPr>
            <p:extLst>
              <p:ext uri="{D42A27DB-BD31-4B8C-83A1-F6EECF244321}">
                <p14:modId xmlns:p14="http://schemas.microsoft.com/office/powerpoint/2010/main" val="3752645166"/>
              </p:ext>
            </p:extLst>
          </p:nvPr>
        </p:nvGraphicFramePr>
        <p:xfrm>
          <a:off x="1752600" y="3072452"/>
          <a:ext cx="2921000" cy="419100"/>
        </p:xfrm>
        <a:graphic>
          <a:graphicData uri="http://schemas.openxmlformats.org/presentationml/2006/ole">
            <mc:AlternateContent xmlns:mc="http://schemas.openxmlformats.org/markup-compatibility/2006">
              <mc:Choice xmlns:v="urn:schemas-microsoft-com:vml" Requires="v">
                <p:oleObj spid="_x0000_s98349" name="Equation" r:id="rId6" imgW="2920680" imgH="419040" progId="Equation.DSMT4">
                  <p:embed/>
                </p:oleObj>
              </mc:Choice>
              <mc:Fallback>
                <p:oleObj name="Equation" r:id="rId6" imgW="292068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3072452"/>
                        <a:ext cx="2921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08" name="Object 4"/>
          <p:cNvGraphicFramePr>
            <a:graphicFrameLocks noChangeAspect="1"/>
          </p:cNvGraphicFramePr>
          <p:nvPr/>
        </p:nvGraphicFramePr>
        <p:xfrm>
          <a:off x="1609108" y="3543300"/>
          <a:ext cx="3213100" cy="419100"/>
        </p:xfrm>
        <a:graphic>
          <a:graphicData uri="http://schemas.openxmlformats.org/presentationml/2006/ole">
            <mc:AlternateContent xmlns:mc="http://schemas.openxmlformats.org/markup-compatibility/2006">
              <mc:Choice xmlns:v="urn:schemas-microsoft-com:vml" Requires="v">
                <p:oleObj spid="_x0000_s98350" name="Equation" r:id="rId8" imgW="3213000" imgH="419040" progId="Equation.DSMT4">
                  <p:embed/>
                </p:oleObj>
              </mc:Choice>
              <mc:Fallback>
                <p:oleObj name="Equation" r:id="rId8" imgW="3213000" imgH="41904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9108" y="3543300"/>
                        <a:ext cx="3213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buFont typeface="Courier New" pitchFamily="49" charset="0"/>
              <a:buChar char="o"/>
            </a:pPr>
            <a:r>
              <a:rPr lang="en-US" i="0" dirty="0" smtClean="0">
                <a:solidFill>
                  <a:schemeClr val="tx1"/>
                </a:solidFill>
              </a:rPr>
              <a:t>Demonstrate an understanding </a:t>
            </a:r>
            <a:r>
              <a:rPr lang="en-US" dirty="0" smtClean="0">
                <a:solidFill>
                  <a:schemeClr val="tx1"/>
                </a:solidFill>
              </a:rPr>
              <a:t>of functions, function notation, domain, and range</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Language of Functions</a:t>
            </a:r>
            <a:endParaRPr lang="en-US" dirty="0"/>
          </a:p>
        </p:txBody>
      </p:sp>
      <p:sp>
        <p:nvSpPr>
          <p:cNvPr id="3" name="Content Placeholder 2"/>
          <p:cNvSpPr>
            <a:spLocks noGrp="1"/>
          </p:cNvSpPr>
          <p:nvPr>
            <p:ph idx="1"/>
          </p:nvPr>
        </p:nvSpPr>
        <p:spPr/>
        <p:txBody>
          <a:bodyPr/>
          <a:lstStyle/>
          <a:p>
            <a:r>
              <a:rPr lang="en-US" dirty="0" smtClean="0"/>
              <a:t>The central concept to understanding how mathematics models the world around us is the notion of functions. In general, a function is a mathematical process that relates two or more quantities to one another. This relationship between two or more quantities allows us to represent unknown amounts of one quantity with known amounts of another.</a:t>
            </a:r>
            <a:endParaRPr lang="en-US" dirty="0"/>
          </a:p>
        </p:txBody>
      </p:sp>
    </p:spTree>
    <p:extLst>
      <p:ext uri="{BB962C8B-B14F-4D97-AF65-F5344CB8AC3E}">
        <p14:creationId xmlns:p14="http://schemas.microsoft.com/office/powerpoint/2010/main" val="138529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213360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Skill Check #1 </a:t>
            </a:r>
          </a:p>
          <a:p>
            <a:pPr lvl="0">
              <a:spcBef>
                <a:spcPct val="20000"/>
              </a:spcBef>
            </a:pPr>
            <a:r>
              <a:rPr lang="en-US" sz="2800" dirty="0" smtClean="0">
                <a:solidFill>
                  <a:srgbClr val="000000"/>
                </a:solidFill>
              </a:rPr>
              <a:t>What would the graph of the number of sweaters sold at a department store from January 1 until March 31 look like? </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
        <p:nvSpPr>
          <p:cNvPr id="5" name="Content Placeholder 2"/>
          <p:cNvSpPr txBox="1">
            <a:spLocks/>
          </p:cNvSpPr>
          <p:nvPr/>
        </p:nvSpPr>
        <p:spPr>
          <a:xfrm>
            <a:off x="457200" y="5318760"/>
            <a:ext cx="8229600" cy="624840"/>
          </a:xfrm>
          <a:prstGeom prst="rect">
            <a:avLst/>
          </a:prstGeom>
        </p:spPr>
        <p:txBody>
          <a:bodyPr>
            <a:normAutofit/>
          </a:body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en-US" sz="2800" dirty="0" smtClean="0">
                <a:solidFill>
                  <a:srgbClr val="FF0000"/>
                </a:solidFill>
              </a:rPr>
              <a:t>A graph that decreases from left to right.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a:t>
            </a:r>
            <a:endParaRPr lang="en-US" dirty="0"/>
          </a:p>
        </p:txBody>
      </p:sp>
      <p:sp>
        <p:nvSpPr>
          <p:cNvPr id="3" name="Content Placeholder 2"/>
          <p:cNvSpPr>
            <a:spLocks noGrp="1"/>
          </p:cNvSpPr>
          <p:nvPr>
            <p:ph idx="1"/>
          </p:nvPr>
        </p:nvSpPr>
        <p:spPr/>
        <p:txBody>
          <a:bodyPr/>
          <a:lstStyle/>
          <a:p>
            <a:endParaRPr lang="en-US" b="1" dirty="0" smtClean="0"/>
          </a:p>
          <a:p>
            <a:endParaRPr lang="en-US" b="1" dirty="0"/>
          </a:p>
          <a:p>
            <a:endParaRPr lang="en-US" b="1" dirty="0" smtClean="0"/>
          </a:p>
          <a:p>
            <a:endParaRPr lang="en-US" b="1" dirty="0"/>
          </a:p>
          <a:p>
            <a:endParaRPr lang="en-US" b="1" dirty="0" smtClean="0"/>
          </a:p>
          <a:p>
            <a:r>
              <a:rPr lang="en-US" dirty="0" smtClean="0"/>
              <a:t>In a function, each value of the dependent variable is uniquely associated with a value of the independent variable. </a:t>
            </a:r>
            <a:endParaRPr lang="en-US" dirty="0"/>
          </a:p>
        </p:txBody>
      </p:sp>
      <p:sp>
        <p:nvSpPr>
          <p:cNvPr id="4" name="Content Placeholder 2"/>
          <p:cNvSpPr txBox="1">
            <a:spLocks/>
          </p:cNvSpPr>
          <p:nvPr/>
        </p:nvSpPr>
        <p:spPr>
          <a:xfrm>
            <a:off x="457200" y="1295400"/>
            <a:ext cx="8229600" cy="20574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Functions</a:t>
            </a:r>
          </a:p>
          <a:p>
            <a:pPr lvl="0">
              <a:spcBef>
                <a:spcPct val="20000"/>
              </a:spcBef>
            </a:pPr>
            <a:r>
              <a:rPr lang="en-US" sz="2800" dirty="0" smtClean="0">
                <a:solidFill>
                  <a:srgbClr val="000000"/>
                </a:solidFill>
              </a:rPr>
              <a:t>A </a:t>
            </a:r>
            <a:r>
              <a:rPr lang="en-US" sz="2800" b="1" dirty="0" smtClean="0">
                <a:solidFill>
                  <a:srgbClr val="C00000"/>
                </a:solidFill>
              </a:rPr>
              <a:t>function</a:t>
            </a:r>
            <a:r>
              <a:rPr lang="en-US" sz="2800" dirty="0" smtClean="0">
                <a:solidFill>
                  <a:srgbClr val="000000"/>
                </a:solidFill>
              </a:rPr>
              <a:t> is a mathematical equation that describes the relationship between the dependent and independent variables for a given situation.</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Dependent Variable</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p:txBody>
      </p:sp>
      <p:sp>
        <p:nvSpPr>
          <p:cNvPr id="4" name="Content Placeholder 2"/>
          <p:cNvSpPr txBox="1">
            <a:spLocks/>
          </p:cNvSpPr>
          <p:nvPr/>
        </p:nvSpPr>
        <p:spPr>
          <a:xfrm>
            <a:off x="457200" y="1344304"/>
            <a:ext cx="8229600" cy="1703696"/>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Dependent Variable</a:t>
            </a:r>
          </a:p>
          <a:p>
            <a:pPr lvl="0">
              <a:spcBef>
                <a:spcPct val="20000"/>
              </a:spcBef>
            </a:pPr>
            <a:r>
              <a:rPr lang="en-US" sz="2800" dirty="0" smtClean="0">
                <a:solidFill>
                  <a:srgbClr val="000000"/>
                </a:solidFill>
              </a:rPr>
              <a:t>The value of the </a:t>
            </a:r>
            <a:r>
              <a:rPr lang="en-US" sz="2800" b="1" dirty="0" smtClean="0">
                <a:solidFill>
                  <a:srgbClr val="C00000"/>
                </a:solidFill>
              </a:rPr>
              <a:t>dependent variable </a:t>
            </a:r>
            <a:r>
              <a:rPr lang="en-US" sz="2800" dirty="0" smtClean="0">
                <a:solidFill>
                  <a:srgbClr val="000000"/>
                </a:solidFill>
              </a:rPr>
              <a:t>changes with respect to the value of the independent variable. </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Variable</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44304"/>
            <a:ext cx="8229600" cy="2389496"/>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Independent Variable</a:t>
            </a:r>
          </a:p>
          <a:p>
            <a:pPr lvl="0">
              <a:spcBef>
                <a:spcPct val="20000"/>
              </a:spcBef>
            </a:pPr>
            <a:r>
              <a:rPr lang="en-US" sz="2800" dirty="0" smtClean="0">
                <a:solidFill>
                  <a:srgbClr val="000000"/>
                </a:solidFill>
              </a:rPr>
              <a:t>The value of an </a:t>
            </a:r>
            <a:r>
              <a:rPr lang="en-US" sz="2800" b="1" dirty="0" smtClean="0">
                <a:solidFill>
                  <a:srgbClr val="C00000"/>
                </a:solidFill>
              </a:rPr>
              <a:t>independent variable </a:t>
            </a:r>
            <a:r>
              <a:rPr lang="en-US" sz="2800" dirty="0" smtClean="0">
                <a:solidFill>
                  <a:srgbClr val="000000"/>
                </a:solidFill>
              </a:rPr>
              <a:t>does not rely on the values of the other variables in an expression or function, and its value determines the values of the other variables. </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Evaluating Functions</a:t>
            </a:r>
            <a:endParaRPr lang="en-US" dirty="0"/>
          </a:p>
        </p:txBody>
      </p:sp>
      <p:sp>
        <p:nvSpPr>
          <p:cNvPr id="3" name="Content Placeholder 2"/>
          <p:cNvSpPr>
            <a:spLocks noGrp="1"/>
          </p:cNvSpPr>
          <p:nvPr>
            <p:ph idx="1"/>
          </p:nvPr>
        </p:nvSpPr>
        <p:spPr/>
        <p:txBody>
          <a:bodyPr>
            <a:noAutofit/>
          </a:bodyPr>
          <a:lstStyle/>
          <a:p>
            <a:r>
              <a:rPr lang="en-US" dirty="0" smtClean="0"/>
              <a:t>Evaluate the following functions for the given values. </a:t>
            </a:r>
          </a:p>
          <a:p>
            <a:endParaRPr lang="en-US" dirty="0" smtClean="0"/>
          </a:p>
          <a:p>
            <a:endParaRPr lang="en-US" dirty="0" smtClean="0"/>
          </a:p>
          <a:p>
            <a:endParaRPr lang="en-US" dirty="0" smtClean="0"/>
          </a:p>
          <a:p>
            <a:endParaRPr lang="en-US" dirty="0" smtClean="0"/>
          </a:p>
          <a:p>
            <a:r>
              <a:rPr lang="en-US" b="1" dirty="0" smtClean="0"/>
              <a:t>Solution </a:t>
            </a:r>
          </a:p>
          <a:p>
            <a:r>
              <a:rPr lang="en-US" dirty="0" smtClean="0"/>
              <a:t>To find the solution, we need to evaluate each function at the given value; that is, substitute the appropriate number in for </a:t>
            </a:r>
            <a:r>
              <a:rPr lang="en-US" i="1" dirty="0" smtClean="0"/>
              <a:t>x </a:t>
            </a:r>
            <a:r>
              <a:rPr lang="en-US" dirty="0" smtClean="0"/>
              <a:t>in each function</a:t>
            </a:r>
            <a:r>
              <a:rPr lang="en-US" i="1" dirty="0" smtClean="0"/>
              <a:t>. </a:t>
            </a:r>
            <a:endParaRPr lang="en-US" dirty="0"/>
          </a:p>
        </p:txBody>
      </p:sp>
      <p:graphicFrame>
        <p:nvGraphicFramePr>
          <p:cNvPr id="101378" name="Object 2"/>
          <p:cNvGraphicFramePr>
            <a:graphicFrameLocks noChangeAspect="1"/>
          </p:cNvGraphicFramePr>
          <p:nvPr/>
        </p:nvGraphicFramePr>
        <p:xfrm>
          <a:off x="545152" y="1932296"/>
          <a:ext cx="5003800" cy="1663700"/>
        </p:xfrm>
        <a:graphic>
          <a:graphicData uri="http://schemas.openxmlformats.org/presentationml/2006/ole">
            <mc:AlternateContent xmlns:mc="http://schemas.openxmlformats.org/markup-compatibility/2006">
              <mc:Choice xmlns:v="urn:schemas-microsoft-com:vml" Requires="v">
                <p:oleObj spid="_x0000_s101392" name="Equation" r:id="rId3" imgW="5003640" imgH="1663560" progId="Equation.DSMT4">
                  <p:embed/>
                </p:oleObj>
              </mc:Choice>
              <mc:Fallback>
                <p:oleObj name="Equation" r:id="rId3" imgW="5003640" imgH="1663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152" y="1932296"/>
                        <a:ext cx="50038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Evaluating Functions (cont.)</a:t>
            </a:r>
            <a:endParaRPr lang="en-US" dirty="0"/>
          </a:p>
        </p:txBody>
      </p:sp>
      <p:sp>
        <p:nvSpPr>
          <p:cNvPr id="3" name="Content Placeholder 2"/>
          <p:cNvSpPr>
            <a:spLocks noGrp="1"/>
          </p:cNvSpPr>
          <p:nvPr>
            <p:ph idx="1"/>
          </p:nvPr>
        </p:nvSpPr>
        <p:spPr>
          <a:xfrm>
            <a:off x="457200" y="1280160"/>
            <a:ext cx="8305800" cy="4572000"/>
          </a:xfrm>
        </p:spPr>
        <p:txBody>
          <a:bodyPr>
            <a:noAutofit/>
          </a:bodyPr>
          <a:lstStyle/>
          <a:p>
            <a:pPr>
              <a:tabLst>
                <a:tab pos="463550" algn="l"/>
              </a:tabLst>
            </a:pPr>
            <a:r>
              <a:rPr lang="en-US" b="1" dirty="0" smtClean="0"/>
              <a:t>a.	        </a:t>
            </a:r>
            <a:r>
              <a:rPr lang="en-US" dirty="0" smtClean="0"/>
              <a:t>means </a:t>
            </a:r>
            <a:r>
              <a:rPr lang="en-US" i="1" dirty="0" smtClean="0"/>
              <a:t>x </a:t>
            </a:r>
            <a:r>
              <a:rPr lang="en-US" dirty="0" smtClean="0"/>
              <a:t>= 5</a:t>
            </a:r>
            <a:r>
              <a:rPr lang="en-US" i="1" dirty="0" smtClean="0"/>
              <a:t>, </a:t>
            </a:r>
            <a:r>
              <a:rPr lang="en-US" dirty="0" smtClean="0"/>
              <a:t>so substitute 5 in for the variable </a:t>
            </a:r>
            <a:r>
              <a:rPr lang="en-US" i="1" dirty="0" smtClean="0"/>
              <a:t>x</a:t>
            </a:r>
            <a:r>
              <a:rPr lang="en-US" dirty="0" smtClean="0"/>
              <a:t>.	   If 		   then </a:t>
            </a:r>
          </a:p>
          <a:p>
            <a:pPr>
              <a:tabLst>
                <a:tab pos="463550" algn="l"/>
              </a:tabLst>
            </a:pPr>
            <a:endParaRPr lang="en-US" b="1" dirty="0" smtClean="0"/>
          </a:p>
          <a:p>
            <a:pPr>
              <a:tabLst>
                <a:tab pos="463550" algn="l"/>
              </a:tabLst>
            </a:pPr>
            <a:r>
              <a:rPr lang="en-US" b="1" dirty="0" smtClean="0"/>
              <a:t>b.		  </a:t>
            </a:r>
            <a:r>
              <a:rPr lang="en-US" dirty="0" smtClean="0"/>
              <a:t>means </a:t>
            </a:r>
            <a:r>
              <a:rPr lang="en-US" i="1" dirty="0" smtClean="0"/>
              <a:t>x </a:t>
            </a:r>
            <a:r>
              <a:rPr lang="en-US" dirty="0" smtClean="0"/>
              <a:t>= 0</a:t>
            </a:r>
            <a:r>
              <a:rPr lang="en-US" i="1" dirty="0" smtClean="0"/>
              <a:t>, </a:t>
            </a:r>
            <a:r>
              <a:rPr lang="en-US" dirty="0" smtClean="0"/>
              <a:t>so substitute 0 in for the variable </a:t>
            </a:r>
            <a:r>
              <a:rPr lang="en-US" i="1" dirty="0" smtClean="0"/>
              <a:t>x</a:t>
            </a:r>
            <a:r>
              <a:rPr lang="en-US" dirty="0" smtClean="0"/>
              <a:t>. 	If 		           then </a:t>
            </a:r>
          </a:p>
          <a:p>
            <a:pPr>
              <a:tabLst>
                <a:tab pos="463550" algn="l"/>
              </a:tabLst>
            </a:pPr>
            <a:endParaRPr lang="en-US" b="1" dirty="0" smtClean="0"/>
          </a:p>
          <a:p>
            <a:pPr>
              <a:tabLst>
                <a:tab pos="463550" algn="l"/>
              </a:tabLst>
            </a:pPr>
            <a:r>
              <a:rPr lang="en-US" b="1" dirty="0" smtClean="0"/>
              <a:t>c.		    </a:t>
            </a:r>
            <a:r>
              <a:rPr lang="en-US" dirty="0" smtClean="0"/>
              <a:t>means </a:t>
            </a:r>
            <a:r>
              <a:rPr lang="en-US" i="1" dirty="0" smtClean="0"/>
              <a:t>x </a:t>
            </a:r>
            <a:r>
              <a:rPr lang="en-US" dirty="0" smtClean="0"/>
              <a:t>= </a:t>
            </a:r>
            <a:r>
              <a:rPr lang="en-US" dirty="0" smtClean="0">
                <a:latin typeface="Symbol" pitchFamily="18" charset="2"/>
              </a:rPr>
              <a:t>-</a:t>
            </a:r>
            <a:r>
              <a:rPr lang="en-US" dirty="0" smtClean="0"/>
              <a:t>3</a:t>
            </a:r>
            <a:r>
              <a:rPr lang="en-US" i="1" dirty="0" smtClean="0"/>
              <a:t>, </a:t>
            </a:r>
            <a:r>
              <a:rPr lang="en-US" dirty="0" smtClean="0"/>
              <a:t>so substitute </a:t>
            </a:r>
            <a:r>
              <a:rPr lang="en-US" dirty="0" smtClean="0">
                <a:latin typeface="Symbol" pitchFamily="18" charset="2"/>
              </a:rPr>
              <a:t>-</a:t>
            </a:r>
            <a:r>
              <a:rPr lang="en-US" dirty="0" smtClean="0"/>
              <a:t>3 in for the 	variable </a:t>
            </a:r>
            <a:r>
              <a:rPr lang="en-US" i="1" dirty="0" smtClean="0"/>
              <a:t>x</a:t>
            </a:r>
            <a:r>
              <a:rPr lang="en-US" dirty="0" smtClean="0"/>
              <a:t>. If 			    then </a:t>
            </a:r>
            <a:endParaRPr lang="en-US" dirty="0"/>
          </a:p>
        </p:txBody>
      </p:sp>
      <p:graphicFrame>
        <p:nvGraphicFramePr>
          <p:cNvPr id="67586" name="Object 2"/>
          <p:cNvGraphicFramePr>
            <a:graphicFrameLocks noChangeAspect="1"/>
          </p:cNvGraphicFramePr>
          <p:nvPr/>
        </p:nvGraphicFramePr>
        <p:xfrm>
          <a:off x="931554" y="1352550"/>
          <a:ext cx="673100" cy="469900"/>
        </p:xfrm>
        <a:graphic>
          <a:graphicData uri="http://schemas.openxmlformats.org/presentationml/2006/ole">
            <mc:AlternateContent xmlns:mc="http://schemas.openxmlformats.org/markup-compatibility/2006">
              <mc:Choice xmlns:v="urn:schemas-microsoft-com:vml" Requires="v">
                <p:oleObj spid="_x0000_s67712" name="Equation" r:id="rId3" imgW="672840" imgH="469800" progId="Equation.DSMT4">
                  <p:embed/>
                </p:oleObj>
              </mc:Choice>
              <mc:Fallback>
                <p:oleObj name="Equation" r:id="rId3" imgW="6728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1554" y="1352550"/>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7" name="Object 3"/>
          <p:cNvGraphicFramePr>
            <a:graphicFrameLocks noChangeAspect="1"/>
          </p:cNvGraphicFramePr>
          <p:nvPr>
            <p:extLst>
              <p:ext uri="{D42A27DB-BD31-4B8C-83A1-F6EECF244321}">
                <p14:modId xmlns:p14="http://schemas.microsoft.com/office/powerpoint/2010/main" val="205866913"/>
              </p:ext>
            </p:extLst>
          </p:nvPr>
        </p:nvGraphicFramePr>
        <p:xfrm>
          <a:off x="1539875" y="1752600"/>
          <a:ext cx="1943100" cy="469900"/>
        </p:xfrm>
        <a:graphic>
          <a:graphicData uri="http://schemas.openxmlformats.org/presentationml/2006/ole">
            <mc:AlternateContent xmlns:mc="http://schemas.openxmlformats.org/markup-compatibility/2006">
              <mc:Choice xmlns:v="urn:schemas-microsoft-com:vml" Requires="v">
                <p:oleObj spid="_x0000_s67713" name="Equation" r:id="rId5" imgW="1942920" imgH="469800" progId="Equation.DSMT4">
                  <p:embed/>
                </p:oleObj>
              </mc:Choice>
              <mc:Fallback>
                <p:oleObj name="Equation" r:id="rId5" imgW="1942920" imgH="469800" progId="Equation.DSMT4">
                  <p:embed/>
                  <p:pic>
                    <p:nvPicPr>
                      <p:cNvPr id="0" name="Picture 3"/>
                      <p:cNvPicPr>
                        <a:picLocks noChangeAspect="1" noChangeArrowheads="1"/>
                      </p:cNvPicPr>
                      <p:nvPr/>
                    </p:nvPicPr>
                    <p:blipFill>
                      <a:blip r:embed="rId6"/>
                      <a:srcRect/>
                      <a:stretch>
                        <a:fillRect/>
                      </a:stretch>
                    </p:blipFill>
                    <p:spPr bwMode="auto">
                      <a:xfrm>
                        <a:off x="1539875" y="17526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4237060" y="1760538"/>
          <a:ext cx="3848100" cy="469900"/>
        </p:xfrm>
        <a:graphic>
          <a:graphicData uri="http://schemas.openxmlformats.org/presentationml/2006/ole">
            <mc:AlternateContent xmlns:mc="http://schemas.openxmlformats.org/markup-compatibility/2006">
              <mc:Choice xmlns:v="urn:schemas-microsoft-com:vml" Requires="v">
                <p:oleObj spid="_x0000_s67714" name="Equation" r:id="rId7" imgW="3848040" imgH="469800" progId="Equation.DSMT4">
                  <p:embed/>
                </p:oleObj>
              </mc:Choice>
              <mc:Fallback>
                <p:oleObj name="Equation" r:id="rId7" imgW="384804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37060" y="1760538"/>
                        <a:ext cx="384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911534" y="2786063"/>
          <a:ext cx="685800" cy="469900"/>
        </p:xfrm>
        <a:graphic>
          <a:graphicData uri="http://schemas.openxmlformats.org/presentationml/2006/ole">
            <mc:AlternateContent xmlns:mc="http://schemas.openxmlformats.org/markup-compatibility/2006">
              <mc:Choice xmlns:v="urn:schemas-microsoft-com:vml" Requires="v">
                <p:oleObj spid="_x0000_s67715" name="Equation" r:id="rId9" imgW="685800" imgH="469800" progId="Equation.DSMT4">
                  <p:embed/>
                </p:oleObj>
              </mc:Choice>
              <mc:Fallback>
                <p:oleObj name="Equation" r:id="rId9" imgW="6858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1534" y="2786063"/>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0" name="Object 6"/>
          <p:cNvGraphicFramePr>
            <a:graphicFrameLocks noChangeAspect="1"/>
          </p:cNvGraphicFramePr>
          <p:nvPr>
            <p:extLst>
              <p:ext uri="{D42A27DB-BD31-4B8C-83A1-F6EECF244321}">
                <p14:modId xmlns:p14="http://schemas.microsoft.com/office/powerpoint/2010/main" val="530438298"/>
              </p:ext>
            </p:extLst>
          </p:nvPr>
        </p:nvGraphicFramePr>
        <p:xfrm>
          <a:off x="1254125" y="3200400"/>
          <a:ext cx="1930400" cy="482600"/>
        </p:xfrm>
        <a:graphic>
          <a:graphicData uri="http://schemas.openxmlformats.org/presentationml/2006/ole">
            <mc:AlternateContent xmlns:mc="http://schemas.openxmlformats.org/markup-compatibility/2006">
              <mc:Choice xmlns:v="urn:schemas-microsoft-com:vml" Requires="v">
                <p:oleObj spid="_x0000_s67716" name="Equation" r:id="rId11" imgW="1930320" imgH="482400" progId="Equation.DSMT4">
                  <p:embed/>
                </p:oleObj>
              </mc:Choice>
              <mc:Fallback>
                <p:oleObj name="Equation" r:id="rId11" imgW="1930320" imgH="482400" progId="Equation.DSMT4">
                  <p:embed/>
                  <p:pic>
                    <p:nvPicPr>
                      <p:cNvPr id="0" name="Picture 6"/>
                      <p:cNvPicPr>
                        <a:picLocks noChangeAspect="1" noChangeArrowheads="1"/>
                      </p:cNvPicPr>
                      <p:nvPr/>
                    </p:nvPicPr>
                    <p:blipFill>
                      <a:blip r:embed="rId12"/>
                      <a:srcRect/>
                      <a:stretch>
                        <a:fillRect/>
                      </a:stretch>
                    </p:blipFill>
                    <p:spPr bwMode="auto">
                      <a:xfrm>
                        <a:off x="1254125" y="3200400"/>
                        <a:ext cx="193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971308" y="3149600"/>
          <a:ext cx="3898900" cy="533400"/>
        </p:xfrm>
        <a:graphic>
          <a:graphicData uri="http://schemas.openxmlformats.org/presentationml/2006/ole">
            <mc:AlternateContent xmlns:mc="http://schemas.openxmlformats.org/markup-compatibility/2006">
              <mc:Choice xmlns:v="urn:schemas-microsoft-com:vml" Requires="v">
                <p:oleObj spid="_x0000_s67717" name="Equation" r:id="rId13" imgW="3898800" imgH="533160" progId="Equation.DSMT4">
                  <p:embed/>
                </p:oleObj>
              </mc:Choice>
              <mc:Fallback>
                <p:oleObj name="Equation" r:id="rId13" imgW="3898800" imgH="5331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1308" y="3149600"/>
                        <a:ext cx="3898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890896" y="4250046"/>
          <a:ext cx="876300" cy="469900"/>
        </p:xfrm>
        <a:graphic>
          <a:graphicData uri="http://schemas.openxmlformats.org/presentationml/2006/ole">
            <mc:AlternateContent xmlns:mc="http://schemas.openxmlformats.org/markup-compatibility/2006">
              <mc:Choice xmlns:v="urn:schemas-microsoft-com:vml" Requires="v">
                <p:oleObj spid="_x0000_s67718" name="Equation" r:id="rId15" imgW="876240" imgH="469800" progId="Equation.DSMT4">
                  <p:embed/>
                </p:oleObj>
              </mc:Choice>
              <mc:Fallback>
                <p:oleObj name="Equation" r:id="rId15" imgW="876240" imgH="4698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90896" y="4250046"/>
                        <a:ext cx="87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3" name="Object 9"/>
          <p:cNvGraphicFramePr>
            <a:graphicFrameLocks noChangeAspect="1"/>
          </p:cNvGraphicFramePr>
          <p:nvPr>
            <p:extLst>
              <p:ext uri="{D42A27DB-BD31-4B8C-83A1-F6EECF244321}">
                <p14:modId xmlns:p14="http://schemas.microsoft.com/office/powerpoint/2010/main" val="1559731263"/>
              </p:ext>
            </p:extLst>
          </p:nvPr>
        </p:nvGraphicFramePr>
        <p:xfrm>
          <a:off x="2814638" y="4645025"/>
          <a:ext cx="2565400" cy="482600"/>
        </p:xfrm>
        <a:graphic>
          <a:graphicData uri="http://schemas.openxmlformats.org/presentationml/2006/ole">
            <mc:AlternateContent xmlns:mc="http://schemas.openxmlformats.org/markup-compatibility/2006">
              <mc:Choice xmlns:v="urn:schemas-microsoft-com:vml" Requires="v">
                <p:oleObj spid="_x0000_s67719" name="Equation" r:id="rId17" imgW="2565360" imgH="482400" progId="Equation.DSMT4">
                  <p:embed/>
                </p:oleObj>
              </mc:Choice>
              <mc:Fallback>
                <p:oleObj name="Equation" r:id="rId17" imgW="2565360" imgH="482400" progId="Equation.DSMT4">
                  <p:embed/>
                  <p:pic>
                    <p:nvPicPr>
                      <p:cNvPr id="0" name="Picture 9"/>
                      <p:cNvPicPr>
                        <a:picLocks noChangeAspect="1" noChangeArrowheads="1"/>
                      </p:cNvPicPr>
                      <p:nvPr/>
                    </p:nvPicPr>
                    <p:blipFill>
                      <a:blip r:embed="rId18"/>
                      <a:srcRect/>
                      <a:stretch>
                        <a:fillRect/>
                      </a:stretch>
                    </p:blipFill>
                    <p:spPr bwMode="auto">
                      <a:xfrm>
                        <a:off x="2814638" y="4645025"/>
                        <a:ext cx="2565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864150" y="5103813"/>
          <a:ext cx="5816600" cy="533400"/>
        </p:xfrm>
        <a:graphic>
          <a:graphicData uri="http://schemas.openxmlformats.org/presentationml/2006/ole">
            <mc:AlternateContent xmlns:mc="http://schemas.openxmlformats.org/markup-compatibility/2006">
              <mc:Choice xmlns:v="urn:schemas-microsoft-com:vml" Requires="v">
                <p:oleObj spid="_x0000_s67720" name="Equation" r:id="rId19" imgW="5816520" imgH="533160" progId="Equation.DSMT4">
                  <p:embed/>
                </p:oleObj>
              </mc:Choice>
              <mc:Fallback>
                <p:oleObj name="Equation" r:id="rId19" imgW="5816520" imgH="5331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64150" y="5103813"/>
                        <a:ext cx="5816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758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759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5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75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759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75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1549</TotalTime>
  <Words>566</Words>
  <Application>Microsoft Office PowerPoint</Application>
  <PresentationFormat>On-screen Show (4:3)</PresentationFormat>
  <Paragraphs>77</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Courier New</vt:lpstr>
      <vt:lpstr>Calibri</vt:lpstr>
      <vt:lpstr>Symbol</vt:lpstr>
      <vt:lpstr>Arial</vt:lpstr>
      <vt:lpstr>Office Theme</vt:lpstr>
      <vt:lpstr>Equation</vt:lpstr>
      <vt:lpstr>Section 5.1</vt:lpstr>
      <vt:lpstr>Objectives</vt:lpstr>
      <vt:lpstr>The Language of Functions</vt:lpstr>
      <vt:lpstr>Skill Check #1</vt:lpstr>
      <vt:lpstr>Functions</vt:lpstr>
      <vt:lpstr>Dependent Variable</vt:lpstr>
      <vt:lpstr>Independent Variable</vt:lpstr>
      <vt:lpstr>Example 1: Evaluating Functions</vt:lpstr>
      <vt:lpstr>Example 1: Evaluating Functions (cont.)</vt:lpstr>
      <vt:lpstr>Skill Check #2</vt:lpstr>
      <vt:lpstr>Domain</vt:lpstr>
      <vt:lpstr>Range</vt:lpstr>
      <vt:lpstr>Making Sense of Mathematical Relationships</vt:lpstr>
      <vt:lpstr>Example 2: Exploring Mathematical   Relationships </vt:lpstr>
      <vt:lpstr>Example 2: Exploring Mathematical   Relationships (cont.)</vt:lpstr>
      <vt:lpstr>Example 2: Exploring Mathematical   Relationships (cont.)</vt:lpstr>
      <vt:lpstr>Example 2: Exploring Mathematical   Relationships (cont.)</vt:lpstr>
      <vt:lpstr>Example 2: Exploring Mathematical   Relationships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Kara Roche</cp:lastModifiedBy>
  <cp:revision>254</cp:revision>
  <dcterms:created xsi:type="dcterms:W3CDTF">2013-04-26T14:43:13Z</dcterms:created>
  <dcterms:modified xsi:type="dcterms:W3CDTF">2017-08-08T21:23:50Z</dcterms:modified>
</cp:coreProperties>
</file>