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321" r:id="rId3"/>
    <p:sldId id="322" r:id="rId4"/>
    <p:sldId id="323" r:id="rId5"/>
    <p:sldId id="324" r:id="rId6"/>
    <p:sldId id="263" r:id="rId7"/>
    <p:sldId id="264" r:id="rId8"/>
    <p:sldId id="305" r:id="rId9"/>
    <p:sldId id="309" r:id="rId10"/>
    <p:sldId id="265" r:id="rId11"/>
    <p:sldId id="266" r:id="rId12"/>
    <p:sldId id="267" r:id="rId13"/>
    <p:sldId id="306" r:id="rId14"/>
    <p:sldId id="268" r:id="rId15"/>
    <p:sldId id="325" r:id="rId16"/>
    <p:sldId id="269" r:id="rId17"/>
    <p:sldId id="270" r:id="rId18"/>
    <p:sldId id="308" r:id="rId19"/>
    <p:sldId id="310" r:id="rId20"/>
    <p:sldId id="311" r:id="rId21"/>
    <p:sldId id="312" r:id="rId22"/>
    <p:sldId id="326" r:id="rId23"/>
    <p:sldId id="313" r:id="rId24"/>
    <p:sldId id="314" r:id="rId25"/>
    <p:sldId id="315" r:id="rId26"/>
    <p:sldId id="316" r:id="rId27"/>
    <p:sldId id="317" r:id="rId28"/>
    <p:sldId id="318" r:id="rId29"/>
    <p:sldId id="319"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99"/>
    <a:srgbClr val="0000FF"/>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61" autoAdjust="0"/>
    <p:restoredTop sz="94709" autoAdjust="0"/>
  </p:normalViewPr>
  <p:slideViewPr>
    <p:cSldViewPr>
      <p:cViewPr varScale="1">
        <p:scale>
          <a:sx n="71" d="100"/>
          <a:sy n="71" d="100"/>
        </p:scale>
        <p:origin x="154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oleObject" Target="../embeddings/oleObject3.bin"/><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8.png"/><Relationship Id="rId4" Type="http://schemas.openxmlformats.org/officeDocument/2006/relationships/image" Target="../media/image5.wmf"/><Relationship Id="rId9" Type="http://schemas.openxmlformats.org/officeDocument/2006/relationships/image" Target="../media/image7.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8.bin"/><Relationship Id="rId4" Type="http://schemas.openxmlformats.org/officeDocument/2006/relationships/image" Target="../media/image11.wmf"/></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Linear Growth</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Direct Variation (cont.)</a:t>
            </a:r>
            <a:endParaRPr lang="en-US" dirty="0"/>
          </a:p>
        </p:txBody>
      </p:sp>
      <p:sp>
        <p:nvSpPr>
          <p:cNvPr id="3" name="Content Placeholder 2"/>
          <p:cNvSpPr>
            <a:spLocks noGrp="1"/>
          </p:cNvSpPr>
          <p:nvPr>
            <p:ph idx="1"/>
          </p:nvPr>
        </p:nvSpPr>
        <p:spPr/>
        <p:txBody>
          <a:bodyPr>
            <a:noAutofit/>
          </a:bodyPr>
          <a:lstStyle/>
          <a:p>
            <a:r>
              <a:rPr lang="en-US" dirty="0" smtClean="0"/>
              <a:t>Continuing the chart of Jessica’s pay tells us that she must work 8 hours to make $60.00. That is the solution to our problem. We have translated the idea that hourly pay multiplied by the hour number of hours worked yields the total pay into an algebraic expression where the total pay is directly proportional to the number of hours worked at a given pay rate. Take a look at the following graph to see a visual representation of the relationship between the two variables.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Direct Variation (cont.)</a:t>
            </a:r>
            <a:endParaRPr lang="en-US" dirty="0"/>
          </a:p>
        </p:txBody>
      </p:sp>
      <p:sp>
        <p:nvSpPr>
          <p:cNvPr id="3" name="Content Placeholder 2"/>
          <p:cNvSpPr>
            <a:spLocks noGrp="1"/>
          </p:cNvSpPr>
          <p:nvPr>
            <p:ph idx="1"/>
          </p:nvPr>
        </p:nvSpPr>
        <p:spPr/>
        <p:txBody>
          <a:bodyPr>
            <a:no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We can see from both the table and the graph that Jessica must work 8 hours to earn enough money to buy the video game. </a:t>
            </a:r>
          </a:p>
        </p:txBody>
      </p:sp>
      <p:pic>
        <p:nvPicPr>
          <p:cNvPr id="92161" name="Picture 1"/>
          <p:cNvPicPr>
            <a:picLocks noChangeAspect="1" noChangeArrowheads="1"/>
          </p:cNvPicPr>
          <p:nvPr/>
        </p:nvPicPr>
        <p:blipFill>
          <a:blip r:embed="rId2" cstate="print"/>
          <a:srcRect/>
          <a:stretch>
            <a:fillRect/>
          </a:stretch>
        </p:blipFill>
        <p:spPr bwMode="auto">
          <a:xfrm>
            <a:off x="3048000" y="1295400"/>
            <a:ext cx="2971800" cy="298260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p:txBody>
      </p:sp>
      <p:sp>
        <p:nvSpPr>
          <p:cNvPr id="4" name="Content Placeholder 2"/>
          <p:cNvSpPr txBox="1">
            <a:spLocks/>
          </p:cNvSpPr>
          <p:nvPr/>
        </p:nvSpPr>
        <p:spPr>
          <a:xfrm>
            <a:off x="457200" y="1371600"/>
            <a:ext cx="8229600" cy="2514600"/>
          </a:xfrm>
          <a:prstGeom prst="rect">
            <a:avLst/>
          </a:prstGeom>
          <a:solidFill>
            <a:srgbClr val="FFFFCC"/>
          </a:solidFill>
          <a:ln w="28575">
            <a:solidFill>
              <a:srgbClr val="000000"/>
            </a:solidFill>
          </a:ln>
        </p:spPr>
        <p:txBody>
          <a:bodyPr>
            <a:noAutofit/>
          </a:bodyPr>
          <a:lstStyle/>
          <a:p>
            <a:pPr lvl="0" algn="ctr">
              <a:spcBef>
                <a:spcPts val="100"/>
              </a:spcBef>
              <a:defRPr/>
            </a:pPr>
            <a:r>
              <a:rPr lang="en-US" sz="2800" b="1" dirty="0" smtClean="0">
                <a:solidFill>
                  <a:srgbClr val="000000"/>
                </a:solidFill>
              </a:rPr>
              <a:t>Skill Check #1 </a:t>
            </a:r>
          </a:p>
          <a:p>
            <a:pPr lvl="0">
              <a:spcBef>
                <a:spcPct val="20000"/>
              </a:spcBef>
            </a:pPr>
            <a:r>
              <a:rPr lang="en-US" sz="2800" dirty="0" smtClean="0">
                <a:solidFill>
                  <a:srgbClr val="000000"/>
                </a:solidFill>
              </a:rPr>
              <a:t>If Andrew earns $6.75 for every dozen oysters that he catches, how many dozen oysters must he collect to accumulate $215? Find a linear equation to determine the number of dozen oysters Andrew needs to catch.</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
        <p:nvSpPr>
          <p:cNvPr id="5" name="Content Placeholder 2"/>
          <p:cNvSpPr txBox="1">
            <a:spLocks/>
          </p:cNvSpPr>
          <p:nvPr/>
        </p:nvSpPr>
        <p:spPr>
          <a:xfrm>
            <a:off x="381000" y="5394960"/>
            <a:ext cx="8229600" cy="777240"/>
          </a:xfrm>
          <a:prstGeom prst="rect">
            <a:avLst/>
          </a:prstGeom>
        </p:spPr>
        <p:txBody>
          <a:bodyP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Bef>
                <a:spcPct val="20000"/>
              </a:spcBef>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Answer: </a:t>
            </a:r>
            <a:r>
              <a:rPr lang="en-US" sz="2800" dirty="0" smtClean="0">
                <a:solidFill>
                  <a:srgbClr val="FF0000"/>
                </a:solidFill>
              </a:rPr>
              <a:t>32 dozen; </a:t>
            </a:r>
            <a:r>
              <a:rPr lang="en-US" sz="2800" i="1" dirty="0" smtClean="0">
                <a:solidFill>
                  <a:srgbClr val="FF0000"/>
                </a:solidFill>
              </a:rPr>
              <a:t>y </a:t>
            </a:r>
            <a:r>
              <a:rPr lang="en-US" sz="2800" dirty="0" smtClean="0">
                <a:solidFill>
                  <a:srgbClr val="FF0000"/>
                </a:solidFill>
              </a:rPr>
              <a:t>= 6.75</a:t>
            </a:r>
            <a:r>
              <a:rPr lang="en-US" sz="2800" i="1" dirty="0" smtClean="0">
                <a:solidFill>
                  <a:srgbClr val="FF0000"/>
                </a:solidFill>
              </a:rPr>
              <a:t>x</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Slope</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p:txBody>
      </p:sp>
      <p:sp>
        <p:nvSpPr>
          <p:cNvPr id="5" name="Content Placeholder 2"/>
          <p:cNvSpPr txBox="1">
            <a:spLocks/>
          </p:cNvSpPr>
          <p:nvPr/>
        </p:nvSpPr>
        <p:spPr>
          <a:xfrm>
            <a:off x="457200" y="1371600"/>
            <a:ext cx="8229600" cy="365760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Slope</a:t>
            </a:r>
            <a:endParaRPr kumimoji="0" lang="en-US" sz="27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The </a:t>
            </a:r>
            <a:r>
              <a:rPr lang="en-US" sz="2800" b="1" dirty="0" smtClean="0">
                <a:solidFill>
                  <a:srgbClr val="C00000"/>
                </a:solidFill>
              </a:rPr>
              <a:t>slope</a:t>
            </a:r>
            <a:r>
              <a:rPr lang="en-US" sz="2800" dirty="0" smtClean="0">
                <a:solidFill>
                  <a:srgbClr val="000000"/>
                </a:solidFill>
              </a:rPr>
              <a:t> of a line is defined as the ratio of the change in the </a:t>
            </a:r>
            <a:r>
              <a:rPr lang="en-US" sz="2800" i="1" dirty="0" smtClean="0">
                <a:solidFill>
                  <a:srgbClr val="000000"/>
                </a:solidFill>
              </a:rPr>
              <a:t>y</a:t>
            </a:r>
            <a:r>
              <a:rPr lang="en-US" sz="2800" dirty="0" smtClean="0">
                <a:solidFill>
                  <a:srgbClr val="000000"/>
                </a:solidFill>
              </a:rPr>
              <a:t>-values (“rise”) divided by the change in the      </a:t>
            </a:r>
            <a:r>
              <a:rPr lang="en-US" sz="2800" i="1" dirty="0" smtClean="0">
                <a:solidFill>
                  <a:srgbClr val="000000"/>
                </a:solidFill>
              </a:rPr>
              <a:t>x</a:t>
            </a:r>
            <a:r>
              <a:rPr lang="en-US" sz="2800" dirty="0" smtClean="0">
                <a:solidFill>
                  <a:srgbClr val="000000"/>
                </a:solidFill>
              </a:rPr>
              <a:t>-values (“run”) between two points. The slope of a line is defined by the following formula.</a:t>
            </a:r>
          </a:p>
          <a:p>
            <a:pPr lvl="0">
              <a:spcBef>
                <a:spcPct val="20000"/>
              </a:spcBef>
            </a:pPr>
            <a:endParaRPr kumimoji="0" lang="en-US" sz="2800" b="1" u="none" strike="noStrike" kern="1200" cap="none" spc="0" normalizeH="0" baseline="0" noProof="0" dirty="0" smtClean="0">
              <a:ln>
                <a:noFill/>
              </a:ln>
              <a:solidFill>
                <a:srgbClr val="000000"/>
              </a:solidFill>
              <a:effectLst/>
              <a:uLnTx/>
              <a:uFillTx/>
              <a:latin typeface="+mn-lt"/>
              <a:ea typeface="+mn-ea"/>
              <a:cs typeface="+mn-cs"/>
            </a:endParaRPr>
          </a:p>
        </p:txBody>
      </p:sp>
      <p:graphicFrame>
        <p:nvGraphicFramePr>
          <p:cNvPr id="90118" name="Object 6"/>
          <p:cNvGraphicFramePr>
            <a:graphicFrameLocks noChangeAspect="1"/>
          </p:cNvGraphicFramePr>
          <p:nvPr/>
        </p:nvGraphicFramePr>
        <p:xfrm>
          <a:off x="1879600" y="3822700"/>
          <a:ext cx="5384800" cy="901700"/>
        </p:xfrm>
        <a:graphic>
          <a:graphicData uri="http://schemas.openxmlformats.org/presentationml/2006/ole">
            <mc:AlternateContent xmlns:mc="http://schemas.openxmlformats.org/markup-compatibility/2006">
              <mc:Choice xmlns:v="urn:schemas-microsoft-com:vml" Requires="v">
                <p:oleObj spid="_x0000_s90136" name="Equation" r:id="rId3" imgW="5384520" imgH="901440" progId="Equation.DSMT4">
                  <p:embed/>
                </p:oleObj>
              </mc:Choice>
              <mc:Fallback>
                <p:oleObj name="Equation" r:id="rId3" imgW="5384520" imgH="90144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600" y="3822700"/>
                        <a:ext cx="5384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Slope</a:t>
            </a:r>
            <a:endParaRPr lang="en-US" dirty="0"/>
          </a:p>
        </p:txBody>
      </p:sp>
      <p:sp>
        <p:nvSpPr>
          <p:cNvPr id="3" name="Content Placeholder 2"/>
          <p:cNvSpPr>
            <a:spLocks noGrp="1"/>
          </p:cNvSpPr>
          <p:nvPr>
            <p:ph idx="1"/>
          </p:nvPr>
        </p:nvSpPr>
        <p:spPr/>
        <p:txBody>
          <a:bodyPr>
            <a:normAutofit/>
          </a:bodyPr>
          <a:lstStyle/>
          <a:p>
            <a:pPr>
              <a:tabLst>
                <a:tab pos="463550" algn="l"/>
              </a:tabLst>
            </a:pPr>
            <a:endParaRPr lang="en-US" dirty="0" smtClean="0"/>
          </a:p>
          <a:p>
            <a:pPr>
              <a:tabLst>
                <a:tab pos="463550" algn="l"/>
              </a:tabLst>
            </a:pPr>
            <a:endParaRPr lang="en-US" dirty="0"/>
          </a:p>
        </p:txBody>
      </p:sp>
      <p:sp>
        <p:nvSpPr>
          <p:cNvPr id="4" name="Content Placeholder 2"/>
          <p:cNvSpPr txBox="1">
            <a:spLocks/>
          </p:cNvSpPr>
          <p:nvPr/>
        </p:nvSpPr>
        <p:spPr>
          <a:xfrm>
            <a:off x="457200" y="1371600"/>
            <a:ext cx="8229600" cy="426720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Slope (cont.)</a:t>
            </a:r>
            <a:endParaRPr kumimoji="0" lang="en-US" sz="27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When given two points              and                the slope of the line connecting them is calculated using the following formula.</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17762" name="Object 2"/>
          <p:cNvGraphicFramePr>
            <a:graphicFrameLocks noChangeAspect="1"/>
          </p:cNvGraphicFramePr>
          <p:nvPr/>
        </p:nvGraphicFramePr>
        <p:xfrm>
          <a:off x="3124200" y="3505200"/>
          <a:ext cx="1625600" cy="927100"/>
        </p:xfrm>
        <a:graphic>
          <a:graphicData uri="http://schemas.openxmlformats.org/presentationml/2006/ole">
            <mc:AlternateContent xmlns:mc="http://schemas.openxmlformats.org/markup-compatibility/2006">
              <mc:Choice xmlns:v="urn:schemas-microsoft-com:vml" Requires="v">
                <p:oleObj spid="_x0000_s117816" name="Equation" r:id="rId3" imgW="1625400" imgH="927000" progId="Equation.DSMT4">
                  <p:embed/>
                </p:oleObj>
              </mc:Choice>
              <mc:Fallback>
                <p:oleObj name="Equation" r:id="rId3" imgW="162540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3505200"/>
                        <a:ext cx="1625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3"/>
          <p:cNvPicPr>
            <a:picLocks noChangeAspect="1" noChangeArrowheads="1"/>
          </p:cNvPicPr>
          <p:nvPr/>
        </p:nvPicPr>
        <p:blipFill>
          <a:blip r:embed="rId5" cstate="print">
            <a:duotone>
              <a:prstClr val="black"/>
              <a:schemeClr val="accent3">
                <a:tint val="45000"/>
                <a:satMod val="400000"/>
              </a:schemeClr>
            </a:duotone>
          </a:blip>
          <a:srcRect/>
          <a:stretch>
            <a:fillRect/>
          </a:stretch>
        </p:blipFill>
        <p:spPr bwMode="auto">
          <a:xfrm>
            <a:off x="5715000" y="3200400"/>
            <a:ext cx="2209800" cy="2255129"/>
          </a:xfrm>
          <a:prstGeom prst="rect">
            <a:avLst/>
          </a:prstGeom>
          <a:noFill/>
          <a:ln w="9525">
            <a:noFill/>
            <a:miter lim="800000"/>
            <a:headEnd/>
            <a:tailEnd/>
          </a:ln>
        </p:spPr>
      </p:pic>
      <p:graphicFrame>
        <p:nvGraphicFramePr>
          <p:cNvPr id="117763" name="Object 3"/>
          <p:cNvGraphicFramePr>
            <a:graphicFrameLocks noChangeAspect="1"/>
          </p:cNvGraphicFramePr>
          <p:nvPr>
            <p:extLst>
              <p:ext uri="{D42A27DB-BD31-4B8C-83A1-F6EECF244321}">
                <p14:modId xmlns:p14="http://schemas.microsoft.com/office/powerpoint/2010/main" val="2384953744"/>
              </p:ext>
            </p:extLst>
          </p:nvPr>
        </p:nvGraphicFramePr>
        <p:xfrm>
          <a:off x="3956050" y="1906588"/>
          <a:ext cx="1016000" cy="495300"/>
        </p:xfrm>
        <a:graphic>
          <a:graphicData uri="http://schemas.openxmlformats.org/presentationml/2006/ole">
            <mc:AlternateContent xmlns:mc="http://schemas.openxmlformats.org/markup-compatibility/2006">
              <mc:Choice xmlns:v="urn:schemas-microsoft-com:vml" Requires="v">
                <p:oleObj spid="_x0000_s117817" name="Equation" r:id="rId6" imgW="1015920" imgH="495000" progId="Equation.DSMT4">
                  <p:embed/>
                </p:oleObj>
              </mc:Choice>
              <mc:Fallback>
                <p:oleObj name="Equation" r:id="rId6" imgW="1015920" imgH="495000" progId="Equation.DSMT4">
                  <p:embed/>
                  <p:pic>
                    <p:nvPicPr>
                      <p:cNvPr id="0" name="Picture 3"/>
                      <p:cNvPicPr>
                        <a:picLocks noChangeAspect="1" noChangeArrowheads="1"/>
                      </p:cNvPicPr>
                      <p:nvPr/>
                    </p:nvPicPr>
                    <p:blipFill>
                      <a:blip r:embed="rId7"/>
                      <a:srcRect/>
                      <a:stretch>
                        <a:fillRect/>
                      </a:stretch>
                    </p:blipFill>
                    <p:spPr bwMode="auto">
                      <a:xfrm>
                        <a:off x="3956050" y="1906588"/>
                        <a:ext cx="101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7764" name="Object 4"/>
          <p:cNvGraphicFramePr>
            <a:graphicFrameLocks noChangeAspect="1"/>
          </p:cNvGraphicFramePr>
          <p:nvPr>
            <p:extLst>
              <p:ext uri="{D42A27DB-BD31-4B8C-83A1-F6EECF244321}">
                <p14:modId xmlns:p14="http://schemas.microsoft.com/office/powerpoint/2010/main" val="2790868231"/>
              </p:ext>
            </p:extLst>
          </p:nvPr>
        </p:nvGraphicFramePr>
        <p:xfrm>
          <a:off x="5619750" y="1905000"/>
          <a:ext cx="1143000" cy="495300"/>
        </p:xfrm>
        <a:graphic>
          <a:graphicData uri="http://schemas.openxmlformats.org/presentationml/2006/ole">
            <mc:AlternateContent xmlns:mc="http://schemas.openxmlformats.org/markup-compatibility/2006">
              <mc:Choice xmlns:v="urn:schemas-microsoft-com:vml" Requires="v">
                <p:oleObj spid="_x0000_s117818" name="Equation" r:id="rId8" imgW="1143000" imgH="495000" progId="Equation.DSMT4">
                  <p:embed/>
                </p:oleObj>
              </mc:Choice>
              <mc:Fallback>
                <p:oleObj name="Equation" r:id="rId8" imgW="1143000" imgH="495000" progId="Equation.DSMT4">
                  <p:embed/>
                  <p:pic>
                    <p:nvPicPr>
                      <p:cNvPr id="0" name="Picture 4"/>
                      <p:cNvPicPr>
                        <a:picLocks noChangeAspect="1" noChangeArrowheads="1"/>
                      </p:cNvPicPr>
                      <p:nvPr/>
                    </p:nvPicPr>
                    <p:blipFill>
                      <a:blip r:embed="rId9"/>
                      <a:srcRect/>
                      <a:stretch>
                        <a:fillRect/>
                      </a:stretch>
                    </p:blipFill>
                    <p:spPr bwMode="auto">
                      <a:xfrm>
                        <a:off x="5619750" y="1905000"/>
                        <a:ext cx="1143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Function</a:t>
            </a:r>
            <a:endParaRPr lang="en-US" dirty="0"/>
          </a:p>
        </p:txBody>
      </p:sp>
      <p:sp>
        <p:nvSpPr>
          <p:cNvPr id="4" name="Content Placeholder 2"/>
          <p:cNvSpPr txBox="1">
            <a:spLocks noGrp="1"/>
          </p:cNvSpPr>
          <p:nvPr>
            <p:ph idx="1"/>
          </p:nvPr>
        </p:nvSpPr>
        <p:spPr>
          <a:xfrm>
            <a:off x="457200" y="1280160"/>
            <a:ext cx="8229600" cy="146304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Linear Function</a:t>
            </a:r>
            <a:endParaRPr kumimoji="0" lang="en-US" sz="27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The graph of a function that creates a line with a constant rate of change is a </a:t>
            </a:r>
            <a:r>
              <a:rPr lang="en-US" sz="2800" b="1" dirty="0" smtClean="0">
                <a:solidFill>
                  <a:srgbClr val="C00000"/>
                </a:solidFill>
              </a:rPr>
              <a:t>linear function</a:t>
            </a:r>
            <a:r>
              <a:rPr lang="en-US" sz="2800" dirty="0" smtClean="0">
                <a:solidFill>
                  <a:srgbClr val="000000"/>
                </a:solidFill>
              </a:rPr>
              <a:t>.</a:t>
            </a:r>
          </a:p>
          <a:p>
            <a:pPr lvl="0">
              <a:spcBef>
                <a:spcPct val="20000"/>
              </a:spcBef>
            </a:pPr>
            <a:endParaRPr kumimoji="0" lang="en-US" sz="2800" b="1" u="none" strike="noStrike" kern="1200" cap="none" spc="0" normalizeH="0" baseline="0" noProof="0" dirty="0" smtClean="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9944754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Linear Functions </a:t>
            </a:r>
            <a:endParaRPr lang="en-US" dirty="0"/>
          </a:p>
        </p:txBody>
      </p:sp>
      <p:sp>
        <p:nvSpPr>
          <p:cNvPr id="3" name="Content Placeholder 2"/>
          <p:cNvSpPr>
            <a:spLocks noGrp="1"/>
          </p:cNvSpPr>
          <p:nvPr>
            <p:ph idx="1"/>
          </p:nvPr>
        </p:nvSpPr>
        <p:spPr/>
        <p:txBody>
          <a:bodyPr>
            <a:noAutofit/>
          </a:bodyPr>
          <a:lstStyle/>
          <a:p>
            <a:pPr>
              <a:tabLst>
                <a:tab pos="463550" algn="l"/>
              </a:tabLst>
            </a:pPr>
            <a:r>
              <a:rPr lang="en-US" dirty="0" smtClean="0"/>
              <a:t>Assume you have </a:t>
            </a:r>
            <a:r>
              <a:rPr lang="en-US" dirty="0" smtClean="0">
                <a:solidFill>
                  <a:srgbClr val="0000FF"/>
                </a:solidFill>
              </a:rPr>
              <a:t>$20,000 </a:t>
            </a:r>
            <a:r>
              <a:rPr lang="en-US" dirty="0" smtClean="0"/>
              <a:t>in a bank account that you will use to pay your college tuition. If the cost of your college tuition is </a:t>
            </a:r>
            <a:r>
              <a:rPr lang="en-US" dirty="0" smtClean="0">
                <a:solidFill>
                  <a:srgbClr val="0000FF"/>
                </a:solidFill>
              </a:rPr>
              <a:t>$2500 </a:t>
            </a:r>
            <a:r>
              <a:rPr lang="en-US" dirty="0" smtClean="0"/>
              <a:t>per semester, use a linear function to find the number of semesters it would take for the account to have a balance of </a:t>
            </a:r>
            <a:r>
              <a:rPr lang="en-US" dirty="0" smtClean="0">
                <a:solidFill>
                  <a:srgbClr val="0000FF"/>
                </a:solidFill>
              </a:rPr>
              <a:t>$0</a:t>
            </a:r>
            <a:r>
              <a:rPr lang="en-US" dirty="0" smtClean="0"/>
              <a:t>. Assume that this bank account does not earn interest.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Linear Functions (cont.) </a:t>
            </a:r>
            <a:endParaRPr lang="en-US" dirty="0"/>
          </a:p>
        </p:txBody>
      </p:sp>
      <p:sp>
        <p:nvSpPr>
          <p:cNvPr id="3" name="Content Placeholder 2"/>
          <p:cNvSpPr>
            <a:spLocks noGrp="1"/>
          </p:cNvSpPr>
          <p:nvPr>
            <p:ph idx="1"/>
          </p:nvPr>
        </p:nvSpPr>
        <p:spPr/>
        <p:txBody>
          <a:bodyPr>
            <a:noAutofit/>
          </a:bodyPr>
          <a:lstStyle/>
          <a:p>
            <a:r>
              <a:rPr lang="en-US" b="1" dirty="0" smtClean="0"/>
              <a:t>Solution </a:t>
            </a:r>
          </a:p>
          <a:p>
            <a:r>
              <a:rPr lang="en-US" dirty="0" smtClean="0"/>
              <a:t>First, determine what the variables are. You should notice that the number of semesters that you take classes can vary. Unlike the previous problem, you should recognize that when we are starting at time 0, we have a value of $20,000. How does this compare to the previous example? Let’s use a table again to find the equation that models this scenario.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Linear Functions (cont.)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02416055"/>
              </p:ext>
            </p:extLst>
          </p:nvPr>
        </p:nvGraphicFramePr>
        <p:xfrm>
          <a:off x="457200" y="1279525"/>
          <a:ext cx="8229600" cy="4493895"/>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College </a:t>
                      </a:r>
                      <a:r>
                        <a:rPr lang="en-US" sz="2400" b="1" i="0" u="none" strike="noStrike" dirty="0">
                          <a:solidFill>
                            <a:schemeClr val="bg1"/>
                          </a:solidFill>
                          <a:latin typeface="Calibri"/>
                        </a:rPr>
                        <a:t>Tuition </a:t>
                      </a:r>
                      <a:r>
                        <a:rPr lang="en-US" sz="2400" b="1" i="0" u="none" strike="noStrike" dirty="0" smtClean="0">
                          <a:solidFill>
                            <a:schemeClr val="bg1"/>
                          </a:solidFill>
                          <a:latin typeface="Calibri"/>
                        </a:rPr>
                        <a:t>Cash </a:t>
                      </a:r>
                      <a:endParaRPr lang="en-US" sz="2400" b="1" i="0" u="none" strike="noStrike" dirty="0">
                        <a:solidFill>
                          <a:schemeClr val="bg1"/>
                        </a:solidFill>
                        <a:latin typeface="Calibri"/>
                      </a:endParaRPr>
                    </a:p>
                  </a:txBody>
                  <a:tcPr marL="9525" marR="9525" marT="9525" marB="0" anchor="b"/>
                </a:tc>
                <a:tc hMerge="1">
                  <a:txBody>
                    <a:bodyPr/>
                    <a:lstStyle/>
                    <a:p>
                      <a:pPr algn="ctr" fontAlgn="b"/>
                      <a:endParaRPr lang="en-US" sz="2400" b="0" i="0" u="none" strike="noStrike" dirty="0">
                        <a:solidFill>
                          <a:schemeClr val="bg1"/>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Time (</a:t>
                      </a:r>
                      <a:r>
                        <a:rPr lang="en-US" sz="2400" b="1" i="1" u="none" strike="noStrike" dirty="0">
                          <a:solidFill>
                            <a:srgbClr val="000000"/>
                          </a:solidFill>
                          <a:latin typeface="Calibri"/>
                        </a:rPr>
                        <a:t>t</a:t>
                      </a:r>
                      <a:r>
                        <a:rPr lang="en-US" sz="2400" b="1" i="0" u="none" strike="noStrike" dirty="0" smtClean="0">
                          <a:solidFill>
                            <a:srgbClr val="000000"/>
                          </a:solidFill>
                          <a:latin typeface="Calibri"/>
                        </a:rPr>
                        <a:t>) </a:t>
                      </a:r>
                    </a:p>
                    <a:p>
                      <a:pPr algn="ctr" fontAlgn="b"/>
                      <a:r>
                        <a:rPr lang="en-US" sz="2400" b="1" i="0" u="none" strike="noStrike" dirty="0" smtClean="0">
                          <a:solidFill>
                            <a:srgbClr val="000000"/>
                          </a:solidFill>
                          <a:latin typeface="Calibri"/>
                        </a:rPr>
                        <a:t>(</a:t>
                      </a:r>
                      <a:r>
                        <a:rPr lang="en-US" sz="2400" b="1" i="0" u="none" strike="noStrike" dirty="0">
                          <a:solidFill>
                            <a:srgbClr val="000000"/>
                          </a:solidFill>
                          <a:latin typeface="Calibri"/>
                        </a:rPr>
                        <a:t>in Number of Semesters)</a:t>
                      </a:r>
                    </a:p>
                  </a:txBody>
                  <a:tcPr marL="9525" marR="9525" marT="9525" marB="0" anchor="ctr"/>
                </a:tc>
                <a:tc>
                  <a:txBody>
                    <a:bodyPr/>
                    <a:lstStyle/>
                    <a:p>
                      <a:pPr algn="ctr" fontAlgn="b"/>
                      <a:r>
                        <a:rPr lang="en-US" sz="2400" b="1" i="0" u="none" strike="noStrike" dirty="0">
                          <a:solidFill>
                            <a:srgbClr val="000000"/>
                          </a:solidFill>
                          <a:latin typeface="Calibri"/>
                        </a:rPr>
                        <a:t>Account Value (</a:t>
                      </a:r>
                      <a:r>
                        <a:rPr lang="en-US" sz="2400" b="1" i="1" u="none" strike="noStrike" dirty="0">
                          <a:solidFill>
                            <a:srgbClr val="000000"/>
                          </a:solidFill>
                          <a:latin typeface="Calibri"/>
                        </a:rPr>
                        <a:t>V</a:t>
                      </a:r>
                      <a:r>
                        <a:rPr lang="en-US" sz="2400" b="1" i="0" u="none" strike="noStrike" dirty="0" smtClean="0">
                          <a:solidFill>
                            <a:srgbClr val="000000"/>
                          </a:solidFill>
                          <a:latin typeface="Calibri"/>
                        </a:rPr>
                        <a:t>) </a:t>
                      </a:r>
                    </a:p>
                    <a:p>
                      <a:pPr algn="ctr" fontAlgn="b"/>
                      <a:r>
                        <a:rPr lang="en-US" sz="2400" b="1" i="0" u="none" strike="noStrike" dirty="0" smtClean="0">
                          <a:solidFill>
                            <a:srgbClr val="000000"/>
                          </a:solidFill>
                          <a:latin typeface="Calibri"/>
                        </a:rPr>
                        <a:t>(</a:t>
                      </a:r>
                      <a:r>
                        <a:rPr lang="en-US" sz="2400" b="1" i="0" u="none" strike="noStrike" dirty="0">
                          <a:solidFill>
                            <a:srgbClr val="000000"/>
                          </a:solidFill>
                          <a:latin typeface="Calibri"/>
                        </a:rPr>
                        <a:t>in Dollars)</a:t>
                      </a:r>
                    </a:p>
                  </a:txBody>
                  <a:tcPr marL="9525" marR="9525" marT="9525" marB="0" anchor="ctr"/>
                </a:tc>
              </a:tr>
              <a:tr h="370840">
                <a:tc>
                  <a:txBody>
                    <a:bodyPr/>
                    <a:lstStyle/>
                    <a:p>
                      <a:pPr algn="ctr" fontAlgn="b"/>
                      <a:r>
                        <a:rPr lang="en-US" sz="2400" b="0" i="0" u="none" strike="noStrike" dirty="0">
                          <a:solidFill>
                            <a:srgbClr val="000000"/>
                          </a:solidFill>
                          <a:latin typeface="Calibri"/>
                        </a:rPr>
                        <a:t>0</a:t>
                      </a:r>
                    </a:p>
                  </a:txBody>
                  <a:tcPr marL="9525" marR="9525" marT="9525" marB="0" anchor="b"/>
                </a:tc>
                <a:tc>
                  <a:txBody>
                    <a:bodyPr/>
                    <a:lstStyle/>
                    <a:p>
                      <a:pPr algn="ctr" fontAlgn="b"/>
                      <a:r>
                        <a:rPr lang="en-US" sz="2400" b="0" i="0" u="none" strike="noStrike">
                          <a:solidFill>
                            <a:srgbClr val="000000"/>
                          </a:solidFill>
                          <a:latin typeface="Calibri"/>
                        </a:rPr>
                        <a:t>20,000</a:t>
                      </a:r>
                    </a:p>
                  </a:txBody>
                  <a:tcPr marL="9525" marR="9525" marT="9525" marB="0" anchor="b"/>
                </a:tc>
              </a:tr>
              <a:tr h="370840">
                <a:tc>
                  <a:txBody>
                    <a:bodyPr/>
                    <a:lstStyle/>
                    <a:p>
                      <a:pPr algn="ctr" fontAlgn="b"/>
                      <a:r>
                        <a:rPr lang="en-US" sz="2400" b="0" i="0" u="none" strike="noStrike" dirty="0">
                          <a:solidFill>
                            <a:srgbClr val="000000"/>
                          </a:solidFill>
                          <a:latin typeface="Calibri"/>
                        </a:rPr>
                        <a:t>1</a:t>
                      </a:r>
                    </a:p>
                  </a:txBody>
                  <a:tcPr marL="9525" marR="9525" marT="9525" marB="0" anchor="b"/>
                </a:tc>
                <a:tc>
                  <a:txBody>
                    <a:bodyPr/>
                    <a:lstStyle/>
                    <a:p>
                      <a:pPr algn="ctr" fontAlgn="b"/>
                      <a:r>
                        <a:rPr lang="en-US" sz="2400" b="0" i="0" u="none" strike="noStrike">
                          <a:solidFill>
                            <a:srgbClr val="000000"/>
                          </a:solidFill>
                          <a:latin typeface="Calibri"/>
                        </a:rPr>
                        <a:t>17,500</a:t>
                      </a:r>
                    </a:p>
                  </a:txBody>
                  <a:tcPr marL="9525" marR="9525" marT="9525" marB="0" anchor="b"/>
                </a:tc>
              </a:tr>
              <a:tr h="370840">
                <a:tc>
                  <a:txBody>
                    <a:bodyPr/>
                    <a:lstStyle/>
                    <a:p>
                      <a:pPr algn="ctr" fontAlgn="b"/>
                      <a:r>
                        <a:rPr lang="en-US" sz="2400" b="0" i="0" u="none" strike="noStrike">
                          <a:solidFill>
                            <a:srgbClr val="000000"/>
                          </a:solidFill>
                          <a:latin typeface="Calibri"/>
                        </a:rPr>
                        <a:t>2</a:t>
                      </a:r>
                    </a:p>
                  </a:txBody>
                  <a:tcPr marL="9525" marR="9525" marT="9525" marB="0" anchor="b"/>
                </a:tc>
                <a:tc>
                  <a:txBody>
                    <a:bodyPr/>
                    <a:lstStyle/>
                    <a:p>
                      <a:pPr algn="ctr" fontAlgn="b"/>
                      <a:r>
                        <a:rPr lang="en-US" sz="2400" b="0" i="0" u="none" strike="noStrike" dirty="0">
                          <a:solidFill>
                            <a:srgbClr val="000000"/>
                          </a:solidFill>
                          <a:latin typeface="Calibri"/>
                        </a:rPr>
                        <a:t>15,000</a:t>
                      </a:r>
                    </a:p>
                  </a:txBody>
                  <a:tcPr marL="9525" marR="9525" marT="9525" marB="0" anchor="b"/>
                </a:tc>
              </a:tr>
              <a:tr h="370840">
                <a:tc>
                  <a:txBody>
                    <a:bodyPr/>
                    <a:lstStyle/>
                    <a:p>
                      <a:pPr algn="ctr" fontAlgn="b"/>
                      <a:r>
                        <a:rPr lang="en-US" sz="2400" b="0" i="0" u="none" strike="noStrike">
                          <a:solidFill>
                            <a:srgbClr val="000000"/>
                          </a:solidFill>
                          <a:latin typeface="Calibri"/>
                        </a:rPr>
                        <a:t>3</a:t>
                      </a:r>
                    </a:p>
                  </a:txBody>
                  <a:tcPr marL="9525" marR="9525" marT="9525" marB="0" anchor="b"/>
                </a:tc>
                <a:tc>
                  <a:txBody>
                    <a:bodyPr/>
                    <a:lstStyle/>
                    <a:p>
                      <a:pPr algn="ctr" fontAlgn="b"/>
                      <a:r>
                        <a:rPr lang="en-US" sz="2400" b="0" i="0" u="none" strike="noStrike" dirty="0">
                          <a:solidFill>
                            <a:srgbClr val="000000"/>
                          </a:solidFill>
                          <a:latin typeface="Calibri"/>
                        </a:rPr>
                        <a:t>12,500</a:t>
                      </a:r>
                    </a:p>
                  </a:txBody>
                  <a:tcPr marL="9525" marR="9525" marT="9525" marB="0" anchor="b"/>
                </a:tc>
              </a:tr>
              <a:tr h="370840">
                <a:tc>
                  <a:txBody>
                    <a:bodyPr/>
                    <a:lstStyle/>
                    <a:p>
                      <a:pPr algn="ctr" fontAlgn="b"/>
                      <a:r>
                        <a:rPr lang="en-US" sz="2400" b="0" i="0" u="none" strike="noStrike">
                          <a:solidFill>
                            <a:srgbClr val="000000"/>
                          </a:solidFill>
                          <a:latin typeface="Calibri"/>
                        </a:rPr>
                        <a:t>4</a:t>
                      </a:r>
                    </a:p>
                  </a:txBody>
                  <a:tcPr marL="9525" marR="9525" marT="9525" marB="0" anchor="b"/>
                </a:tc>
                <a:tc>
                  <a:txBody>
                    <a:bodyPr/>
                    <a:lstStyle/>
                    <a:p>
                      <a:pPr algn="ctr" fontAlgn="b"/>
                      <a:r>
                        <a:rPr lang="en-US" sz="2400" b="0" i="0" u="none" strike="noStrike" dirty="0">
                          <a:solidFill>
                            <a:srgbClr val="000000"/>
                          </a:solidFill>
                          <a:latin typeface="Calibri"/>
                        </a:rPr>
                        <a:t>10,000</a:t>
                      </a:r>
                    </a:p>
                  </a:txBody>
                  <a:tcPr marL="9525" marR="9525" marT="9525" marB="0" anchor="b"/>
                </a:tc>
              </a:tr>
              <a:tr h="370840">
                <a:tc>
                  <a:txBody>
                    <a:bodyPr/>
                    <a:lstStyle/>
                    <a:p>
                      <a:pPr algn="ctr" fontAlgn="b"/>
                      <a:r>
                        <a:rPr lang="en-US" sz="2400" b="0" i="0" u="none" strike="noStrike">
                          <a:solidFill>
                            <a:srgbClr val="000000"/>
                          </a:solidFill>
                          <a:latin typeface="Calibri"/>
                        </a:rPr>
                        <a:t>5</a:t>
                      </a:r>
                    </a:p>
                  </a:txBody>
                  <a:tcPr marL="9525" marR="9525" marT="9525" marB="0" anchor="b"/>
                </a:tc>
                <a:tc>
                  <a:txBody>
                    <a:bodyPr/>
                    <a:lstStyle/>
                    <a:p>
                      <a:pPr algn="ctr" fontAlgn="b"/>
                      <a:r>
                        <a:rPr lang="en-US" sz="2400" b="0" i="0" u="none" strike="noStrike" dirty="0">
                          <a:solidFill>
                            <a:srgbClr val="000000"/>
                          </a:solidFill>
                          <a:latin typeface="Calibri"/>
                        </a:rPr>
                        <a:t>7500</a:t>
                      </a:r>
                    </a:p>
                  </a:txBody>
                  <a:tcPr marL="9525" marR="9525" marT="9525" marB="0" anchor="b"/>
                </a:tc>
              </a:tr>
              <a:tr h="370840">
                <a:tc>
                  <a:txBody>
                    <a:bodyPr/>
                    <a:lstStyle/>
                    <a:p>
                      <a:pPr algn="ctr" fontAlgn="b"/>
                      <a:r>
                        <a:rPr lang="en-US" sz="2400" b="0" i="0" u="none" strike="noStrike">
                          <a:solidFill>
                            <a:srgbClr val="000000"/>
                          </a:solidFill>
                          <a:latin typeface="Calibri"/>
                        </a:rPr>
                        <a:t>6</a:t>
                      </a:r>
                    </a:p>
                  </a:txBody>
                  <a:tcPr marL="9525" marR="9525" marT="9525" marB="0" anchor="b"/>
                </a:tc>
                <a:tc>
                  <a:txBody>
                    <a:bodyPr/>
                    <a:lstStyle/>
                    <a:p>
                      <a:pPr algn="ctr" fontAlgn="b"/>
                      <a:r>
                        <a:rPr lang="en-US" sz="2400" b="0" i="0" u="none" strike="noStrike" dirty="0">
                          <a:solidFill>
                            <a:srgbClr val="000000"/>
                          </a:solidFill>
                          <a:latin typeface="Calibri"/>
                        </a:rPr>
                        <a:t>5000</a:t>
                      </a:r>
                    </a:p>
                  </a:txBody>
                  <a:tcPr marL="9525" marR="9525" marT="9525" marB="0" anchor="b"/>
                </a:tc>
              </a:tr>
              <a:tr h="370840">
                <a:tc>
                  <a:txBody>
                    <a:bodyPr/>
                    <a:lstStyle/>
                    <a:p>
                      <a:pPr algn="ctr" fontAlgn="b"/>
                      <a:r>
                        <a:rPr lang="en-US" sz="2400" b="0" i="0" u="none" strike="noStrike">
                          <a:solidFill>
                            <a:srgbClr val="000000"/>
                          </a:solidFill>
                          <a:latin typeface="Calibri"/>
                        </a:rPr>
                        <a:t>7</a:t>
                      </a:r>
                    </a:p>
                  </a:txBody>
                  <a:tcPr marL="9525" marR="9525" marT="9525" marB="0" anchor="b"/>
                </a:tc>
                <a:tc>
                  <a:txBody>
                    <a:bodyPr/>
                    <a:lstStyle/>
                    <a:p>
                      <a:pPr algn="ctr" fontAlgn="b"/>
                      <a:r>
                        <a:rPr lang="en-US" sz="2400" b="0" i="0" u="none" strike="noStrike" dirty="0">
                          <a:solidFill>
                            <a:srgbClr val="000000"/>
                          </a:solidFill>
                          <a:latin typeface="Calibri"/>
                        </a:rPr>
                        <a:t>2500</a:t>
                      </a:r>
                    </a:p>
                  </a:txBody>
                  <a:tcPr marL="9525" marR="9525" marT="9525" marB="0" anchor="b"/>
                </a:tc>
              </a:tr>
              <a:tr h="370840">
                <a:tc>
                  <a:txBody>
                    <a:bodyPr/>
                    <a:lstStyle/>
                    <a:p>
                      <a:pPr algn="ctr" fontAlgn="b"/>
                      <a:r>
                        <a:rPr lang="en-US" sz="2400" b="0" i="0" u="none" strike="noStrike">
                          <a:solidFill>
                            <a:srgbClr val="000000"/>
                          </a:solidFill>
                          <a:latin typeface="Calibri"/>
                        </a:rPr>
                        <a:t>8</a:t>
                      </a:r>
                    </a:p>
                  </a:txBody>
                  <a:tcPr marL="9525" marR="9525" marT="9525" marB="0" anchor="b"/>
                </a:tc>
                <a:tc>
                  <a:txBody>
                    <a:bodyPr/>
                    <a:lstStyle/>
                    <a:p>
                      <a:pPr algn="ctr" fontAlgn="b"/>
                      <a:r>
                        <a:rPr lang="en-US" sz="2400" b="0" i="0" u="none" strike="noStrike" dirty="0">
                          <a:solidFill>
                            <a:srgbClr val="000000"/>
                          </a:solidFill>
                          <a:latin typeface="Calibri"/>
                        </a:rPr>
                        <a:t>0</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Linear Functions (cont.) </a:t>
            </a:r>
            <a:endParaRPr lang="en-US" dirty="0"/>
          </a:p>
        </p:txBody>
      </p:sp>
      <p:sp>
        <p:nvSpPr>
          <p:cNvPr id="3" name="Content Placeholder 2"/>
          <p:cNvSpPr>
            <a:spLocks noGrp="1"/>
          </p:cNvSpPr>
          <p:nvPr>
            <p:ph idx="1"/>
          </p:nvPr>
        </p:nvSpPr>
        <p:spPr/>
        <p:txBody>
          <a:bodyPr/>
          <a:lstStyle/>
          <a:p>
            <a:r>
              <a:rPr lang="en-US" dirty="0" smtClean="0"/>
              <a:t>As you can see in the table, the bank account will reach a value of $0 after 8 semesters. Also, the rate at which the value of the money in the account is decreasing is constant because we are removing the same amount, $2500, each semester. Therefore, this is a linear function where the value </a:t>
            </a:r>
            <a:r>
              <a:rPr lang="en-US" i="1" dirty="0" smtClean="0"/>
              <a:t>V </a:t>
            </a:r>
            <a:r>
              <a:rPr lang="en-US" dirty="0" smtClean="0"/>
              <a:t>of the account is based on the time </a:t>
            </a:r>
            <a:r>
              <a:rPr lang="en-US" i="1" dirty="0" smtClean="0"/>
              <a:t>t</a:t>
            </a:r>
            <a:r>
              <a:rPr lang="en-US" dirty="0" smtClean="0"/>
              <a:t> that has passed.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463550" indent="-463550">
              <a:buFont typeface="Courier New" pitchFamily="49" charset="0"/>
              <a:buChar char="o"/>
            </a:pPr>
            <a:r>
              <a:rPr lang="en-US" dirty="0" smtClean="0"/>
              <a:t>Demonstrate an understanding of linear functions and linear growth </a:t>
            </a:r>
          </a:p>
          <a:p>
            <a:pPr marL="463550" indent="-463550">
              <a:buFont typeface="Courier New" pitchFamily="49" charset="0"/>
              <a:buChar char="o"/>
            </a:pPr>
            <a:r>
              <a:rPr lang="en-US"/>
              <a:t>Model data with linear functions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Linear Functions (cont.) </a:t>
            </a:r>
            <a:endParaRPr lang="en-US" dirty="0"/>
          </a:p>
        </p:txBody>
      </p:sp>
      <p:sp>
        <p:nvSpPr>
          <p:cNvPr id="3" name="Content Placeholder 2"/>
          <p:cNvSpPr>
            <a:spLocks noGrp="1"/>
          </p:cNvSpPr>
          <p:nvPr>
            <p:ph idx="1"/>
          </p:nvPr>
        </p:nvSpPr>
        <p:spPr/>
        <p:txBody>
          <a:bodyPr>
            <a:normAutofit/>
          </a:bodyPr>
          <a:lstStyle/>
          <a:p>
            <a:r>
              <a:rPr lang="en-US" dirty="0" smtClean="0"/>
              <a:t>Since the value of the bank account is decreasing at a constant rate of $2500 per semester, the slope should be negative. In the previous example, we established that when the slope is positive, the values of both variables are increasing. When the slope is negative, as in this example, the value of one variable is increasing while the other is decreasing. We call this association a negative association and measure this association using the slope.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Applying Linear Functions (cont.) </a:t>
            </a:r>
            <a:endParaRPr lang="en-US" dirty="0"/>
          </a:p>
        </p:txBody>
      </p:sp>
      <p:sp>
        <p:nvSpPr>
          <p:cNvPr id="3" name="Content Placeholder 2"/>
          <p:cNvSpPr>
            <a:spLocks noGrp="1"/>
          </p:cNvSpPr>
          <p:nvPr>
            <p:ph idx="1"/>
          </p:nvPr>
        </p:nvSpPr>
        <p:spPr>
          <a:xfrm>
            <a:off x="457200" y="1280160"/>
            <a:ext cx="8229600" cy="4663440"/>
          </a:xfrm>
        </p:spPr>
        <p:txBody>
          <a:bodyPr>
            <a:normAutofit fontScale="92500" lnSpcReduction="10000"/>
          </a:bodyPr>
          <a:lstStyle/>
          <a:p>
            <a:r>
              <a:rPr lang="en-US" dirty="0"/>
              <a:t>Now let’s look at the graph of the value of the account as it relates to the number of semesters. </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We can see from the graph that the account will be empty in 8 semesters. </a:t>
            </a:r>
          </a:p>
          <a:p>
            <a:endParaRPr lang="en-US" dirty="0"/>
          </a:p>
        </p:txBody>
      </p:sp>
      <p:pic>
        <p:nvPicPr>
          <p:cNvPr id="124929" name="Picture 1"/>
          <p:cNvPicPr>
            <a:picLocks noChangeAspect="1" noChangeArrowheads="1"/>
          </p:cNvPicPr>
          <p:nvPr/>
        </p:nvPicPr>
        <p:blipFill>
          <a:blip r:embed="rId2" cstate="print"/>
          <a:srcRect/>
          <a:stretch>
            <a:fillRect/>
          </a:stretch>
        </p:blipFill>
        <p:spPr bwMode="auto">
          <a:xfrm>
            <a:off x="3124200" y="2117834"/>
            <a:ext cx="3352800" cy="306376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9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x</a:t>
            </a:r>
            <a:r>
              <a:rPr lang="en-US" dirty="0" smtClean="0"/>
              <a:t>- and </a:t>
            </a:r>
            <a:r>
              <a:rPr lang="en-US" i="1" dirty="0" smtClean="0"/>
              <a:t>y</a:t>
            </a:r>
            <a:r>
              <a:rPr lang="en-US" dirty="0" smtClean="0"/>
              <a:t>-Intercepts</a:t>
            </a:r>
            <a:endParaRPr lang="en-US" dirty="0"/>
          </a:p>
        </p:txBody>
      </p:sp>
      <p:sp>
        <p:nvSpPr>
          <p:cNvPr id="5" name="Content Placeholder 2"/>
          <p:cNvSpPr txBox="1">
            <a:spLocks noGrp="1"/>
          </p:cNvSpPr>
          <p:nvPr>
            <p:ph idx="1"/>
          </p:nvPr>
        </p:nvSpPr>
        <p:spPr>
          <a:xfrm>
            <a:off x="457200" y="1356360"/>
            <a:ext cx="8229600" cy="230124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i="1" dirty="0" smtClean="0">
                <a:solidFill>
                  <a:srgbClr val="000000"/>
                </a:solidFill>
              </a:rPr>
              <a:t>x</a:t>
            </a:r>
            <a:r>
              <a:rPr lang="en-US" sz="2700" b="1" dirty="0" smtClean="0">
                <a:solidFill>
                  <a:srgbClr val="000000"/>
                </a:solidFill>
              </a:rPr>
              <a:t>- and </a:t>
            </a:r>
            <a:r>
              <a:rPr lang="en-US" sz="2700" b="1" i="1" dirty="0" smtClean="0">
                <a:solidFill>
                  <a:srgbClr val="000000"/>
                </a:solidFill>
              </a:rPr>
              <a:t>y</a:t>
            </a:r>
            <a:r>
              <a:rPr lang="en-US" sz="2700" b="1" dirty="0" smtClean="0">
                <a:solidFill>
                  <a:srgbClr val="000000"/>
                </a:solidFill>
              </a:rPr>
              <a:t>-Intercepts</a:t>
            </a:r>
            <a:endParaRPr kumimoji="0" lang="en-US" sz="27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The </a:t>
            </a:r>
            <a:r>
              <a:rPr lang="en-US" sz="2800" b="1" i="1" dirty="0" smtClean="0">
                <a:solidFill>
                  <a:srgbClr val="C00000"/>
                </a:solidFill>
              </a:rPr>
              <a:t>x</a:t>
            </a:r>
            <a:r>
              <a:rPr lang="en-US" sz="2800" b="1" dirty="0" smtClean="0">
                <a:solidFill>
                  <a:srgbClr val="C00000"/>
                </a:solidFill>
              </a:rPr>
              <a:t>-intercept</a:t>
            </a:r>
            <a:r>
              <a:rPr lang="en-US" sz="2800" dirty="0" smtClean="0">
                <a:solidFill>
                  <a:srgbClr val="000000"/>
                </a:solidFill>
              </a:rPr>
              <a:t> is the point where the graph intersects the </a:t>
            </a:r>
            <a:r>
              <a:rPr lang="en-US" sz="2800" i="1" dirty="0" smtClean="0">
                <a:solidFill>
                  <a:srgbClr val="000000"/>
                </a:solidFill>
              </a:rPr>
              <a:t>x</a:t>
            </a:r>
            <a:r>
              <a:rPr lang="en-US" dirty="0" smtClean="0">
                <a:solidFill>
                  <a:srgbClr val="000000"/>
                </a:solidFill>
              </a:rPr>
              <a:t>-axis (horizontal axis) and the </a:t>
            </a:r>
            <a:r>
              <a:rPr lang="en-US" b="1" i="1" dirty="0" smtClean="0">
                <a:solidFill>
                  <a:srgbClr val="C00000"/>
                </a:solidFill>
              </a:rPr>
              <a:t>y</a:t>
            </a:r>
            <a:r>
              <a:rPr lang="en-US" b="1" dirty="0" smtClean="0">
                <a:solidFill>
                  <a:srgbClr val="C00000"/>
                </a:solidFill>
              </a:rPr>
              <a:t>-intercept</a:t>
            </a:r>
            <a:r>
              <a:rPr lang="en-US" dirty="0" smtClean="0">
                <a:solidFill>
                  <a:srgbClr val="000000"/>
                </a:solidFill>
              </a:rPr>
              <a:t> is the point where the graph intersects the </a:t>
            </a:r>
            <a:r>
              <a:rPr lang="en-US" i="1" dirty="0" smtClean="0">
                <a:solidFill>
                  <a:srgbClr val="000000"/>
                </a:solidFill>
              </a:rPr>
              <a:t>y</a:t>
            </a:r>
            <a:r>
              <a:rPr lang="en-US" dirty="0" smtClean="0">
                <a:solidFill>
                  <a:srgbClr val="000000"/>
                </a:solidFill>
              </a:rPr>
              <a:t>-axis (vertical axis).</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26411758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Slope Intercept Form</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371600"/>
            <a:ext cx="8229600" cy="3276600"/>
          </a:xfrm>
          <a:prstGeom prst="rect">
            <a:avLst/>
          </a:prstGeom>
          <a:solidFill>
            <a:srgbClr val="FFFFCC"/>
          </a:solidFill>
          <a:ln w="28575">
            <a:solidFill>
              <a:srgbClr val="000000"/>
            </a:solidFill>
          </a:ln>
        </p:spPr>
        <p:txBody>
          <a:bodyPr>
            <a:noAutofit/>
          </a:bodyPr>
          <a:lstStyle/>
          <a:p>
            <a:pPr marL="0" marR="0" lvl="0" indent="0" algn="ctr" defTabSz="914400" rtl="0" eaLnBrk="1" fontAlgn="auto" latinLnBrk="0" hangingPunct="1">
              <a:lnSpc>
                <a:spcPct val="100000"/>
              </a:lnSpc>
              <a:spcBef>
                <a:spcPts val="100"/>
              </a:spcBef>
              <a:spcAft>
                <a:spcPts val="0"/>
              </a:spcAft>
              <a:buClrTx/>
              <a:buSzTx/>
              <a:buFontTx/>
              <a:buNone/>
              <a:tabLst/>
              <a:defRPr/>
            </a:pPr>
            <a:r>
              <a:rPr lang="en-US" sz="2700" b="1" dirty="0" smtClean="0">
                <a:solidFill>
                  <a:srgbClr val="000000"/>
                </a:solidFill>
              </a:rPr>
              <a:t>Slope-Intercept Form of a Linear Equation</a:t>
            </a:r>
            <a:endParaRPr kumimoji="0" lang="en-US" sz="27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The </a:t>
            </a:r>
            <a:r>
              <a:rPr lang="en-US" sz="2800" b="1" dirty="0" smtClean="0">
                <a:solidFill>
                  <a:srgbClr val="C00000"/>
                </a:solidFill>
              </a:rPr>
              <a:t>slope-intercept form</a:t>
            </a:r>
            <a:r>
              <a:rPr lang="en-US" sz="2800" dirty="0" smtClean="0">
                <a:solidFill>
                  <a:srgbClr val="000000"/>
                </a:solidFill>
              </a:rPr>
              <a:t> of a linear equation is </a:t>
            </a:r>
          </a:p>
          <a:p>
            <a:pPr lvl="0" algn="ctr">
              <a:spcBef>
                <a:spcPct val="20000"/>
              </a:spcBef>
            </a:pPr>
            <a:r>
              <a:rPr lang="en-US" sz="2800" i="1" dirty="0" smtClean="0">
                <a:solidFill>
                  <a:srgbClr val="0000FF"/>
                </a:solidFill>
              </a:rPr>
              <a:t>y</a:t>
            </a:r>
            <a:r>
              <a:rPr lang="en-US" sz="2800" dirty="0" smtClean="0">
                <a:solidFill>
                  <a:srgbClr val="0000FF"/>
                </a:solidFill>
              </a:rPr>
              <a:t> = </a:t>
            </a:r>
            <a:r>
              <a:rPr lang="en-US" sz="2800" i="1" dirty="0" err="1" smtClean="0">
                <a:solidFill>
                  <a:srgbClr val="0000FF"/>
                </a:solidFill>
              </a:rPr>
              <a:t>mx</a:t>
            </a:r>
            <a:r>
              <a:rPr lang="en-US" sz="2800" i="1" dirty="0" smtClean="0">
                <a:solidFill>
                  <a:srgbClr val="0000FF"/>
                </a:solidFill>
              </a:rPr>
              <a:t> </a:t>
            </a:r>
            <a:r>
              <a:rPr lang="en-US" sz="2800" dirty="0" smtClean="0">
                <a:solidFill>
                  <a:srgbClr val="0000FF"/>
                </a:solidFill>
              </a:rPr>
              <a:t>+ </a:t>
            </a:r>
            <a:r>
              <a:rPr lang="en-US" sz="2800" i="1" dirty="0" smtClean="0">
                <a:solidFill>
                  <a:srgbClr val="0000FF"/>
                </a:solidFill>
              </a:rPr>
              <a:t>b</a:t>
            </a:r>
            <a:r>
              <a:rPr lang="en-US" sz="2800" dirty="0" smtClean="0">
                <a:solidFill>
                  <a:srgbClr val="000000"/>
                </a:solidFill>
              </a:rPr>
              <a:t>,</a:t>
            </a:r>
            <a:r>
              <a:rPr lang="en-US" sz="2800" dirty="0" smtClean="0">
                <a:solidFill>
                  <a:srgbClr val="0000FF"/>
                </a:solidFill>
              </a:rPr>
              <a:t> </a:t>
            </a:r>
          </a:p>
          <a:p>
            <a:pPr lvl="0">
              <a:spcBef>
                <a:spcPct val="20000"/>
              </a:spcBef>
            </a:pPr>
            <a:r>
              <a:rPr lang="en-US" sz="2800" dirty="0" smtClean="0">
                <a:solidFill>
                  <a:srgbClr val="000000"/>
                </a:solidFill>
              </a:rPr>
              <a:t>where </a:t>
            </a:r>
            <a:r>
              <a:rPr lang="en-US" sz="2800" i="1" dirty="0" smtClean="0">
                <a:solidFill>
                  <a:srgbClr val="000000"/>
                </a:solidFill>
              </a:rPr>
              <a:t>m</a:t>
            </a:r>
            <a:r>
              <a:rPr lang="en-US" sz="2800" dirty="0" smtClean="0">
                <a:solidFill>
                  <a:srgbClr val="000000"/>
                </a:solidFill>
              </a:rPr>
              <a:t> represents the slope of the line and </a:t>
            </a:r>
            <a:r>
              <a:rPr lang="en-US" sz="2800" i="1" dirty="0" smtClean="0">
                <a:solidFill>
                  <a:srgbClr val="000000"/>
                </a:solidFill>
              </a:rPr>
              <a:t>b</a:t>
            </a:r>
            <a:r>
              <a:rPr lang="en-US" sz="2800" dirty="0" smtClean="0">
                <a:solidFill>
                  <a:srgbClr val="000000"/>
                </a:solidFill>
              </a:rPr>
              <a:t> is the value where the graph crosses the </a:t>
            </a:r>
            <a:r>
              <a:rPr lang="en-US" sz="2800" i="1" dirty="0" smtClean="0">
                <a:solidFill>
                  <a:srgbClr val="000000"/>
                </a:solidFill>
              </a:rPr>
              <a:t>y</a:t>
            </a:r>
            <a:r>
              <a:rPr lang="en-US" sz="2800" dirty="0" smtClean="0">
                <a:solidFill>
                  <a:srgbClr val="000000"/>
                </a:solidFill>
              </a:rPr>
              <a:t>-axis. In other words, the point (0, </a:t>
            </a:r>
            <a:r>
              <a:rPr lang="en-US" sz="2800" i="1" dirty="0" smtClean="0">
                <a:solidFill>
                  <a:srgbClr val="000000"/>
                </a:solidFill>
              </a:rPr>
              <a:t>b</a:t>
            </a:r>
            <a:r>
              <a:rPr lang="en-US" sz="2800" dirty="0" smtClean="0">
                <a:solidFill>
                  <a:srgbClr val="000000"/>
                </a:solidFill>
              </a:rPr>
              <a:t>) is the </a:t>
            </a:r>
            <a:r>
              <a:rPr lang="en-US" sz="2800" i="1" dirty="0" smtClean="0">
                <a:solidFill>
                  <a:srgbClr val="000000"/>
                </a:solidFill>
              </a:rPr>
              <a:t>y</a:t>
            </a:r>
            <a:r>
              <a:rPr lang="en-US" sz="2800" dirty="0" smtClean="0">
                <a:solidFill>
                  <a:srgbClr val="000000"/>
                </a:solidFill>
              </a:rPr>
              <a:t>-intercept. </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Finding Linear Equations</a:t>
            </a:r>
            <a:endParaRPr lang="en-US" dirty="0"/>
          </a:p>
        </p:txBody>
      </p:sp>
      <p:sp>
        <p:nvSpPr>
          <p:cNvPr id="3" name="Content Placeholder 2"/>
          <p:cNvSpPr>
            <a:spLocks noGrp="1"/>
          </p:cNvSpPr>
          <p:nvPr>
            <p:ph idx="1"/>
          </p:nvPr>
        </p:nvSpPr>
        <p:spPr/>
        <p:txBody>
          <a:bodyPr/>
          <a:lstStyle/>
          <a:p>
            <a:r>
              <a:rPr lang="en-US" dirty="0" smtClean="0"/>
              <a:t>Assume Jeffrey has an uncle that puts away </a:t>
            </a:r>
            <a:r>
              <a:rPr lang="en-US" dirty="0" smtClean="0">
                <a:solidFill>
                  <a:srgbClr val="0000FF"/>
                </a:solidFill>
              </a:rPr>
              <a:t>$10 </a:t>
            </a:r>
            <a:r>
              <a:rPr lang="en-US" dirty="0" smtClean="0"/>
              <a:t>in a shoebox on the day he is born and adds </a:t>
            </a:r>
            <a:r>
              <a:rPr lang="en-US" dirty="0" smtClean="0">
                <a:solidFill>
                  <a:srgbClr val="0000FF"/>
                </a:solidFill>
              </a:rPr>
              <a:t>$5</a:t>
            </a:r>
            <a:r>
              <a:rPr lang="en-US" dirty="0" smtClean="0"/>
              <a:t> to the shoebox on his birthday every year. If this trend continues, use a linear equation to find the amount of money in the shoe box on Jeffrey’s </a:t>
            </a:r>
            <a:r>
              <a:rPr lang="en-US" dirty="0" smtClean="0">
                <a:solidFill>
                  <a:srgbClr val="0000FF"/>
                </a:solidFill>
              </a:rPr>
              <a:t>18</a:t>
            </a:r>
            <a:r>
              <a:rPr lang="en-US" baseline="30000" dirty="0" smtClean="0">
                <a:solidFill>
                  <a:srgbClr val="0000FF"/>
                </a:solidFill>
              </a:rPr>
              <a:t>th</a:t>
            </a:r>
            <a:r>
              <a:rPr lang="en-US" dirty="0" smtClean="0"/>
              <a:t> birthday. </a:t>
            </a:r>
          </a:p>
          <a:p>
            <a:r>
              <a:rPr lang="en-US" b="1" dirty="0" smtClean="0"/>
              <a:t>Solution </a:t>
            </a:r>
          </a:p>
          <a:p>
            <a:r>
              <a:rPr lang="en-US" dirty="0" smtClean="0"/>
              <a:t>Let’s begin our solution with the notion of what happens each year by looking at a chart of values.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Finding Linear Equations (cont.)</a:t>
            </a:r>
            <a:endParaRPr lang="en-US" dirty="0"/>
          </a:p>
        </p:txBody>
      </p:sp>
      <p:graphicFrame>
        <p:nvGraphicFramePr>
          <p:cNvPr id="121858" name="Object 2"/>
          <p:cNvGraphicFramePr>
            <a:graphicFrameLocks noChangeAspect="1"/>
          </p:cNvGraphicFramePr>
          <p:nvPr/>
        </p:nvGraphicFramePr>
        <p:xfrm>
          <a:off x="7837488" y="2287588"/>
          <a:ext cx="723900" cy="2514600"/>
        </p:xfrm>
        <a:graphic>
          <a:graphicData uri="http://schemas.openxmlformats.org/presentationml/2006/ole">
            <mc:AlternateContent xmlns:mc="http://schemas.openxmlformats.org/markup-compatibility/2006">
              <mc:Choice xmlns:v="urn:schemas-microsoft-com:vml" Requires="v">
                <p:oleObj spid="_x0000_s121876" name="Equation" r:id="rId3" imgW="723600" imgH="1981080" progId="Equation.DSMT4">
                  <p:embed/>
                </p:oleObj>
              </mc:Choice>
              <mc:Fallback>
                <p:oleObj name="Equation" r:id="rId3" imgW="723600" imgH="1981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37488" y="2287588"/>
                        <a:ext cx="723900" cy="2514600"/>
                      </a:xfrm>
                      <a:prstGeom prst="rect">
                        <a:avLst/>
                      </a:prstGeom>
                      <a:noFill/>
                      <a:ln>
                        <a:noFill/>
                      </a:ln>
                      <a:effectLst/>
                    </p:spPr>
                  </p:pic>
                </p:oleObj>
              </mc:Fallback>
            </mc:AlternateContent>
          </a:graphicData>
        </a:graphic>
      </p:graphicFrame>
      <p:graphicFrame>
        <p:nvGraphicFramePr>
          <p:cNvPr id="7" name="Content Placeholder 6"/>
          <p:cNvGraphicFramePr>
            <a:graphicFrameLocks noGrp="1"/>
          </p:cNvGraphicFramePr>
          <p:nvPr>
            <p:ph idx="1"/>
          </p:nvPr>
        </p:nvGraphicFramePr>
        <p:xfrm>
          <a:off x="457200" y="1279525"/>
          <a:ext cx="7543800" cy="3825875"/>
        </p:xfrm>
        <a:graphic>
          <a:graphicData uri="http://schemas.openxmlformats.org/drawingml/2006/table">
            <a:tbl>
              <a:tblPr firstRow="1" bandRow="1">
                <a:tableStyleId>{5C22544A-7EE6-4342-B048-85BDC9FD1C3A}</a:tableStyleId>
              </a:tblPr>
              <a:tblGrid>
                <a:gridCol w="3276600"/>
                <a:gridCol w="4267200"/>
              </a:tblGrid>
              <a:tr h="370840">
                <a:tc gridSpan="2">
                  <a:txBody>
                    <a:bodyPr/>
                    <a:lstStyle/>
                    <a:p>
                      <a:pPr algn="ctr" fontAlgn="b"/>
                      <a:r>
                        <a:rPr lang="en-US" sz="2400" b="0" i="0" u="none" strike="noStrike" dirty="0">
                          <a:solidFill>
                            <a:schemeClr val="bg1"/>
                          </a:solidFill>
                          <a:latin typeface="Calibri"/>
                        </a:rPr>
                        <a:t>Table </a:t>
                      </a:r>
                      <a:r>
                        <a:rPr lang="en-US" sz="2400" b="0" i="0" u="none" strike="noStrike" dirty="0" smtClean="0">
                          <a:solidFill>
                            <a:schemeClr val="bg1"/>
                          </a:solidFill>
                          <a:latin typeface="Calibri"/>
                        </a:rPr>
                        <a:t>3: Jeffrey’s </a:t>
                      </a:r>
                      <a:r>
                        <a:rPr lang="en-US" sz="2400" b="0" i="0" u="none" strike="noStrike" dirty="0">
                          <a:solidFill>
                            <a:schemeClr val="bg1"/>
                          </a:solidFill>
                          <a:latin typeface="Calibri"/>
                        </a:rPr>
                        <a:t>Shoebox </a:t>
                      </a:r>
                      <a:r>
                        <a:rPr lang="en-US" sz="2400" b="0" i="0" u="none" strike="noStrike" dirty="0" smtClean="0">
                          <a:solidFill>
                            <a:schemeClr val="bg1"/>
                          </a:solidFill>
                          <a:latin typeface="Calibri"/>
                        </a:rPr>
                        <a:t>Money </a:t>
                      </a:r>
                      <a:endParaRPr lang="en-US" sz="2400" b="0" i="0" u="none" strike="noStrike" dirty="0">
                        <a:solidFill>
                          <a:schemeClr val="bg1"/>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Age </a:t>
                      </a:r>
                      <a:r>
                        <a:rPr lang="en-US" sz="2400" b="1" i="0" u="none" strike="noStrike" dirty="0" smtClean="0">
                          <a:solidFill>
                            <a:srgbClr val="000000"/>
                          </a:solidFill>
                          <a:latin typeface="Calibri"/>
                        </a:rPr>
                        <a:t>(</a:t>
                      </a:r>
                      <a:r>
                        <a:rPr lang="en-US" sz="2400" b="1" i="0" u="none" strike="noStrike" dirty="0">
                          <a:solidFill>
                            <a:srgbClr val="000000"/>
                          </a:solidFill>
                          <a:latin typeface="Calibri"/>
                        </a:rPr>
                        <a:t>Years)</a:t>
                      </a:r>
                    </a:p>
                  </a:txBody>
                  <a:tcPr marL="9525" marR="9525" marT="9525" marB="0" anchor="ctr"/>
                </a:tc>
                <a:tc>
                  <a:txBody>
                    <a:bodyPr/>
                    <a:lstStyle/>
                    <a:p>
                      <a:pPr algn="ctr" fontAlgn="b"/>
                      <a:r>
                        <a:rPr lang="en-US" sz="2400" b="1" i="0" u="none" strike="noStrike" dirty="0">
                          <a:solidFill>
                            <a:srgbClr val="000000"/>
                          </a:solidFill>
                          <a:latin typeface="Calibri"/>
                        </a:rPr>
                        <a:t>Accumulated Amount ($)</a:t>
                      </a:r>
                    </a:p>
                  </a:txBody>
                  <a:tcPr marL="9525" marR="9525" marT="9525" marB="0" anchor="ctr"/>
                </a:tc>
              </a:tr>
              <a:tr h="560705">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a:solidFill>
                            <a:srgbClr val="000000"/>
                          </a:solidFill>
                          <a:latin typeface="Calibri"/>
                        </a:rPr>
                        <a:t>10</a:t>
                      </a:r>
                    </a:p>
                  </a:txBody>
                  <a:tcPr marL="9525" marR="9525" marT="9525" marB="0" anchor="ctr"/>
                </a:tc>
              </a:tr>
              <a:tr h="609600">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15</a:t>
                      </a:r>
                    </a:p>
                  </a:txBody>
                  <a:tcPr marL="9525" marR="9525" marT="9525" marB="0" anchor="ctr"/>
                </a:tc>
              </a:tr>
              <a:tr h="685800">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20</a:t>
                      </a:r>
                    </a:p>
                  </a:txBody>
                  <a:tcPr marL="9525" marR="9525" marT="9525" marB="0" anchor="ctr"/>
                </a:tc>
              </a:tr>
              <a:tr h="609600">
                <a:tc>
                  <a:txBody>
                    <a:bodyPr/>
                    <a:lstStyle/>
                    <a:p>
                      <a:pPr algn="ctr" fontAlgn="b"/>
                      <a:r>
                        <a:rPr lang="en-US" sz="2400" b="0" i="0" u="none" strike="noStrike" dirty="0">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25</a:t>
                      </a:r>
                    </a:p>
                  </a:txBody>
                  <a:tcPr marL="9525" marR="9525" marT="9525" marB="0" anchor="ctr"/>
                </a:tc>
              </a:tr>
              <a:tr h="609600">
                <a:tc>
                  <a:txBody>
                    <a:bodyPr/>
                    <a:lstStyle/>
                    <a:p>
                      <a:pPr algn="ctr" fontAlgn="b"/>
                      <a:r>
                        <a:rPr lang="en-US" sz="2400" b="0" i="0" u="none" strike="noStrike" dirty="0">
                          <a:solidFill>
                            <a:srgbClr val="000000"/>
                          </a:solidFill>
                          <a:latin typeface="Calibri"/>
                        </a:rPr>
                        <a:t>4</a:t>
                      </a:r>
                    </a:p>
                  </a:txBody>
                  <a:tcPr marL="9525" marR="9525" marT="9525" marB="0" anchor="ctr"/>
                </a:tc>
                <a:tc>
                  <a:txBody>
                    <a:bodyPr/>
                    <a:lstStyle/>
                    <a:p>
                      <a:pPr algn="ctr" fontAlgn="b"/>
                      <a:r>
                        <a:rPr lang="en-US" sz="2400" b="0" i="0" u="none" strike="noStrike" dirty="0">
                          <a:solidFill>
                            <a:srgbClr val="000000"/>
                          </a:solidFill>
                          <a:latin typeface="Calibri"/>
                        </a:rPr>
                        <a:t>30</a:t>
                      </a:r>
                    </a:p>
                  </a:txBody>
                  <a:tcPr marL="9525" marR="9525" marT="9525"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18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Finding Linear Equations (cont.)</a:t>
            </a:r>
            <a:endParaRPr lang="en-US" dirty="0"/>
          </a:p>
        </p:txBody>
      </p:sp>
      <p:sp>
        <p:nvSpPr>
          <p:cNvPr id="3" name="Content Placeholder 2"/>
          <p:cNvSpPr>
            <a:spLocks noGrp="1"/>
          </p:cNvSpPr>
          <p:nvPr>
            <p:ph idx="1"/>
          </p:nvPr>
        </p:nvSpPr>
        <p:spPr/>
        <p:txBody>
          <a:bodyPr>
            <a:normAutofit/>
          </a:bodyPr>
          <a:lstStyle/>
          <a:p>
            <a:r>
              <a:rPr lang="en-US" dirty="0" smtClean="0"/>
              <a:t>Now, let’s find the equation of the line. Since the beginning amount is $10 at time </a:t>
            </a:r>
            <a:r>
              <a:rPr lang="en-US" i="1" dirty="0" smtClean="0"/>
              <a:t>t</a:t>
            </a:r>
            <a:r>
              <a:rPr lang="en-US" dirty="0" smtClean="0"/>
              <a:t> = 0, we know this is our </a:t>
            </a:r>
            <a:r>
              <a:rPr lang="en-US" i="1" dirty="0" smtClean="0"/>
              <a:t>y</a:t>
            </a:r>
            <a:r>
              <a:rPr lang="en-US" dirty="0" smtClean="0"/>
              <a:t>-intercept. The only thing we need now is the slope of the line. We can determine the slope by recognizing that the amount of change in the accumulated amount each year is constant. This tells us the slope is constant. So, </a:t>
            </a:r>
            <a:r>
              <a:rPr lang="en-US" i="1" dirty="0" smtClean="0"/>
              <a:t>m</a:t>
            </a:r>
            <a:r>
              <a:rPr lang="en-US" dirty="0" smtClean="0"/>
              <a:t> = 5. Knowing this, the equation of the line is </a:t>
            </a:r>
          </a:p>
          <a:p>
            <a:pPr algn="ctr"/>
            <a:r>
              <a:rPr lang="en-US" i="1" dirty="0" smtClean="0">
                <a:solidFill>
                  <a:srgbClr val="000099"/>
                </a:solidFill>
              </a:rPr>
              <a:t>y</a:t>
            </a:r>
            <a:r>
              <a:rPr lang="en-US" dirty="0" smtClean="0">
                <a:solidFill>
                  <a:srgbClr val="000099"/>
                </a:solidFill>
              </a:rPr>
              <a:t> = 5</a:t>
            </a:r>
            <a:r>
              <a:rPr lang="en-US" i="1" dirty="0" smtClean="0">
                <a:solidFill>
                  <a:srgbClr val="000099"/>
                </a:solidFill>
              </a:rPr>
              <a:t>x</a:t>
            </a:r>
            <a:r>
              <a:rPr lang="en-US" dirty="0" smtClean="0">
                <a:solidFill>
                  <a:srgbClr val="000099"/>
                </a:solidFill>
              </a:rPr>
              <a:t> + 10</a:t>
            </a:r>
            <a:r>
              <a:rPr lang="en-US" dirty="0" smtClean="0"/>
              <a:t>.</a:t>
            </a:r>
            <a:r>
              <a:rPr lang="en-US" dirty="0" smtClean="0">
                <a:solidFill>
                  <a:srgbClr val="000099"/>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Finding Linear Equations (cont.)</a:t>
            </a:r>
            <a:endParaRPr lang="en-US" dirty="0"/>
          </a:p>
        </p:txBody>
      </p:sp>
      <p:sp>
        <p:nvSpPr>
          <p:cNvPr id="3" name="Content Placeholder 2"/>
          <p:cNvSpPr>
            <a:spLocks noGrp="1"/>
          </p:cNvSpPr>
          <p:nvPr>
            <p:ph idx="1"/>
          </p:nvPr>
        </p:nvSpPr>
        <p:spPr/>
        <p:txBody>
          <a:bodyPr>
            <a:normAutofit/>
          </a:bodyPr>
          <a:lstStyle/>
          <a:p>
            <a:r>
              <a:rPr lang="en-US" dirty="0"/>
              <a:t>If we want to know what the amount will be when Jeffrey is 18, we can evaluate the function when </a:t>
            </a:r>
            <a:r>
              <a:rPr lang="en-US" i="1" dirty="0"/>
              <a:t>x </a:t>
            </a:r>
            <a:r>
              <a:rPr lang="en-US" dirty="0"/>
              <a:t>= 18</a:t>
            </a:r>
            <a:r>
              <a:rPr lang="en-US" i="1" dirty="0"/>
              <a:t>. </a:t>
            </a:r>
            <a:endParaRPr lang="en-US" dirty="0"/>
          </a:p>
          <a:p>
            <a:endParaRPr lang="en-US" dirty="0" smtClean="0"/>
          </a:p>
          <a:p>
            <a:endParaRPr lang="en-US" dirty="0" smtClean="0"/>
          </a:p>
          <a:p>
            <a:endParaRPr lang="en-US" dirty="0" smtClean="0"/>
          </a:p>
          <a:p>
            <a:endParaRPr lang="en-US" dirty="0" smtClean="0"/>
          </a:p>
          <a:p>
            <a:r>
              <a:rPr lang="en-US" dirty="0" smtClean="0"/>
              <a:t>So Jeffrey will have $100 when he turns 18. </a:t>
            </a:r>
            <a:endParaRPr lang="en-US" dirty="0"/>
          </a:p>
        </p:txBody>
      </p:sp>
      <p:graphicFrame>
        <p:nvGraphicFramePr>
          <p:cNvPr id="119813" name="Object 5"/>
          <p:cNvGraphicFramePr>
            <a:graphicFrameLocks noChangeAspect="1"/>
          </p:cNvGraphicFramePr>
          <p:nvPr>
            <p:extLst>
              <p:ext uri="{D42A27DB-BD31-4B8C-83A1-F6EECF244321}">
                <p14:modId xmlns:p14="http://schemas.microsoft.com/office/powerpoint/2010/main" val="2728725557"/>
              </p:ext>
            </p:extLst>
          </p:nvPr>
        </p:nvGraphicFramePr>
        <p:xfrm>
          <a:off x="3290248" y="2362200"/>
          <a:ext cx="2108200" cy="431800"/>
        </p:xfrm>
        <a:graphic>
          <a:graphicData uri="http://schemas.openxmlformats.org/presentationml/2006/ole">
            <mc:AlternateContent xmlns:mc="http://schemas.openxmlformats.org/markup-compatibility/2006">
              <mc:Choice xmlns:v="urn:schemas-microsoft-com:vml" Requires="v">
                <p:oleObj spid="_x0000_s119867" name="Equation" r:id="rId3" imgW="2108160" imgH="431640" progId="Equation.DSMT4">
                  <p:embed/>
                </p:oleObj>
              </mc:Choice>
              <mc:Fallback>
                <p:oleObj name="Equation" r:id="rId3" imgW="2108160" imgH="43164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90248" y="2362200"/>
                        <a:ext cx="2108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4" name="Object 6"/>
          <p:cNvGraphicFramePr>
            <a:graphicFrameLocks noChangeAspect="1"/>
          </p:cNvGraphicFramePr>
          <p:nvPr>
            <p:extLst>
              <p:ext uri="{D42A27DB-BD31-4B8C-83A1-F6EECF244321}">
                <p14:modId xmlns:p14="http://schemas.microsoft.com/office/powerpoint/2010/main" val="3313560139"/>
              </p:ext>
            </p:extLst>
          </p:nvPr>
        </p:nvGraphicFramePr>
        <p:xfrm>
          <a:off x="3325504" y="2833048"/>
          <a:ext cx="2501900" cy="469900"/>
        </p:xfrm>
        <a:graphic>
          <a:graphicData uri="http://schemas.openxmlformats.org/presentationml/2006/ole">
            <mc:AlternateContent xmlns:mc="http://schemas.openxmlformats.org/markup-compatibility/2006">
              <mc:Choice xmlns:v="urn:schemas-microsoft-com:vml" Requires="v">
                <p:oleObj spid="_x0000_s119868" name="Equation" r:id="rId5" imgW="2501640" imgH="469800" progId="Equation.DSMT4">
                  <p:embed/>
                </p:oleObj>
              </mc:Choice>
              <mc:Fallback>
                <p:oleObj name="Equation" r:id="rId5" imgW="2501640" imgH="4698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5504" y="2833048"/>
                        <a:ext cx="2501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5" name="Object 7"/>
          <p:cNvGraphicFramePr>
            <a:graphicFrameLocks noChangeAspect="1"/>
          </p:cNvGraphicFramePr>
          <p:nvPr>
            <p:extLst>
              <p:ext uri="{D42A27DB-BD31-4B8C-83A1-F6EECF244321}">
                <p14:modId xmlns:p14="http://schemas.microsoft.com/office/powerpoint/2010/main" val="1708654691"/>
              </p:ext>
            </p:extLst>
          </p:nvPr>
        </p:nvGraphicFramePr>
        <p:xfrm>
          <a:off x="3325504" y="3317544"/>
          <a:ext cx="1587500" cy="431800"/>
        </p:xfrm>
        <a:graphic>
          <a:graphicData uri="http://schemas.openxmlformats.org/presentationml/2006/ole">
            <mc:AlternateContent xmlns:mc="http://schemas.openxmlformats.org/markup-compatibility/2006">
              <mc:Choice xmlns:v="urn:schemas-microsoft-com:vml" Requires="v">
                <p:oleObj spid="_x0000_s119869" name="Equation" r:id="rId7" imgW="1587240" imgH="431640" progId="Equation.DSMT4">
                  <p:embed/>
                </p:oleObj>
              </mc:Choice>
              <mc:Fallback>
                <p:oleObj name="Equation" r:id="rId7" imgW="1587240" imgH="4316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25504" y="3317544"/>
                        <a:ext cx="158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98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98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98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Finding Linear Equations (cont.)</a:t>
            </a:r>
            <a:endParaRPr lang="en-US" dirty="0"/>
          </a:p>
        </p:txBody>
      </p:sp>
      <p:sp>
        <p:nvSpPr>
          <p:cNvPr id="3" name="Content Placeholder 2"/>
          <p:cNvSpPr>
            <a:spLocks noGrp="1"/>
          </p:cNvSpPr>
          <p:nvPr>
            <p:ph idx="1"/>
          </p:nvPr>
        </p:nvSpPr>
        <p:spPr/>
        <p:txBody>
          <a:bodyPr/>
          <a:lstStyle/>
          <a:p>
            <a:r>
              <a:rPr lang="en-US" dirty="0" smtClean="0"/>
              <a:t>Looking </a:t>
            </a:r>
            <a:r>
              <a:rPr lang="en-US" dirty="0"/>
              <a:t>at the graphical representation, we see that this relationship is linear since the change from year to year is constant.</a:t>
            </a:r>
          </a:p>
          <a:p>
            <a:endParaRPr lang="en-US" dirty="0"/>
          </a:p>
        </p:txBody>
      </p:sp>
      <p:pic>
        <p:nvPicPr>
          <p:cNvPr id="132098" name="Picture 2"/>
          <p:cNvPicPr>
            <a:picLocks noChangeAspect="1" noChangeArrowheads="1"/>
          </p:cNvPicPr>
          <p:nvPr/>
        </p:nvPicPr>
        <p:blipFill>
          <a:blip r:embed="rId2" cstate="print"/>
          <a:srcRect/>
          <a:stretch>
            <a:fillRect/>
          </a:stretch>
        </p:blipFill>
        <p:spPr bwMode="auto">
          <a:xfrm>
            <a:off x="3048000" y="2622097"/>
            <a:ext cx="3281362" cy="324530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2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371600"/>
            <a:ext cx="8229600" cy="2514600"/>
          </a:xfrm>
          <a:prstGeom prst="rect">
            <a:avLst/>
          </a:prstGeom>
          <a:solidFill>
            <a:srgbClr val="FFFFCC"/>
          </a:solidFill>
          <a:ln w="28575">
            <a:solidFill>
              <a:srgbClr val="000000"/>
            </a:solidFill>
          </a:ln>
        </p:spPr>
        <p:txBody>
          <a:bodyPr>
            <a:noAutofit/>
          </a:bodyPr>
          <a:lstStyle/>
          <a:p>
            <a:pPr lvl="0" algn="ctr">
              <a:spcBef>
                <a:spcPts val="100"/>
              </a:spcBef>
              <a:defRPr/>
            </a:pPr>
            <a:r>
              <a:rPr lang="en-US" sz="2800" b="1" dirty="0" smtClean="0">
                <a:solidFill>
                  <a:srgbClr val="000000"/>
                </a:solidFill>
              </a:rPr>
              <a:t>Skill Check #2 </a:t>
            </a:r>
          </a:p>
          <a:p>
            <a:pPr lvl="0">
              <a:spcBef>
                <a:spcPct val="20000"/>
              </a:spcBef>
            </a:pPr>
            <a:r>
              <a:rPr lang="en-US" sz="2800" dirty="0" smtClean="0">
                <a:solidFill>
                  <a:srgbClr val="000000"/>
                </a:solidFill>
              </a:rPr>
              <a:t>Cindy is starting a business selling T-shirts. Each T-shirt in an order costs $9 and there is an artwork fee of $12.75 per order. Find a linear function that could be used to represent the cost of each T-shirt order.</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
        <p:nvSpPr>
          <p:cNvPr id="5" name="Content Placeholder 2"/>
          <p:cNvSpPr txBox="1">
            <a:spLocks/>
          </p:cNvSpPr>
          <p:nvPr/>
        </p:nvSpPr>
        <p:spPr>
          <a:xfrm>
            <a:off x="457200" y="5471160"/>
            <a:ext cx="8229600" cy="548640"/>
          </a:xfrm>
          <a:prstGeom prst="rect">
            <a:avLst/>
          </a:prstGeom>
        </p:spPr>
        <p:txBody>
          <a:bodyP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Bef>
                <a:spcPct val="20000"/>
              </a:spcBef>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Answer: </a:t>
            </a:r>
            <a:r>
              <a:rPr lang="en-US" sz="2800" i="1" dirty="0" smtClean="0">
                <a:solidFill>
                  <a:srgbClr val="FF0000"/>
                </a:solidFill>
              </a:rPr>
              <a:t>c</a:t>
            </a:r>
            <a:r>
              <a:rPr lang="en-US" sz="2800" dirty="0" smtClean="0">
                <a:solidFill>
                  <a:srgbClr val="FF0000"/>
                </a:solidFill>
              </a:rPr>
              <a:t> = 9</a:t>
            </a:r>
            <a:r>
              <a:rPr lang="en-US" sz="2800" i="1" dirty="0" smtClean="0">
                <a:solidFill>
                  <a:srgbClr val="FF0000"/>
                </a:solidFill>
              </a:rPr>
              <a:t>t</a:t>
            </a:r>
            <a:r>
              <a:rPr lang="en-US" sz="2800" dirty="0" smtClean="0">
                <a:solidFill>
                  <a:srgbClr val="FF0000"/>
                </a:solidFill>
              </a:rPr>
              <a:t> + 12.75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Growth</a:t>
            </a:r>
            <a:endParaRPr lang="en-US" dirty="0"/>
          </a:p>
        </p:txBody>
      </p:sp>
      <p:sp>
        <p:nvSpPr>
          <p:cNvPr id="3" name="Content Placeholder 2"/>
          <p:cNvSpPr>
            <a:spLocks noGrp="1"/>
          </p:cNvSpPr>
          <p:nvPr>
            <p:ph idx="1"/>
          </p:nvPr>
        </p:nvSpPr>
        <p:spPr/>
        <p:txBody>
          <a:bodyPr/>
          <a:lstStyle/>
          <a:p>
            <a:r>
              <a:rPr lang="en-US" dirty="0" smtClean="0"/>
              <a:t>We must begin our exploration of mathematical growth with a couple of questions: </a:t>
            </a:r>
          </a:p>
          <a:p>
            <a:pPr marL="457200" indent="-457200">
              <a:buFont typeface="Arial" panose="020B0604020202020204" pitchFamily="34" charset="0"/>
              <a:buChar char="•"/>
            </a:pPr>
            <a:r>
              <a:rPr lang="en-US" i="1" dirty="0" smtClean="0"/>
              <a:t>What is mathematical growth?</a:t>
            </a:r>
          </a:p>
          <a:p>
            <a:pPr marL="457200" indent="-457200">
              <a:buFont typeface="Arial" panose="020B0604020202020204" pitchFamily="34" charset="0"/>
              <a:buChar char="•"/>
            </a:pPr>
            <a:r>
              <a:rPr lang="en-US" i="1" dirty="0" smtClean="0"/>
              <a:t>Why does understanding growth matter when understanding mathematics and the mathematical world we live in?</a:t>
            </a:r>
          </a:p>
          <a:p>
            <a:r>
              <a:rPr lang="en-US" dirty="0" smtClean="0"/>
              <a:t>To answer each of these questions, we need to first have a better understanding of “growth” in the context of mathematics.</a:t>
            </a:r>
            <a:endParaRPr lang="en-US" dirty="0"/>
          </a:p>
        </p:txBody>
      </p:sp>
    </p:spTree>
    <p:extLst>
      <p:ext uri="{BB962C8B-B14F-4D97-AF65-F5344CB8AC3E}">
        <p14:creationId xmlns:p14="http://schemas.microsoft.com/office/powerpoint/2010/main" val="1294636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Proportions</a:t>
            </a:r>
            <a:endParaRPr lang="en-US" dirty="0"/>
          </a:p>
        </p:txBody>
      </p:sp>
      <p:sp>
        <p:nvSpPr>
          <p:cNvPr id="6" name="Content Placeholder 2"/>
          <p:cNvSpPr txBox="1">
            <a:spLocks noGrp="1"/>
          </p:cNvSpPr>
          <p:nvPr>
            <p:ph idx="1"/>
          </p:nvPr>
        </p:nvSpPr>
        <p:spPr>
          <a:xfrm>
            <a:off x="457200" y="1356360"/>
            <a:ext cx="8229600" cy="1920240"/>
          </a:xfrm>
          <a:prstGeom prst="rect">
            <a:avLst/>
          </a:prstGeom>
          <a:solidFill>
            <a:srgbClr val="FFFFCC"/>
          </a:solidFill>
          <a:ln w="28575">
            <a:solidFill>
              <a:srgbClr val="000000"/>
            </a:solidFill>
          </a:ln>
        </p:spPr>
        <p:txBody>
          <a:bodyPr>
            <a:noAutofit/>
          </a:bodyPr>
          <a:lstStyle/>
          <a:p>
            <a:pPr lvl="0" algn="ctr">
              <a:spcBef>
                <a:spcPts val="100"/>
              </a:spcBef>
              <a:defRPr/>
            </a:pPr>
            <a:r>
              <a:rPr lang="en-US" sz="2800" b="1" dirty="0" smtClean="0">
                <a:solidFill>
                  <a:srgbClr val="000000"/>
                </a:solidFill>
              </a:rPr>
              <a:t>Proportions</a:t>
            </a:r>
          </a:p>
          <a:p>
            <a:pPr lvl="0">
              <a:spcBef>
                <a:spcPct val="20000"/>
              </a:spcBef>
            </a:pPr>
            <a:r>
              <a:rPr lang="en-US" sz="2800" dirty="0" smtClean="0">
                <a:solidFill>
                  <a:srgbClr val="000000"/>
                </a:solidFill>
              </a:rPr>
              <a:t>The relationship between quantities that vary at the same rate, or varies directly with each other, are known as </a:t>
            </a:r>
            <a:r>
              <a:rPr lang="en-US" sz="2800" b="1" dirty="0" smtClean="0">
                <a:solidFill>
                  <a:srgbClr val="C00000"/>
                </a:solidFill>
              </a:rPr>
              <a:t>proportions</a:t>
            </a:r>
            <a:r>
              <a:rPr lang="en-US" sz="2800" dirty="0" smtClean="0">
                <a:solidFill>
                  <a:srgbClr val="C00000"/>
                </a:solidFill>
              </a:rPr>
              <a:t> </a:t>
            </a:r>
            <a:r>
              <a:rPr lang="en-US" sz="2800" dirty="0" smtClean="0">
                <a:solidFill>
                  <a:srgbClr val="000000"/>
                </a:solidFill>
              </a:rPr>
              <a:t>and can be written as linear functions.</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3704386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Variation</a:t>
            </a:r>
            <a:endParaRPr lang="en-US" dirty="0"/>
          </a:p>
        </p:txBody>
      </p:sp>
      <p:sp>
        <p:nvSpPr>
          <p:cNvPr id="4" name="Content Placeholder 2"/>
          <p:cNvSpPr txBox="1">
            <a:spLocks noGrp="1"/>
          </p:cNvSpPr>
          <p:nvPr>
            <p:ph idx="1"/>
          </p:nvPr>
        </p:nvSpPr>
        <p:spPr>
          <a:xfrm>
            <a:off x="457200" y="1356360"/>
            <a:ext cx="8229600" cy="2758440"/>
          </a:xfrm>
          <a:prstGeom prst="rect">
            <a:avLst/>
          </a:prstGeom>
          <a:solidFill>
            <a:srgbClr val="FFFFCC"/>
          </a:solidFill>
          <a:ln w="28575">
            <a:solidFill>
              <a:srgbClr val="000000"/>
            </a:solidFill>
          </a:ln>
        </p:spPr>
        <p:txBody>
          <a:bodyPr>
            <a:noAutofit/>
          </a:bodyPr>
          <a:lstStyle/>
          <a:p>
            <a:pPr lvl="0" algn="ctr">
              <a:spcBef>
                <a:spcPts val="100"/>
              </a:spcBef>
              <a:defRPr/>
            </a:pPr>
            <a:r>
              <a:rPr lang="en-US" sz="2800" b="1" dirty="0" smtClean="0">
                <a:solidFill>
                  <a:srgbClr val="000000"/>
                </a:solidFill>
              </a:rPr>
              <a:t>Direct Variation</a:t>
            </a:r>
          </a:p>
          <a:p>
            <a:pPr lvl="0">
              <a:spcBef>
                <a:spcPct val="20000"/>
              </a:spcBef>
            </a:pPr>
            <a:r>
              <a:rPr lang="en-US" sz="2800" dirty="0" smtClean="0">
                <a:solidFill>
                  <a:srgbClr val="000000"/>
                </a:solidFill>
              </a:rPr>
              <a:t>When two expressions are proportional, we say that there is a </a:t>
            </a:r>
            <a:r>
              <a:rPr lang="en-US" sz="2800" b="1" dirty="0" smtClean="0">
                <a:solidFill>
                  <a:srgbClr val="C00000"/>
                </a:solidFill>
              </a:rPr>
              <a:t>direct variation </a:t>
            </a:r>
            <a:r>
              <a:rPr lang="en-US" sz="2800" dirty="0" smtClean="0">
                <a:solidFill>
                  <a:srgbClr val="000000"/>
                </a:solidFill>
              </a:rPr>
              <a:t>among the expressions. In other words, this means that as the value of one expression increases, the value of the other expression also increases.</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20941405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Direct Variation </a:t>
            </a:r>
            <a:endParaRPr lang="en-US" dirty="0"/>
          </a:p>
        </p:txBody>
      </p:sp>
      <p:sp>
        <p:nvSpPr>
          <p:cNvPr id="3" name="Content Placeholder 2"/>
          <p:cNvSpPr>
            <a:spLocks noGrp="1"/>
          </p:cNvSpPr>
          <p:nvPr>
            <p:ph idx="1"/>
          </p:nvPr>
        </p:nvSpPr>
        <p:spPr/>
        <p:txBody>
          <a:bodyPr>
            <a:noAutofit/>
          </a:bodyPr>
          <a:lstStyle/>
          <a:p>
            <a:r>
              <a:rPr lang="en-US" dirty="0" smtClean="0"/>
              <a:t>Jessica is interested in purchasing a new video game that costs </a:t>
            </a:r>
            <a:r>
              <a:rPr lang="en-US" dirty="0" smtClean="0">
                <a:solidFill>
                  <a:srgbClr val="0000FF"/>
                </a:solidFill>
              </a:rPr>
              <a:t>$60</a:t>
            </a:r>
            <a:r>
              <a:rPr lang="en-US" dirty="0" smtClean="0"/>
              <a:t>. If she has a job that pays </a:t>
            </a:r>
            <a:r>
              <a:rPr lang="en-US" dirty="0" smtClean="0">
                <a:solidFill>
                  <a:srgbClr val="0000FF"/>
                </a:solidFill>
              </a:rPr>
              <a:t>$7.50</a:t>
            </a:r>
            <a:r>
              <a:rPr lang="en-US" dirty="0" smtClean="0"/>
              <a:t> per hour, find a linear equation for her income and determine the number of hours she must work in order to have enough money to buy the game.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Direct Variation (cont.)</a:t>
            </a:r>
            <a:endParaRPr lang="en-US" dirty="0"/>
          </a:p>
        </p:txBody>
      </p:sp>
      <p:sp>
        <p:nvSpPr>
          <p:cNvPr id="3" name="Content Placeholder 2"/>
          <p:cNvSpPr>
            <a:spLocks noGrp="1"/>
          </p:cNvSpPr>
          <p:nvPr>
            <p:ph idx="1"/>
          </p:nvPr>
        </p:nvSpPr>
        <p:spPr/>
        <p:txBody>
          <a:bodyPr>
            <a:noAutofit/>
          </a:bodyPr>
          <a:lstStyle/>
          <a:p>
            <a:r>
              <a:rPr lang="en-US" b="1" dirty="0" smtClean="0"/>
              <a:t>Solution </a:t>
            </a:r>
          </a:p>
          <a:p>
            <a:r>
              <a:rPr lang="en-US" dirty="0" smtClean="0"/>
              <a:t>You might need to ask yourself what we are looking for as the final answer. We are looking for the number of hours Jessica must work in order to earn $60. Let Jessica’s total pay be represented by the variable </a:t>
            </a:r>
            <a:r>
              <a:rPr lang="en-US" i="1" dirty="0" smtClean="0"/>
              <a:t>p. </a:t>
            </a:r>
            <a:r>
              <a:rPr lang="en-US" dirty="0" smtClean="0"/>
              <a:t>We can determine the value of </a:t>
            </a:r>
            <a:r>
              <a:rPr lang="en-US" i="1" dirty="0" smtClean="0"/>
              <a:t>p</a:t>
            </a:r>
            <a:r>
              <a:rPr lang="en-US" dirty="0" smtClean="0"/>
              <a:t> by taking the number of hours worked </a:t>
            </a:r>
            <a:r>
              <a:rPr lang="en-US" i="1" dirty="0" smtClean="0"/>
              <a:t>w</a:t>
            </a:r>
            <a:r>
              <a:rPr lang="en-US" dirty="0" smtClean="0"/>
              <a:t> and multiplying it by the pay per hour </a:t>
            </a:r>
            <a:r>
              <a:rPr lang="en-US" i="1" dirty="0" smtClean="0"/>
              <a:t>s</a:t>
            </a:r>
            <a:r>
              <a:rPr lang="en-US" dirty="0" smtClean="0"/>
              <a:t>, which is $7.50 per hour. Translating this situation into an algebraic equation, we get the following. </a:t>
            </a:r>
          </a:p>
          <a:p>
            <a:pPr>
              <a:tabLst>
                <a:tab pos="463550" algn="l"/>
              </a:tabLst>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Direct Variation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r>
              <a:rPr lang="en-US" dirty="0" smtClean="0"/>
              <a:t>Let’s start with a chart to organize our thoughts. The chart consists of the number of hours Jessica worked and her income based on the number of hours worked. </a:t>
            </a:r>
            <a:endParaRPr lang="en-US" dirty="0"/>
          </a:p>
        </p:txBody>
      </p:sp>
      <p:graphicFrame>
        <p:nvGraphicFramePr>
          <p:cNvPr id="66566" name="Object 6"/>
          <p:cNvGraphicFramePr>
            <a:graphicFrameLocks noChangeAspect="1"/>
          </p:cNvGraphicFramePr>
          <p:nvPr/>
        </p:nvGraphicFramePr>
        <p:xfrm>
          <a:off x="1981200" y="1295400"/>
          <a:ext cx="5321300" cy="1816100"/>
        </p:xfrm>
        <a:graphic>
          <a:graphicData uri="http://schemas.openxmlformats.org/presentationml/2006/ole">
            <mc:AlternateContent xmlns:mc="http://schemas.openxmlformats.org/markup-compatibility/2006">
              <mc:Choice xmlns:v="urn:schemas-microsoft-com:vml" Requires="v">
                <p:oleObj spid="_x0000_s66584" name="Equation" r:id="rId3" imgW="5321160" imgH="1815840" progId="Equation.DSMT4">
                  <p:embed/>
                </p:oleObj>
              </mc:Choice>
              <mc:Fallback>
                <p:oleObj name="Equation" r:id="rId3" imgW="5321160" imgH="181584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295400"/>
                        <a:ext cx="5321300"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Direct Variation (cont.)</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52586991"/>
              </p:ext>
            </p:extLst>
          </p:nvPr>
        </p:nvGraphicFramePr>
        <p:xfrm>
          <a:off x="1447800" y="1428750"/>
          <a:ext cx="6400800" cy="3752850"/>
        </p:xfrm>
        <a:graphic>
          <a:graphicData uri="http://schemas.openxmlformats.org/drawingml/2006/table">
            <a:tbl>
              <a:tblPr firstRow="1" bandRow="1">
                <a:tableStyleId>{5C22544A-7EE6-4342-B048-85BDC9FD1C3A}</a:tableStyleId>
              </a:tblPr>
              <a:tblGrid>
                <a:gridCol w="2971800"/>
                <a:gridCol w="3429000"/>
              </a:tblGrid>
              <a:tr h="3708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Amount Earned</a:t>
                      </a:r>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Hours Worked (</a:t>
                      </a:r>
                      <a:r>
                        <a:rPr lang="en-US" sz="2400" b="1" i="1" u="none" strike="noStrike" dirty="0">
                          <a:solidFill>
                            <a:srgbClr val="000000"/>
                          </a:solidFill>
                          <a:latin typeface="Calibri"/>
                        </a:rPr>
                        <a:t>w</a:t>
                      </a:r>
                      <a:r>
                        <a:rPr lang="en-US" sz="2400" b="1" i="0" u="none" strike="noStrike" dirty="0">
                          <a:solidFill>
                            <a:srgbClr val="000000"/>
                          </a:solidFill>
                          <a:latin typeface="Calibri"/>
                        </a:rPr>
                        <a:t>)</a:t>
                      </a:r>
                    </a:p>
                  </a:txBody>
                  <a:tcPr marL="9525" marR="9525" marT="9525" marB="0" anchor="b"/>
                </a:tc>
                <a:tc>
                  <a:txBody>
                    <a:bodyPr/>
                    <a:lstStyle/>
                    <a:p>
                      <a:pPr algn="ctr" fontAlgn="b"/>
                      <a:r>
                        <a:rPr lang="en-US" sz="2400" b="1" i="0" u="none" strike="noStrike" dirty="0">
                          <a:solidFill>
                            <a:srgbClr val="000000"/>
                          </a:solidFill>
                          <a:latin typeface="Calibri"/>
                        </a:rPr>
                        <a:t>Income in </a:t>
                      </a:r>
                      <a:r>
                        <a:rPr lang="en-US" sz="2400" b="1" i="0" u="none" strike="noStrike" dirty="0" smtClean="0">
                          <a:solidFill>
                            <a:srgbClr val="000000"/>
                          </a:solidFill>
                          <a:latin typeface="Calibri"/>
                        </a:rPr>
                        <a:t>Dollars (</a:t>
                      </a:r>
                      <a:r>
                        <a:rPr lang="en-US" sz="2400" b="1" i="1" u="none" strike="noStrike" dirty="0">
                          <a:solidFill>
                            <a:srgbClr val="000000"/>
                          </a:solidFill>
                          <a:latin typeface="Calibri"/>
                        </a:rPr>
                        <a:t>p</a:t>
                      </a:r>
                      <a:r>
                        <a:rPr lang="en-US" sz="2400" b="1" i="0" u="none" strike="noStrike" dirty="0">
                          <a:solidFill>
                            <a:srgbClr val="000000"/>
                          </a:solidFill>
                          <a:latin typeface="Calibri"/>
                        </a:rPr>
                        <a:t>)</a:t>
                      </a:r>
                    </a:p>
                  </a:txBody>
                  <a:tcPr marL="9525" marR="9525" marT="9525" marB="0" anchor="b"/>
                </a:tc>
              </a:tr>
              <a:tr h="370840">
                <a:tc>
                  <a:txBody>
                    <a:bodyPr/>
                    <a:lstStyle/>
                    <a:p>
                      <a:pPr algn="ctr" fontAlgn="b"/>
                      <a:r>
                        <a:rPr lang="en-US" sz="2400" b="0" i="0" u="none" strike="noStrike" dirty="0">
                          <a:solidFill>
                            <a:srgbClr val="000000"/>
                          </a:solidFill>
                          <a:latin typeface="Calibri"/>
                        </a:rPr>
                        <a:t>1</a:t>
                      </a:r>
                    </a:p>
                  </a:txBody>
                  <a:tcPr marL="9525" marR="9525" marT="9525" marB="0" anchor="b"/>
                </a:tc>
                <a:tc>
                  <a:txBody>
                    <a:bodyPr/>
                    <a:lstStyle/>
                    <a:p>
                      <a:pPr algn="ctr" fontAlgn="b"/>
                      <a:r>
                        <a:rPr lang="en-US" sz="2400" b="0" i="0" u="none" strike="noStrike" dirty="0" smtClean="0">
                          <a:solidFill>
                            <a:srgbClr val="000000"/>
                          </a:solidFill>
                          <a:latin typeface="Calibri"/>
                        </a:rPr>
                        <a:t>7.50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dirty="0">
                          <a:solidFill>
                            <a:srgbClr val="000000"/>
                          </a:solidFill>
                          <a:latin typeface="Calibri"/>
                        </a:rPr>
                        <a:t>2</a:t>
                      </a:r>
                    </a:p>
                  </a:txBody>
                  <a:tcPr marL="9525" marR="9525" marT="9525" marB="0" anchor="b"/>
                </a:tc>
                <a:tc>
                  <a:txBody>
                    <a:bodyPr/>
                    <a:lstStyle/>
                    <a:p>
                      <a:pPr algn="ctr" fontAlgn="b"/>
                      <a:r>
                        <a:rPr lang="en-US" sz="2400" b="0" i="0" u="none" strike="noStrike" dirty="0" smtClean="0">
                          <a:solidFill>
                            <a:srgbClr val="000000"/>
                          </a:solidFill>
                          <a:latin typeface="Calibri"/>
                        </a:rPr>
                        <a:t>15.00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a:solidFill>
                            <a:srgbClr val="000000"/>
                          </a:solidFill>
                          <a:latin typeface="Calibri"/>
                        </a:rPr>
                        <a:t>3</a:t>
                      </a:r>
                    </a:p>
                  </a:txBody>
                  <a:tcPr marL="9525" marR="9525" marT="9525" marB="0" anchor="b"/>
                </a:tc>
                <a:tc>
                  <a:txBody>
                    <a:bodyPr/>
                    <a:lstStyle/>
                    <a:p>
                      <a:pPr algn="ctr" fontAlgn="b"/>
                      <a:r>
                        <a:rPr lang="en-US" sz="2400" b="0" i="0" u="none" strike="noStrike" dirty="0" smtClean="0">
                          <a:solidFill>
                            <a:srgbClr val="000000"/>
                          </a:solidFill>
                          <a:latin typeface="Calibri"/>
                        </a:rPr>
                        <a:t>22.50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a:solidFill>
                            <a:srgbClr val="000000"/>
                          </a:solidFill>
                          <a:latin typeface="Calibri"/>
                        </a:rPr>
                        <a:t>4</a:t>
                      </a:r>
                    </a:p>
                  </a:txBody>
                  <a:tcPr marL="9525" marR="9525" marT="9525" marB="0" anchor="b"/>
                </a:tc>
                <a:tc>
                  <a:txBody>
                    <a:bodyPr/>
                    <a:lstStyle/>
                    <a:p>
                      <a:pPr algn="ctr" fontAlgn="b"/>
                      <a:r>
                        <a:rPr lang="en-US" sz="2400" b="0" i="0" u="none" strike="noStrike" dirty="0" smtClean="0">
                          <a:solidFill>
                            <a:srgbClr val="000000"/>
                          </a:solidFill>
                          <a:latin typeface="Calibri"/>
                        </a:rPr>
                        <a:t>30.00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a:solidFill>
                            <a:srgbClr val="000000"/>
                          </a:solidFill>
                          <a:latin typeface="Calibri"/>
                        </a:rPr>
                        <a:t>5</a:t>
                      </a:r>
                    </a:p>
                  </a:txBody>
                  <a:tcPr marL="9525" marR="9525" marT="9525" marB="0" anchor="b"/>
                </a:tc>
                <a:tc>
                  <a:txBody>
                    <a:bodyPr/>
                    <a:lstStyle/>
                    <a:p>
                      <a:pPr algn="ctr" fontAlgn="b"/>
                      <a:r>
                        <a:rPr lang="en-US" sz="2400" b="0" i="0" u="none" strike="noStrike" dirty="0" smtClean="0">
                          <a:solidFill>
                            <a:srgbClr val="000000"/>
                          </a:solidFill>
                          <a:latin typeface="Calibri"/>
                        </a:rPr>
                        <a:t>37.50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a:solidFill>
                            <a:srgbClr val="000000"/>
                          </a:solidFill>
                          <a:latin typeface="Calibri"/>
                        </a:rPr>
                        <a:t>6</a:t>
                      </a:r>
                    </a:p>
                  </a:txBody>
                  <a:tcPr marL="9525" marR="9525" marT="9525" marB="0" anchor="b"/>
                </a:tc>
                <a:tc>
                  <a:txBody>
                    <a:bodyPr/>
                    <a:lstStyle/>
                    <a:p>
                      <a:pPr algn="ctr" fontAlgn="b"/>
                      <a:r>
                        <a:rPr lang="en-US" sz="2400" b="0" i="0" u="none" strike="noStrike" dirty="0" smtClean="0">
                          <a:solidFill>
                            <a:srgbClr val="000000"/>
                          </a:solidFill>
                          <a:latin typeface="Calibri"/>
                        </a:rPr>
                        <a:t>45.00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a:solidFill>
                            <a:srgbClr val="000000"/>
                          </a:solidFill>
                          <a:latin typeface="Calibri"/>
                        </a:rPr>
                        <a:t>7</a:t>
                      </a:r>
                    </a:p>
                  </a:txBody>
                  <a:tcPr marL="9525" marR="9525" marT="9525" marB="0" anchor="b"/>
                </a:tc>
                <a:tc>
                  <a:txBody>
                    <a:bodyPr/>
                    <a:lstStyle/>
                    <a:p>
                      <a:pPr algn="ctr" fontAlgn="b"/>
                      <a:r>
                        <a:rPr lang="en-US" sz="2400" b="0" i="0" u="none" strike="noStrike" dirty="0" smtClean="0">
                          <a:solidFill>
                            <a:srgbClr val="000000"/>
                          </a:solidFill>
                          <a:latin typeface="Calibri"/>
                        </a:rPr>
                        <a:t>52.50</a:t>
                      </a:r>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0" i="0" u="none" strike="noStrike">
                          <a:solidFill>
                            <a:srgbClr val="000000"/>
                          </a:solidFill>
                          <a:latin typeface="Calibri"/>
                        </a:rPr>
                        <a:t>8</a:t>
                      </a:r>
                    </a:p>
                  </a:txBody>
                  <a:tcPr marL="9525" marR="9525" marT="9525" marB="0" anchor="b"/>
                </a:tc>
                <a:tc>
                  <a:txBody>
                    <a:bodyPr/>
                    <a:lstStyle/>
                    <a:p>
                      <a:pPr algn="ctr" fontAlgn="b"/>
                      <a:r>
                        <a:rPr lang="en-US" sz="2400" b="0" i="0" u="none" strike="noStrike" dirty="0" smtClean="0">
                          <a:solidFill>
                            <a:srgbClr val="000000"/>
                          </a:solidFill>
                          <a:latin typeface="Calibri"/>
                        </a:rPr>
                        <a:t>60.00</a:t>
                      </a:r>
                      <a:endParaRPr lang="en-US" sz="2400" b="0" i="0" u="none" strike="noStrike" dirty="0">
                        <a:solidFill>
                          <a:srgbClr val="000000"/>
                        </a:solidFill>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1755</TotalTime>
  <Words>1567</Words>
  <Application>Microsoft Office PowerPoint</Application>
  <PresentationFormat>On-screen Show (4:3)</PresentationFormat>
  <Paragraphs>155</Paragraphs>
  <Slides>29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4" baseType="lpstr">
      <vt:lpstr>Calibri</vt:lpstr>
      <vt:lpstr>Courier New</vt:lpstr>
      <vt:lpstr>Arial</vt:lpstr>
      <vt:lpstr>Office Theme</vt:lpstr>
      <vt:lpstr>Equation</vt:lpstr>
      <vt:lpstr>Section 5.2</vt:lpstr>
      <vt:lpstr>Objectives</vt:lpstr>
      <vt:lpstr>Linear Growth</vt:lpstr>
      <vt:lpstr>Proportions</vt:lpstr>
      <vt:lpstr>Direct Variation</vt:lpstr>
      <vt:lpstr>Example 1: Using Direct Variation </vt:lpstr>
      <vt:lpstr>Example 1: Using Direct Variation (cont.)</vt:lpstr>
      <vt:lpstr>Example 1: Using Direct Variation (cont.)</vt:lpstr>
      <vt:lpstr>Example 1: Using Direct Variation (cont.)</vt:lpstr>
      <vt:lpstr>Example 1: Using Direct Variation (cont.)</vt:lpstr>
      <vt:lpstr>Example 1: Using Direct Variation (cont.)</vt:lpstr>
      <vt:lpstr>Skill Check #1</vt:lpstr>
      <vt:lpstr>Slope</vt:lpstr>
      <vt:lpstr>Slope</vt:lpstr>
      <vt:lpstr>Linear Function</vt:lpstr>
      <vt:lpstr>Example 2: Applying Linear Functions </vt:lpstr>
      <vt:lpstr>Example 2: Applying Linear Functions (cont.) </vt:lpstr>
      <vt:lpstr>Example 2: Applying Linear Functions (cont.) </vt:lpstr>
      <vt:lpstr>Example 2: Applying Linear Functions (cont.) </vt:lpstr>
      <vt:lpstr>Example 2: Applying Linear Functions (cont.) </vt:lpstr>
      <vt:lpstr>Example 2: Applying Linear Functions (cont.) </vt:lpstr>
      <vt:lpstr>x- and y-Intercepts</vt:lpstr>
      <vt:lpstr>Slope Intercept Form</vt:lpstr>
      <vt:lpstr>Example 3: Finding Linear Equations</vt:lpstr>
      <vt:lpstr>Example 3: Finding Linear Equations (cont.)</vt:lpstr>
      <vt:lpstr>Example 3: Finding Linear Equations (cont.)</vt:lpstr>
      <vt:lpstr>Example 3: Finding Linear Equations (cont.)</vt:lpstr>
      <vt:lpstr>Example 3: Finding Linear Equations (cont.)</vt:lpstr>
      <vt:lpstr>Skill Check #2</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279</cp:revision>
  <dcterms:created xsi:type="dcterms:W3CDTF">2013-04-26T14:43:13Z</dcterms:created>
  <dcterms:modified xsi:type="dcterms:W3CDTF">2017-08-03T18:55:00Z</dcterms:modified>
</cp:coreProperties>
</file>