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321" r:id="rId3"/>
    <p:sldId id="323" r:id="rId4"/>
    <p:sldId id="263" r:id="rId5"/>
    <p:sldId id="324" r:id="rId6"/>
    <p:sldId id="325" r:id="rId7"/>
    <p:sldId id="326" r:id="rId8"/>
    <p:sldId id="264" r:id="rId9"/>
    <p:sldId id="305" r:id="rId10"/>
    <p:sldId id="322" r:id="rId11"/>
    <p:sldId id="309" r:id="rId12"/>
    <p:sldId id="265" r:id="rId13"/>
    <p:sldId id="266" r:id="rId14"/>
    <p:sldId id="327" r:id="rId15"/>
    <p:sldId id="267" r:id="rId16"/>
    <p:sldId id="306" r:id="rId17"/>
    <p:sldId id="268" r:id="rId18"/>
    <p:sldId id="269" r:id="rId19"/>
    <p:sldId id="270" r:id="rId20"/>
    <p:sldId id="308" r:id="rId21"/>
    <p:sldId id="310" r:id="rId22"/>
    <p:sldId id="311" r:id="rId23"/>
    <p:sldId id="312" r:id="rId24"/>
    <p:sldId id="313" r:id="rId25"/>
  </p:sldIdLst>
  <p:sldSz cx="9144000" cy="6858000" type="screen4x3"/>
  <p:notesSz cx="6858000" cy="9144000"/>
  <p:embeddedFontLst>
    <p:embeddedFont>
      <p:font typeface="Calibri" panose="020F0502020204030204" pitchFamily="34" charset="0"/>
      <p:regular r:id="rId28"/>
      <p:bold r:id="rId29"/>
      <p:italic r:id="rId30"/>
      <p:boldItalic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94" autoAdjust="0"/>
    <p:restoredTop sz="94709" autoAdjust="0"/>
  </p:normalViewPr>
  <p:slideViewPr>
    <p:cSldViewPr>
      <p:cViewPr varScale="1">
        <p:scale>
          <a:sx n="71" d="100"/>
          <a:sy n="71" d="100"/>
        </p:scale>
        <p:origin x="1488"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font" Target="fonts/font3.fntdata"/><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image" Target="../media/image3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5" Type="http://schemas.openxmlformats.org/officeDocument/2006/relationships/image" Target="../media/image43.wmf"/><Relationship Id="rId4" Type="http://schemas.openxmlformats.org/officeDocument/2006/relationships/image" Target="../media/image42.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4"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4"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dirty="0"/>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4.wmf"/><Relationship Id="rId5" Type="http://schemas.openxmlformats.org/officeDocument/2006/relationships/oleObject" Target="../embeddings/oleObject13.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5.bin"/></Relationships>
</file>

<file path=ppt/slides/_rels/slide11.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8.wmf"/><Relationship Id="rId5" Type="http://schemas.openxmlformats.org/officeDocument/2006/relationships/oleObject" Target="../embeddings/oleObject17.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19.bin"/></Relationships>
</file>

<file path=ppt/slides/_rels/slide12.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2.wmf"/><Relationship Id="rId5" Type="http://schemas.openxmlformats.org/officeDocument/2006/relationships/oleObject" Target="../embeddings/oleObject21.bin"/><Relationship Id="rId4" Type="http://schemas.openxmlformats.org/officeDocument/2006/relationships/image" Target="../media/image21.wmf"/></Relationships>
</file>

<file path=ppt/slides/_rels/slide1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5.wmf"/></Relationships>
</file>

<file path=ppt/slides/_rels/slide15.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7.wmf"/><Relationship Id="rId5" Type="http://schemas.openxmlformats.org/officeDocument/2006/relationships/oleObject" Target="../embeddings/oleObject25.bin"/><Relationship Id="rId4" Type="http://schemas.openxmlformats.org/officeDocument/2006/relationships/image" Target="../media/image26.wmf"/></Relationships>
</file>

<file path=ppt/slides/_rels/slide16.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0.wmf"/><Relationship Id="rId5" Type="http://schemas.openxmlformats.org/officeDocument/2006/relationships/oleObject" Target="../embeddings/oleObject28.bin"/><Relationship Id="rId4" Type="http://schemas.openxmlformats.org/officeDocument/2006/relationships/image" Target="../media/image29.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3.wmf"/><Relationship Id="rId5" Type="http://schemas.openxmlformats.org/officeDocument/2006/relationships/oleObject" Target="../embeddings/oleObject31.bin"/><Relationship Id="rId4" Type="http://schemas.openxmlformats.org/officeDocument/2006/relationships/image" Target="../media/image32.wmf"/></Relationships>
</file>

<file path=ppt/slides/_rels/slide18.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32.bin"/><Relationship Id="rId7"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6.wmf"/><Relationship Id="rId5" Type="http://schemas.openxmlformats.org/officeDocument/2006/relationships/oleObject" Target="../embeddings/oleObject33.bin"/><Relationship Id="rId4" Type="http://schemas.openxmlformats.org/officeDocument/2006/relationships/image" Target="../media/image3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38.wmf"/></Relationships>
</file>

<file path=ppt/slides/_rels/slide21.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3.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40.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39.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44.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45.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11" Type="http://schemas.openxmlformats.org/officeDocument/2006/relationships/oleObject" Target="../embeddings/oleObject11.bin"/><Relationship Id="rId5" Type="http://schemas.openxmlformats.org/officeDocument/2006/relationships/oleObject" Target="../embeddings/oleObject8.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5.3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Discovering Quadratics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Graphing Quadratic Functions (cont.)</a:t>
            </a:r>
            <a:endParaRPr lang="en-US" dirty="0"/>
          </a:p>
        </p:txBody>
      </p:sp>
      <p:sp>
        <p:nvSpPr>
          <p:cNvPr id="3" name="Content Placeholder 2"/>
          <p:cNvSpPr>
            <a:spLocks noGrp="1"/>
          </p:cNvSpPr>
          <p:nvPr>
            <p:ph idx="1"/>
          </p:nvPr>
        </p:nvSpPr>
        <p:spPr/>
        <p:txBody>
          <a:bodyPr>
            <a:normAutofit lnSpcReduction="10000"/>
          </a:bodyPr>
          <a:lstStyle/>
          <a:p>
            <a:r>
              <a:rPr lang="en-US" dirty="0" smtClean="0"/>
              <a:t>The </a:t>
            </a:r>
            <a:r>
              <a:rPr lang="en-US" i="1" dirty="0"/>
              <a:t>y</a:t>
            </a:r>
            <a:r>
              <a:rPr lang="en-US" dirty="0"/>
              <a:t>-coordinate is found by substituting 3 for </a:t>
            </a:r>
            <a:r>
              <a:rPr lang="en-US" i="1" dirty="0"/>
              <a:t>x</a:t>
            </a:r>
            <a:r>
              <a:rPr lang="en-US" dirty="0"/>
              <a:t> in the quadratic function. </a:t>
            </a:r>
          </a:p>
          <a:p>
            <a:endParaRPr lang="en-US" dirty="0"/>
          </a:p>
          <a:p>
            <a:endParaRPr lang="en-US" dirty="0" smtClean="0"/>
          </a:p>
          <a:p>
            <a:endParaRPr lang="en-US" dirty="0"/>
          </a:p>
          <a:p>
            <a:endParaRPr lang="en-US" dirty="0" smtClean="0"/>
          </a:p>
          <a:p>
            <a:endParaRPr lang="en-US" dirty="0"/>
          </a:p>
          <a:p>
            <a:r>
              <a:rPr lang="en-US" dirty="0" smtClean="0"/>
              <a:t>This gives that the vertex is </a:t>
            </a:r>
            <a:r>
              <a:rPr lang="en-US" dirty="0" smtClean="0">
                <a:solidFill>
                  <a:srgbClr val="FF0000"/>
                </a:solidFill>
              </a:rPr>
              <a:t>(3, </a:t>
            </a:r>
            <a:r>
              <a:rPr lang="en-US" dirty="0" smtClean="0">
                <a:solidFill>
                  <a:srgbClr val="FF0000"/>
                </a:solidFill>
                <a:latin typeface="Symbol" pitchFamily="18" charset="2"/>
              </a:rPr>
              <a:t>-</a:t>
            </a:r>
            <a:r>
              <a:rPr lang="en-US" dirty="0" smtClean="0">
                <a:solidFill>
                  <a:srgbClr val="FF0000"/>
                </a:solidFill>
              </a:rPr>
              <a:t>16)</a:t>
            </a:r>
            <a:r>
              <a:rPr lang="en-US" dirty="0" smtClean="0"/>
              <a:t>. We know that the vertex in this case is a minimum, since the parabola opens up. </a:t>
            </a:r>
          </a:p>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732813892"/>
              </p:ext>
            </p:extLst>
          </p:nvPr>
        </p:nvGraphicFramePr>
        <p:xfrm>
          <a:off x="2895600" y="2286000"/>
          <a:ext cx="2578100" cy="469900"/>
        </p:xfrm>
        <a:graphic>
          <a:graphicData uri="http://schemas.openxmlformats.org/presentationml/2006/ole">
            <mc:AlternateContent xmlns:mc="http://schemas.openxmlformats.org/markup-compatibility/2006">
              <mc:Choice xmlns:v="urn:schemas-microsoft-com:vml" Requires="v">
                <p:oleObj spid="_x0000_s133138" name="Equation" r:id="rId3" imgW="2578100" imgH="469900" progId="Equation.DSMT4">
                  <p:embed/>
                </p:oleObj>
              </mc:Choice>
              <mc:Fallback>
                <p:oleObj name="Equation" r:id="rId3" imgW="2578100" imgH="46990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2286000"/>
                        <a:ext cx="2578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594564061"/>
              </p:ext>
            </p:extLst>
          </p:nvPr>
        </p:nvGraphicFramePr>
        <p:xfrm>
          <a:off x="2922588" y="2790825"/>
          <a:ext cx="3022600" cy="533400"/>
        </p:xfrm>
        <a:graphic>
          <a:graphicData uri="http://schemas.openxmlformats.org/presentationml/2006/ole">
            <mc:AlternateContent xmlns:mc="http://schemas.openxmlformats.org/markup-compatibility/2006">
              <mc:Choice xmlns:v="urn:schemas-microsoft-com:vml" Requires="v">
                <p:oleObj spid="_x0000_s133139" name="Equation" r:id="rId5" imgW="3022600" imgH="533400" progId="Equation.DSMT4">
                  <p:embed/>
                </p:oleObj>
              </mc:Choice>
              <mc:Fallback>
                <p:oleObj name="Equation" r:id="rId5" imgW="3022600" imgH="533400" progId="Equation.DSMT4">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22588" y="2790825"/>
                        <a:ext cx="3022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596606690"/>
              </p:ext>
            </p:extLst>
          </p:nvPr>
        </p:nvGraphicFramePr>
        <p:xfrm>
          <a:off x="2901950" y="3336925"/>
          <a:ext cx="2387600" cy="431800"/>
        </p:xfrm>
        <a:graphic>
          <a:graphicData uri="http://schemas.openxmlformats.org/presentationml/2006/ole">
            <mc:AlternateContent xmlns:mc="http://schemas.openxmlformats.org/markup-compatibility/2006">
              <mc:Choice xmlns:v="urn:schemas-microsoft-com:vml" Requires="v">
                <p:oleObj spid="_x0000_s133140" name="Equation" r:id="rId7" imgW="2387600" imgH="431800" progId="Equation.DSMT4">
                  <p:embed/>
                </p:oleObj>
              </mc:Choice>
              <mc:Fallback>
                <p:oleObj name="Equation" r:id="rId7" imgW="2387600" imgH="431800" progId="Equation.DSMT4">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01950" y="3336925"/>
                        <a:ext cx="2387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958159305"/>
              </p:ext>
            </p:extLst>
          </p:nvPr>
        </p:nvGraphicFramePr>
        <p:xfrm>
          <a:off x="2922588" y="3798887"/>
          <a:ext cx="1638300" cy="431800"/>
        </p:xfrm>
        <a:graphic>
          <a:graphicData uri="http://schemas.openxmlformats.org/presentationml/2006/ole">
            <mc:AlternateContent xmlns:mc="http://schemas.openxmlformats.org/markup-compatibility/2006">
              <mc:Choice xmlns:v="urn:schemas-microsoft-com:vml" Requires="v">
                <p:oleObj spid="_x0000_s133141" name="Equation" r:id="rId9" imgW="1637589" imgH="431613" progId="Equation.DSMT4">
                  <p:embed/>
                </p:oleObj>
              </mc:Choice>
              <mc:Fallback>
                <p:oleObj name="Equation" r:id="rId9" imgW="1637589" imgH="431613" progId="Equation.DSMT4">
                  <p:embed/>
                  <p:pic>
                    <p:nvPicPr>
                      <p:cNvPr id="0" name="Object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22588" y="3798887"/>
                        <a:ext cx="1638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Graphing Quadratic Functions (cont.)</a:t>
            </a:r>
            <a:endParaRPr lang="en-US" dirty="0"/>
          </a:p>
        </p:txBody>
      </p:sp>
      <p:sp>
        <p:nvSpPr>
          <p:cNvPr id="3" name="Content Placeholder 2"/>
          <p:cNvSpPr>
            <a:spLocks noGrp="1"/>
          </p:cNvSpPr>
          <p:nvPr>
            <p:ph idx="1"/>
          </p:nvPr>
        </p:nvSpPr>
        <p:spPr/>
        <p:txBody>
          <a:bodyPr/>
          <a:lstStyle/>
          <a:p>
            <a:pPr>
              <a:tabLst>
                <a:tab pos="463550" algn="l"/>
              </a:tabLst>
            </a:pPr>
            <a:r>
              <a:rPr lang="en-US" b="1" dirty="0" smtClean="0"/>
              <a:t>3.</a:t>
            </a:r>
            <a:r>
              <a:rPr lang="en-US" dirty="0" smtClean="0"/>
              <a:t>	Find the </a:t>
            </a:r>
            <a:r>
              <a:rPr lang="en-US" i="1" dirty="0" smtClean="0"/>
              <a:t>x</a:t>
            </a:r>
            <a:r>
              <a:rPr lang="en-US" dirty="0" smtClean="0"/>
              <a:t>-intercepts by substituting 0 for </a:t>
            </a:r>
            <a:r>
              <a:rPr lang="en-US" i="1" dirty="0" smtClean="0"/>
              <a:t>y</a:t>
            </a:r>
            <a:r>
              <a:rPr lang="en-US" dirty="0" smtClean="0"/>
              <a:t> and 	solving for </a:t>
            </a:r>
            <a:r>
              <a:rPr lang="en-US" i="1" dirty="0" smtClean="0"/>
              <a:t>x</a:t>
            </a:r>
            <a:r>
              <a:rPr lang="en-US" dirty="0" smtClean="0"/>
              <a:t>. </a:t>
            </a:r>
          </a:p>
          <a:p>
            <a:pPr>
              <a:tabLst>
                <a:tab pos="463550" algn="l"/>
              </a:tabLst>
            </a:pPr>
            <a:endParaRPr lang="en-US" dirty="0" smtClean="0"/>
          </a:p>
          <a:p>
            <a:pPr>
              <a:tabLst>
                <a:tab pos="463550" algn="l"/>
              </a:tabLst>
            </a:pPr>
            <a:endParaRPr lang="en-US" dirty="0" smtClean="0"/>
          </a:p>
          <a:p>
            <a:pPr>
              <a:tabLst>
                <a:tab pos="463550" algn="l"/>
              </a:tabLst>
            </a:pPr>
            <a:endParaRPr lang="en-US" dirty="0" smtClean="0"/>
          </a:p>
          <a:p>
            <a:pPr>
              <a:tabLst>
                <a:tab pos="463550" algn="l"/>
              </a:tabLst>
            </a:pPr>
            <a:endParaRPr lang="en-US" dirty="0" smtClean="0"/>
          </a:p>
          <a:p>
            <a:pPr>
              <a:tabLst>
                <a:tab pos="463550" algn="l"/>
              </a:tabLst>
            </a:pPr>
            <a:endParaRPr lang="en-US" dirty="0" smtClean="0"/>
          </a:p>
          <a:p>
            <a:pPr>
              <a:tabLst>
                <a:tab pos="463550" algn="l"/>
              </a:tabLst>
            </a:pPr>
            <a:r>
              <a:rPr lang="en-US" dirty="0" smtClean="0"/>
              <a:t>	So, the </a:t>
            </a:r>
            <a:r>
              <a:rPr lang="en-US" i="1" dirty="0" smtClean="0"/>
              <a:t>x</a:t>
            </a:r>
            <a:r>
              <a:rPr lang="en-US" dirty="0" smtClean="0"/>
              <a:t>-intercepts are </a:t>
            </a:r>
            <a:r>
              <a:rPr lang="en-US" dirty="0" smtClean="0">
                <a:solidFill>
                  <a:srgbClr val="FF0000"/>
                </a:solidFill>
              </a:rPr>
              <a:t>(7, 0) </a:t>
            </a:r>
            <a:r>
              <a:rPr lang="en-US" dirty="0" smtClean="0"/>
              <a:t>and </a:t>
            </a:r>
            <a:r>
              <a:rPr lang="en-US" dirty="0" smtClean="0">
                <a:solidFill>
                  <a:srgbClr val="FF0000"/>
                </a:solidFill>
              </a:rPr>
              <a:t>(</a:t>
            </a:r>
            <a:r>
              <a:rPr lang="en-US" dirty="0" smtClean="0">
                <a:solidFill>
                  <a:srgbClr val="FF0000"/>
                </a:solidFill>
                <a:latin typeface="Symbol" pitchFamily="18" charset="2"/>
              </a:rPr>
              <a:t>-</a:t>
            </a:r>
            <a:r>
              <a:rPr lang="en-US" dirty="0" smtClean="0">
                <a:solidFill>
                  <a:srgbClr val="FF0000"/>
                </a:solidFill>
              </a:rPr>
              <a:t>1, 0)</a:t>
            </a:r>
            <a:r>
              <a:rPr lang="en-US" dirty="0" smtClean="0"/>
              <a:t>. </a:t>
            </a:r>
            <a:endParaRPr lang="en-US" dirty="0"/>
          </a:p>
        </p:txBody>
      </p:sp>
      <p:graphicFrame>
        <p:nvGraphicFramePr>
          <p:cNvPr id="94214" name="Object 6"/>
          <p:cNvGraphicFramePr>
            <a:graphicFrameLocks noChangeAspect="1"/>
          </p:cNvGraphicFramePr>
          <p:nvPr/>
        </p:nvGraphicFramePr>
        <p:xfrm>
          <a:off x="3240396" y="2487304"/>
          <a:ext cx="2578100" cy="469900"/>
        </p:xfrm>
        <a:graphic>
          <a:graphicData uri="http://schemas.openxmlformats.org/presentationml/2006/ole">
            <mc:AlternateContent xmlns:mc="http://schemas.openxmlformats.org/markup-compatibility/2006">
              <mc:Choice xmlns:v="urn:schemas-microsoft-com:vml" Requires="v">
                <p:oleObj spid="_x0000_s94254" name="Equation" r:id="rId3" imgW="2577960" imgH="469800" progId="Equation.DSMT4">
                  <p:embed/>
                </p:oleObj>
              </mc:Choice>
              <mc:Fallback>
                <p:oleObj name="Equation" r:id="rId3" imgW="2577960" imgH="4698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40396" y="2487304"/>
                        <a:ext cx="2578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4215" name="Object 7"/>
          <p:cNvGraphicFramePr>
            <a:graphicFrameLocks noChangeAspect="1"/>
          </p:cNvGraphicFramePr>
          <p:nvPr>
            <p:extLst>
              <p:ext uri="{D42A27DB-BD31-4B8C-83A1-F6EECF244321}">
                <p14:modId xmlns:p14="http://schemas.microsoft.com/office/powerpoint/2010/main" val="825313045"/>
              </p:ext>
            </p:extLst>
          </p:nvPr>
        </p:nvGraphicFramePr>
        <p:xfrm>
          <a:off x="3263900" y="3035300"/>
          <a:ext cx="2984500" cy="469900"/>
        </p:xfrm>
        <a:graphic>
          <a:graphicData uri="http://schemas.openxmlformats.org/presentationml/2006/ole">
            <mc:AlternateContent xmlns:mc="http://schemas.openxmlformats.org/markup-compatibility/2006">
              <mc:Choice xmlns:v="urn:schemas-microsoft-com:vml" Requires="v">
                <p:oleObj spid="_x0000_s94255" name="Equation" r:id="rId5" imgW="2984400" imgH="469800" progId="Equation.DSMT4">
                  <p:embed/>
                </p:oleObj>
              </mc:Choice>
              <mc:Fallback>
                <p:oleObj name="Equation" r:id="rId5" imgW="2984400" imgH="469800" progId="Equation.DSMT4">
                  <p:embed/>
                  <p:pic>
                    <p:nvPicPr>
                      <p:cNvPr id="0" name="Picture 7"/>
                      <p:cNvPicPr>
                        <a:picLocks noChangeAspect="1" noChangeArrowheads="1"/>
                      </p:cNvPicPr>
                      <p:nvPr/>
                    </p:nvPicPr>
                    <p:blipFill>
                      <a:blip r:embed="rId6"/>
                      <a:srcRect/>
                      <a:stretch>
                        <a:fillRect/>
                      </a:stretch>
                    </p:blipFill>
                    <p:spPr bwMode="auto">
                      <a:xfrm>
                        <a:off x="3263900" y="3035300"/>
                        <a:ext cx="298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4216" name="Object 8"/>
          <p:cNvGraphicFramePr>
            <a:graphicFrameLocks noChangeAspect="1"/>
          </p:cNvGraphicFramePr>
          <p:nvPr>
            <p:extLst>
              <p:ext uri="{D42A27DB-BD31-4B8C-83A1-F6EECF244321}">
                <p14:modId xmlns:p14="http://schemas.microsoft.com/office/powerpoint/2010/main" val="3454156113"/>
              </p:ext>
            </p:extLst>
          </p:nvPr>
        </p:nvGraphicFramePr>
        <p:xfrm>
          <a:off x="2787650" y="3490913"/>
          <a:ext cx="3911600" cy="431800"/>
        </p:xfrm>
        <a:graphic>
          <a:graphicData uri="http://schemas.openxmlformats.org/presentationml/2006/ole">
            <mc:AlternateContent xmlns:mc="http://schemas.openxmlformats.org/markup-compatibility/2006">
              <mc:Choice xmlns:v="urn:schemas-microsoft-com:vml" Requires="v">
                <p:oleObj spid="_x0000_s94256" name="Equation" r:id="rId7" imgW="3911400" imgH="431640" progId="Equation.DSMT4">
                  <p:embed/>
                </p:oleObj>
              </mc:Choice>
              <mc:Fallback>
                <p:oleObj name="Equation" r:id="rId7" imgW="3911400" imgH="431640" progId="Equation.DSMT4">
                  <p:embed/>
                  <p:pic>
                    <p:nvPicPr>
                      <p:cNvPr id="0" name="Picture 8"/>
                      <p:cNvPicPr>
                        <a:picLocks noChangeAspect="1" noChangeArrowheads="1"/>
                      </p:cNvPicPr>
                      <p:nvPr/>
                    </p:nvPicPr>
                    <p:blipFill>
                      <a:blip r:embed="rId8"/>
                      <a:srcRect/>
                      <a:stretch>
                        <a:fillRect/>
                      </a:stretch>
                    </p:blipFill>
                    <p:spPr bwMode="auto">
                      <a:xfrm>
                        <a:off x="2787650" y="3490913"/>
                        <a:ext cx="3911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4217" name="Object 9"/>
          <p:cNvGraphicFramePr>
            <a:graphicFrameLocks noChangeAspect="1"/>
          </p:cNvGraphicFramePr>
          <p:nvPr/>
        </p:nvGraphicFramePr>
        <p:xfrm>
          <a:off x="3221916" y="3952875"/>
          <a:ext cx="3683000" cy="431800"/>
        </p:xfrm>
        <a:graphic>
          <a:graphicData uri="http://schemas.openxmlformats.org/presentationml/2006/ole">
            <mc:AlternateContent xmlns:mc="http://schemas.openxmlformats.org/markup-compatibility/2006">
              <mc:Choice xmlns:v="urn:schemas-microsoft-com:vml" Requires="v">
                <p:oleObj spid="_x0000_s94257" name="Equation" r:id="rId9" imgW="3682800" imgH="431640" progId="Equation.DSMT4">
                  <p:embed/>
                </p:oleObj>
              </mc:Choice>
              <mc:Fallback>
                <p:oleObj name="Equation" r:id="rId9" imgW="3682800" imgH="43164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21916" y="3952875"/>
                        <a:ext cx="3683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42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42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42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42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Graphing Quadratic Functions (cont.)</a:t>
            </a:r>
            <a:endParaRPr lang="en-US" dirty="0"/>
          </a:p>
        </p:txBody>
      </p:sp>
      <p:sp>
        <p:nvSpPr>
          <p:cNvPr id="3" name="Content Placeholder 2"/>
          <p:cNvSpPr>
            <a:spLocks noGrp="1"/>
          </p:cNvSpPr>
          <p:nvPr>
            <p:ph idx="1"/>
          </p:nvPr>
        </p:nvSpPr>
        <p:spPr/>
        <p:txBody>
          <a:bodyPr>
            <a:noAutofit/>
          </a:bodyPr>
          <a:lstStyle/>
          <a:p>
            <a:pPr>
              <a:tabLst>
                <a:tab pos="463550" algn="l"/>
              </a:tabLst>
            </a:pPr>
            <a:r>
              <a:rPr lang="en-US" b="1" dirty="0" smtClean="0"/>
              <a:t>4.</a:t>
            </a:r>
            <a:r>
              <a:rPr lang="en-US" dirty="0" smtClean="0"/>
              <a:t>	The </a:t>
            </a:r>
            <a:r>
              <a:rPr lang="en-US" i="1" dirty="0" smtClean="0"/>
              <a:t>y</a:t>
            </a:r>
            <a:r>
              <a:rPr lang="en-US" dirty="0" smtClean="0"/>
              <a:t>-intercept is found by substituting 0 for </a:t>
            </a:r>
            <a:r>
              <a:rPr lang="en-US" i="1" dirty="0" smtClean="0"/>
              <a:t>x</a:t>
            </a:r>
            <a:r>
              <a:rPr lang="en-US" dirty="0" smtClean="0"/>
              <a:t> and 	solving for </a:t>
            </a:r>
            <a:r>
              <a:rPr lang="en-US" i="1" dirty="0" smtClean="0"/>
              <a:t>y</a:t>
            </a:r>
            <a:r>
              <a:rPr lang="en-US" dirty="0" smtClean="0"/>
              <a:t>. </a:t>
            </a:r>
          </a:p>
          <a:p>
            <a:pPr>
              <a:tabLst>
                <a:tab pos="463550" algn="l"/>
              </a:tabLst>
            </a:pPr>
            <a:endParaRPr lang="en-US" dirty="0" smtClean="0"/>
          </a:p>
          <a:p>
            <a:pPr>
              <a:tabLst>
                <a:tab pos="463550" algn="l"/>
              </a:tabLst>
            </a:pPr>
            <a:endParaRPr lang="en-US" dirty="0" smtClean="0"/>
          </a:p>
          <a:p>
            <a:pPr>
              <a:tabLst>
                <a:tab pos="463550" algn="l"/>
              </a:tabLst>
            </a:pPr>
            <a:endParaRPr lang="en-US" dirty="0" smtClean="0"/>
          </a:p>
          <a:p>
            <a:pPr>
              <a:tabLst>
                <a:tab pos="463550" algn="l"/>
              </a:tabLst>
            </a:pPr>
            <a:endParaRPr lang="en-US" dirty="0" smtClean="0"/>
          </a:p>
          <a:p>
            <a:pPr>
              <a:tabLst>
                <a:tab pos="463550" algn="l"/>
              </a:tabLst>
            </a:pPr>
            <a:r>
              <a:rPr lang="en-US" dirty="0" smtClean="0"/>
              <a:t>	So, the </a:t>
            </a:r>
            <a:r>
              <a:rPr lang="en-US" i="1" dirty="0" smtClean="0"/>
              <a:t>y</a:t>
            </a:r>
            <a:r>
              <a:rPr lang="en-US" dirty="0" smtClean="0"/>
              <a:t>-intercept is </a:t>
            </a:r>
            <a:r>
              <a:rPr lang="en-US" dirty="0" smtClean="0">
                <a:solidFill>
                  <a:srgbClr val="FF0000"/>
                </a:solidFill>
              </a:rPr>
              <a:t>(0, </a:t>
            </a:r>
            <a:r>
              <a:rPr lang="en-US" dirty="0" smtClean="0">
                <a:solidFill>
                  <a:srgbClr val="FF0000"/>
                </a:solidFill>
                <a:latin typeface="Symbol" pitchFamily="18" charset="2"/>
              </a:rPr>
              <a:t>-</a:t>
            </a:r>
            <a:r>
              <a:rPr lang="en-US" dirty="0" smtClean="0">
                <a:solidFill>
                  <a:srgbClr val="FF0000"/>
                </a:solidFill>
              </a:rPr>
              <a:t>7)</a:t>
            </a:r>
            <a:r>
              <a:rPr lang="en-US" dirty="0" smtClean="0"/>
              <a:t>.</a:t>
            </a:r>
          </a:p>
        </p:txBody>
      </p:sp>
      <p:graphicFrame>
        <p:nvGraphicFramePr>
          <p:cNvPr id="93187" name="Object 3"/>
          <p:cNvGraphicFramePr>
            <a:graphicFrameLocks noChangeAspect="1"/>
          </p:cNvGraphicFramePr>
          <p:nvPr/>
        </p:nvGraphicFramePr>
        <p:xfrm>
          <a:off x="3033404" y="2577152"/>
          <a:ext cx="2578100" cy="469900"/>
        </p:xfrm>
        <a:graphic>
          <a:graphicData uri="http://schemas.openxmlformats.org/presentationml/2006/ole">
            <mc:AlternateContent xmlns:mc="http://schemas.openxmlformats.org/markup-compatibility/2006">
              <mc:Choice xmlns:v="urn:schemas-microsoft-com:vml" Requires="v">
                <p:oleObj spid="_x0000_s93217" name="Equation" r:id="rId3" imgW="2577960" imgH="469800" progId="Equation.DSMT4">
                  <p:embed/>
                </p:oleObj>
              </mc:Choice>
              <mc:Fallback>
                <p:oleObj name="Equation" r:id="rId3" imgW="257796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33404" y="2577152"/>
                        <a:ext cx="2578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3188" name="Object 4"/>
          <p:cNvGraphicFramePr>
            <a:graphicFrameLocks noChangeAspect="1"/>
          </p:cNvGraphicFramePr>
          <p:nvPr/>
        </p:nvGraphicFramePr>
        <p:xfrm>
          <a:off x="3048000" y="3083256"/>
          <a:ext cx="3048000" cy="533400"/>
        </p:xfrm>
        <a:graphic>
          <a:graphicData uri="http://schemas.openxmlformats.org/presentationml/2006/ole">
            <mc:AlternateContent xmlns:mc="http://schemas.openxmlformats.org/markup-compatibility/2006">
              <mc:Choice xmlns:v="urn:schemas-microsoft-com:vml" Requires="v">
                <p:oleObj spid="_x0000_s93218" name="Equation" r:id="rId5" imgW="3047760" imgH="533160" progId="Equation.DSMT4">
                  <p:embed/>
                </p:oleObj>
              </mc:Choice>
              <mc:Fallback>
                <p:oleObj name="Equation" r:id="rId5" imgW="3047760" imgH="5331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0" y="3083256"/>
                        <a:ext cx="3048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3189" name="Object 5"/>
          <p:cNvGraphicFramePr>
            <a:graphicFrameLocks noChangeAspect="1"/>
          </p:cNvGraphicFramePr>
          <p:nvPr/>
        </p:nvGraphicFramePr>
        <p:xfrm>
          <a:off x="3053688" y="3630304"/>
          <a:ext cx="1447800" cy="431800"/>
        </p:xfrm>
        <a:graphic>
          <a:graphicData uri="http://schemas.openxmlformats.org/presentationml/2006/ole">
            <mc:AlternateContent xmlns:mc="http://schemas.openxmlformats.org/markup-compatibility/2006">
              <mc:Choice xmlns:v="urn:schemas-microsoft-com:vml" Requires="v">
                <p:oleObj spid="_x0000_s93219" name="Equation" r:id="rId7" imgW="1447560" imgH="431640" progId="Equation.DSMT4">
                  <p:embed/>
                </p:oleObj>
              </mc:Choice>
              <mc:Fallback>
                <p:oleObj name="Equation" r:id="rId7" imgW="1447560" imgH="4316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53688" y="3630304"/>
                        <a:ext cx="1447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1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31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31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Graphing Quadratic Functions (cont.)</a:t>
            </a:r>
            <a:endParaRPr lang="en-US" dirty="0"/>
          </a:p>
        </p:txBody>
      </p:sp>
      <p:sp>
        <p:nvSpPr>
          <p:cNvPr id="3" name="Content Placeholder 2"/>
          <p:cNvSpPr>
            <a:spLocks noGrp="1"/>
          </p:cNvSpPr>
          <p:nvPr>
            <p:ph idx="1"/>
          </p:nvPr>
        </p:nvSpPr>
        <p:spPr/>
        <p:txBody>
          <a:bodyPr>
            <a:noAutofit/>
          </a:bodyPr>
          <a:lstStyle/>
          <a:p>
            <a:pPr>
              <a:tabLst>
                <a:tab pos="463550" algn="l"/>
              </a:tabLst>
            </a:pPr>
            <a:r>
              <a:rPr lang="en-US" b="1" dirty="0" smtClean="0"/>
              <a:t>5.</a:t>
            </a:r>
            <a:r>
              <a:rPr lang="en-US" dirty="0" smtClean="0"/>
              <a:t>	We will combine the last two steps. Step 5 is to plot 	the points we have found and Step 6 is to connect 	them to form a graphical representation. </a:t>
            </a:r>
          </a:p>
        </p:txBody>
      </p:sp>
      <p:pic>
        <p:nvPicPr>
          <p:cNvPr id="95233" name="Picture 1"/>
          <p:cNvPicPr>
            <a:picLocks noChangeAspect="1" noChangeArrowheads="1"/>
          </p:cNvPicPr>
          <p:nvPr/>
        </p:nvPicPr>
        <p:blipFill>
          <a:blip r:embed="rId2" cstate="print"/>
          <a:srcRect/>
          <a:stretch>
            <a:fillRect/>
          </a:stretch>
        </p:blipFill>
        <p:spPr bwMode="auto">
          <a:xfrm>
            <a:off x="3276600" y="2819400"/>
            <a:ext cx="2785281" cy="3009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52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Quadratic Formula</a:t>
            </a:r>
            <a:endParaRPr lang="en-US" dirty="0"/>
          </a:p>
        </p:txBody>
      </p:sp>
      <p:sp>
        <p:nvSpPr>
          <p:cNvPr id="3" name="Content Placeholder 2"/>
          <p:cNvSpPr>
            <a:spLocks noGrp="1"/>
          </p:cNvSpPr>
          <p:nvPr>
            <p:ph idx="1"/>
          </p:nvPr>
        </p:nvSpPr>
        <p:spPr/>
        <p:txBody>
          <a:bodyPr/>
          <a:lstStyle/>
          <a:p>
            <a:r>
              <a:rPr lang="en-US" dirty="0" smtClean="0"/>
              <a:t>In the previous example, finding the </a:t>
            </a:r>
            <a:r>
              <a:rPr lang="en-US" i="1" dirty="0" smtClean="0"/>
              <a:t>x</a:t>
            </a:r>
            <a:r>
              <a:rPr lang="en-US" dirty="0" smtClean="0"/>
              <a:t>-intercepts was quite easy. This will not always be the case, as many functions cannot be solved by factoring. When we are unable to factor easily, the quadratic formula should be used.</a:t>
            </a:r>
          </a:p>
          <a:p>
            <a:r>
              <a:rPr lang="en-US" dirty="0" smtClean="0"/>
              <a:t>The quadratic formula is</a:t>
            </a:r>
          </a:p>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968060286"/>
              </p:ext>
            </p:extLst>
          </p:nvPr>
        </p:nvGraphicFramePr>
        <p:xfrm>
          <a:off x="3124200" y="4114800"/>
          <a:ext cx="2819400" cy="965200"/>
        </p:xfrm>
        <a:graphic>
          <a:graphicData uri="http://schemas.openxmlformats.org/presentationml/2006/ole">
            <mc:AlternateContent xmlns:mc="http://schemas.openxmlformats.org/markup-compatibility/2006">
              <mc:Choice xmlns:v="urn:schemas-microsoft-com:vml" Requires="v">
                <p:oleObj spid="_x0000_s134150" name="Equation" r:id="rId3" imgW="2819160" imgH="965160" progId="Equation.DSMT4">
                  <p:embed/>
                </p:oleObj>
              </mc:Choice>
              <mc:Fallback>
                <p:oleObj name="Equation" r:id="rId3" imgW="2819160" imgH="965160" progId="Equation.DSMT4">
                  <p:embed/>
                  <p:pic>
                    <p:nvPicPr>
                      <p:cNvPr id="0" name="Object 3"/>
                      <p:cNvPicPr>
                        <a:picLocks noChangeAspect="1" noChangeArrowheads="1"/>
                      </p:cNvPicPr>
                      <p:nvPr/>
                    </p:nvPicPr>
                    <p:blipFill>
                      <a:blip r:embed="rId4"/>
                      <a:srcRect/>
                      <a:stretch>
                        <a:fillRect/>
                      </a:stretch>
                    </p:blipFill>
                    <p:spPr bwMode="auto">
                      <a:xfrm>
                        <a:off x="3124200" y="4114800"/>
                        <a:ext cx="2819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5467482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Application of Quadratic Functions</a:t>
            </a:r>
            <a:endParaRPr lang="en-US" dirty="0"/>
          </a:p>
        </p:txBody>
      </p:sp>
      <p:sp>
        <p:nvSpPr>
          <p:cNvPr id="3" name="Content Placeholder 2"/>
          <p:cNvSpPr>
            <a:spLocks noGrp="1"/>
          </p:cNvSpPr>
          <p:nvPr>
            <p:ph idx="1"/>
          </p:nvPr>
        </p:nvSpPr>
        <p:spPr>
          <a:xfrm>
            <a:off x="457200" y="1280160"/>
            <a:ext cx="8305800" cy="4572000"/>
          </a:xfrm>
        </p:spPr>
        <p:txBody>
          <a:bodyPr>
            <a:normAutofit/>
          </a:bodyPr>
          <a:lstStyle/>
          <a:p>
            <a:r>
              <a:rPr lang="en-US" dirty="0" smtClean="0"/>
              <a:t>We can borrow from physics that if an object is projected straight upward at time </a:t>
            </a:r>
            <a:r>
              <a:rPr lang="en-US" i="1" dirty="0" smtClean="0"/>
              <a:t>t</a:t>
            </a:r>
            <a:r>
              <a:rPr lang="en-US" dirty="0" smtClean="0"/>
              <a:t> = 0 from a point  feet above ground, with an initial velocity of      feet per second, then its height above the ground after 	         </a:t>
            </a:r>
            <a:r>
              <a:rPr lang="en-US" i="1" dirty="0" smtClean="0"/>
              <a:t>t</a:t>
            </a:r>
            <a:r>
              <a:rPr lang="en-US" dirty="0" smtClean="0"/>
              <a:t> seconds is given by</a:t>
            </a:r>
          </a:p>
          <a:p>
            <a:r>
              <a:rPr lang="en-US" dirty="0" smtClean="0"/>
              <a:t>Suppose a projectile is fired vertically upward from a height of 400 feet above the ground, with an initial velocity of 750 ft/sec. (That’s 375 mph, if you’re wondering.) </a:t>
            </a:r>
            <a:endParaRPr lang="en-US" dirty="0"/>
          </a:p>
        </p:txBody>
      </p:sp>
      <p:graphicFrame>
        <p:nvGraphicFramePr>
          <p:cNvPr id="91137" name="Object 1"/>
          <p:cNvGraphicFramePr>
            <a:graphicFrameLocks noChangeAspect="1"/>
          </p:cNvGraphicFramePr>
          <p:nvPr/>
        </p:nvGraphicFramePr>
        <p:xfrm>
          <a:off x="8028296" y="1752600"/>
          <a:ext cx="317500" cy="431800"/>
        </p:xfrm>
        <a:graphic>
          <a:graphicData uri="http://schemas.openxmlformats.org/presentationml/2006/ole">
            <mc:AlternateContent xmlns:mc="http://schemas.openxmlformats.org/markup-compatibility/2006">
              <mc:Choice xmlns:v="urn:schemas-microsoft-com:vml" Requires="v">
                <p:oleObj spid="_x0000_s91168" name="Equation" r:id="rId3" imgW="317160" imgH="431640" progId="Equation.DSMT4">
                  <p:embed/>
                </p:oleObj>
              </mc:Choice>
              <mc:Fallback>
                <p:oleObj name="Equation" r:id="rId3" imgW="317160" imgH="43164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28296" y="1752600"/>
                        <a:ext cx="31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39" name="Object 3"/>
          <p:cNvGraphicFramePr>
            <a:graphicFrameLocks noChangeAspect="1"/>
          </p:cNvGraphicFramePr>
          <p:nvPr>
            <p:extLst>
              <p:ext uri="{D42A27DB-BD31-4B8C-83A1-F6EECF244321}">
                <p14:modId xmlns:p14="http://schemas.microsoft.com/office/powerpoint/2010/main" val="362412289"/>
              </p:ext>
            </p:extLst>
          </p:nvPr>
        </p:nvGraphicFramePr>
        <p:xfrm>
          <a:off x="3581400" y="3048000"/>
          <a:ext cx="3187700" cy="482600"/>
        </p:xfrm>
        <a:graphic>
          <a:graphicData uri="http://schemas.openxmlformats.org/presentationml/2006/ole">
            <mc:AlternateContent xmlns:mc="http://schemas.openxmlformats.org/markup-compatibility/2006">
              <mc:Choice xmlns:v="urn:schemas-microsoft-com:vml" Requires="v">
                <p:oleObj spid="_x0000_s91169" name="Equation" r:id="rId5" imgW="3187440" imgH="482400" progId="Equation.DSMT4">
                  <p:embed/>
                </p:oleObj>
              </mc:Choice>
              <mc:Fallback>
                <p:oleObj name="Equation" r:id="rId5" imgW="3187440" imgH="4824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81400" y="3048000"/>
                        <a:ext cx="3187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40" name="Object 4"/>
          <p:cNvGraphicFramePr>
            <a:graphicFrameLocks noChangeAspect="1"/>
          </p:cNvGraphicFramePr>
          <p:nvPr/>
        </p:nvGraphicFramePr>
        <p:xfrm>
          <a:off x="6961496" y="2199944"/>
          <a:ext cx="292100" cy="431800"/>
        </p:xfrm>
        <a:graphic>
          <a:graphicData uri="http://schemas.openxmlformats.org/presentationml/2006/ole">
            <mc:AlternateContent xmlns:mc="http://schemas.openxmlformats.org/markup-compatibility/2006">
              <mc:Choice xmlns:v="urn:schemas-microsoft-com:vml" Requires="v">
                <p:oleObj spid="_x0000_s91170" name="Equation" r:id="rId7" imgW="291960" imgH="431640" progId="Equation.DSMT4">
                  <p:embed/>
                </p:oleObj>
              </mc:Choice>
              <mc:Fallback>
                <p:oleObj name="Equation" r:id="rId7" imgW="291960" imgH="4316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61496" y="2199944"/>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Application of Quadratic Functions (cont.)</a:t>
            </a:r>
            <a:endParaRPr lang="en-US" dirty="0"/>
          </a:p>
        </p:txBody>
      </p:sp>
      <p:sp>
        <p:nvSpPr>
          <p:cNvPr id="3" name="Content Placeholder 2"/>
          <p:cNvSpPr>
            <a:spLocks noGrp="1"/>
          </p:cNvSpPr>
          <p:nvPr>
            <p:ph idx="1"/>
          </p:nvPr>
        </p:nvSpPr>
        <p:spPr/>
        <p:txBody>
          <a:bodyPr>
            <a:normAutofit/>
          </a:bodyPr>
          <a:lstStyle/>
          <a:p>
            <a:pPr>
              <a:tabLst>
                <a:tab pos="463550" algn="l"/>
              </a:tabLst>
            </a:pPr>
            <a:r>
              <a:rPr lang="en-US" b="1" dirty="0" smtClean="0"/>
              <a:t>a.</a:t>
            </a:r>
            <a:r>
              <a:rPr lang="en-US" dirty="0" smtClean="0"/>
              <a:t>	Write a quadratic model for its height </a:t>
            </a:r>
            <a:r>
              <a:rPr lang="en-US" i="1" dirty="0" smtClean="0"/>
              <a:t>h</a:t>
            </a:r>
            <a:r>
              <a:rPr lang="en-US" dirty="0" smtClean="0"/>
              <a:t>(</a:t>
            </a:r>
            <a:r>
              <a:rPr lang="en-US" i="1" dirty="0" smtClean="0"/>
              <a:t>t</a:t>
            </a:r>
            <a:r>
              <a:rPr lang="en-US" dirty="0" smtClean="0"/>
              <a:t>)</a:t>
            </a:r>
            <a:r>
              <a:rPr lang="en-US" i="1" dirty="0" smtClean="0"/>
              <a:t> </a:t>
            </a:r>
            <a:r>
              <a:rPr lang="en-US" dirty="0" smtClean="0"/>
              <a:t>in feet 	above the ground after </a:t>
            </a:r>
            <a:r>
              <a:rPr lang="en-US" i="1" dirty="0" smtClean="0"/>
              <a:t>t</a:t>
            </a:r>
            <a:r>
              <a:rPr lang="en-US" dirty="0" smtClean="0"/>
              <a:t> seconds. </a:t>
            </a:r>
          </a:p>
          <a:p>
            <a:pPr>
              <a:tabLst>
                <a:tab pos="463550" algn="l"/>
              </a:tabLst>
            </a:pPr>
            <a:r>
              <a:rPr lang="en-US" b="1" dirty="0" smtClean="0"/>
              <a:t>b.</a:t>
            </a:r>
            <a:r>
              <a:rPr lang="en-US" dirty="0" smtClean="0"/>
              <a:t>	During what time interval will the projectile be more 	than 6000 feet above the ground? (That is, when 	will the height be greater than 6000 feet?) </a:t>
            </a:r>
          </a:p>
          <a:p>
            <a:pPr>
              <a:tabLst>
                <a:tab pos="463550" algn="l"/>
              </a:tabLst>
            </a:pPr>
            <a:r>
              <a:rPr lang="en-US" b="1" dirty="0" smtClean="0"/>
              <a:t>c.</a:t>
            </a:r>
            <a:r>
              <a:rPr lang="en-US" dirty="0" smtClean="0"/>
              <a:t>	How long will the projectile be in flight? </a:t>
            </a:r>
          </a:p>
          <a:p>
            <a:pPr>
              <a:tabLst>
                <a:tab pos="463550" algn="l"/>
              </a:tabLst>
            </a:pPr>
            <a:r>
              <a:rPr lang="en-US" b="1" dirty="0" smtClean="0"/>
              <a:t>Solution</a:t>
            </a:r>
          </a:p>
          <a:p>
            <a:pPr>
              <a:tabLst>
                <a:tab pos="463550" algn="l"/>
              </a:tabLst>
            </a:pPr>
            <a:r>
              <a:rPr lang="en-US" b="1" dirty="0" smtClean="0"/>
              <a:t>a.</a:t>
            </a:r>
            <a:r>
              <a:rPr lang="en-US" dirty="0" smtClean="0"/>
              <a:t>	Given                     and</a:t>
            </a:r>
            <a:endParaRPr lang="en-US" dirty="0"/>
          </a:p>
        </p:txBody>
      </p:sp>
      <p:graphicFrame>
        <p:nvGraphicFramePr>
          <p:cNvPr id="90119" name="Object 7"/>
          <p:cNvGraphicFramePr>
            <a:graphicFrameLocks noChangeAspect="1"/>
          </p:cNvGraphicFramePr>
          <p:nvPr/>
        </p:nvGraphicFramePr>
        <p:xfrm>
          <a:off x="1918648" y="4661848"/>
          <a:ext cx="1536700" cy="431800"/>
        </p:xfrm>
        <a:graphic>
          <a:graphicData uri="http://schemas.openxmlformats.org/presentationml/2006/ole">
            <mc:AlternateContent xmlns:mc="http://schemas.openxmlformats.org/markup-compatibility/2006">
              <mc:Choice xmlns:v="urn:schemas-microsoft-com:vml" Requires="v">
                <p:oleObj spid="_x0000_s90152" name="Equation" r:id="rId3" imgW="1536480" imgH="431640" progId="Equation.DSMT4">
                  <p:embed/>
                </p:oleObj>
              </mc:Choice>
              <mc:Fallback>
                <p:oleObj name="Equation" r:id="rId3" imgW="1536480" imgH="43164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8648" y="4661848"/>
                        <a:ext cx="1536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20" name="Object 8"/>
          <p:cNvGraphicFramePr>
            <a:graphicFrameLocks noChangeAspect="1"/>
          </p:cNvGraphicFramePr>
          <p:nvPr>
            <p:extLst>
              <p:ext uri="{D42A27DB-BD31-4B8C-83A1-F6EECF244321}">
                <p14:modId xmlns:p14="http://schemas.microsoft.com/office/powerpoint/2010/main" val="3223565799"/>
              </p:ext>
            </p:extLst>
          </p:nvPr>
        </p:nvGraphicFramePr>
        <p:xfrm>
          <a:off x="4191000" y="4661848"/>
          <a:ext cx="2197100" cy="431800"/>
        </p:xfrm>
        <a:graphic>
          <a:graphicData uri="http://schemas.openxmlformats.org/presentationml/2006/ole">
            <mc:AlternateContent xmlns:mc="http://schemas.openxmlformats.org/markup-compatibility/2006">
              <mc:Choice xmlns:v="urn:schemas-microsoft-com:vml" Requires="v">
                <p:oleObj spid="_x0000_s90153" name="Equation" r:id="rId5" imgW="2197080" imgH="431640" progId="Equation.DSMT4">
                  <p:embed/>
                </p:oleObj>
              </mc:Choice>
              <mc:Fallback>
                <p:oleObj name="Equation" r:id="rId5" imgW="2197080" imgH="431640" progId="Equation.DSMT4">
                  <p:embed/>
                  <p:pic>
                    <p:nvPicPr>
                      <p:cNvPr id="0" name="Picture 8"/>
                      <p:cNvPicPr>
                        <a:picLocks noChangeAspect="1" noChangeArrowheads="1"/>
                      </p:cNvPicPr>
                      <p:nvPr/>
                    </p:nvPicPr>
                    <p:blipFill>
                      <a:blip r:embed="rId6"/>
                      <a:srcRect/>
                      <a:stretch>
                        <a:fillRect/>
                      </a:stretch>
                    </p:blipFill>
                    <p:spPr bwMode="auto">
                      <a:xfrm>
                        <a:off x="4191000" y="4661848"/>
                        <a:ext cx="2197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21" name="Object 9"/>
          <p:cNvGraphicFramePr>
            <a:graphicFrameLocks noChangeAspect="1"/>
          </p:cNvGraphicFramePr>
          <p:nvPr>
            <p:extLst>
              <p:ext uri="{D42A27DB-BD31-4B8C-83A1-F6EECF244321}">
                <p14:modId xmlns:p14="http://schemas.microsoft.com/office/powerpoint/2010/main" val="3704157402"/>
              </p:ext>
            </p:extLst>
          </p:nvPr>
        </p:nvGraphicFramePr>
        <p:xfrm>
          <a:off x="1038225" y="5181600"/>
          <a:ext cx="3670300" cy="482600"/>
        </p:xfrm>
        <a:graphic>
          <a:graphicData uri="http://schemas.openxmlformats.org/presentationml/2006/ole">
            <mc:AlternateContent xmlns:mc="http://schemas.openxmlformats.org/markup-compatibility/2006">
              <mc:Choice xmlns:v="urn:schemas-microsoft-com:vml" Requires="v">
                <p:oleObj spid="_x0000_s90154" name="Equation" r:id="rId7" imgW="3670200" imgH="482400" progId="Equation.DSMT4">
                  <p:embed/>
                </p:oleObj>
              </mc:Choice>
              <mc:Fallback>
                <p:oleObj name="Equation" r:id="rId7" imgW="3670200" imgH="482400" progId="Equation.DSMT4">
                  <p:embed/>
                  <p:pic>
                    <p:nvPicPr>
                      <p:cNvPr id="0" name="Picture 9"/>
                      <p:cNvPicPr>
                        <a:picLocks noChangeAspect="1" noChangeArrowheads="1"/>
                      </p:cNvPicPr>
                      <p:nvPr/>
                    </p:nvPicPr>
                    <p:blipFill>
                      <a:blip r:embed="rId8"/>
                      <a:srcRect/>
                      <a:stretch>
                        <a:fillRect/>
                      </a:stretch>
                    </p:blipFill>
                    <p:spPr bwMode="auto">
                      <a:xfrm>
                        <a:off x="1038225" y="5181600"/>
                        <a:ext cx="3670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011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01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01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Application of Quadratic Functions (cont.)</a:t>
            </a:r>
            <a:endParaRPr lang="en-US" dirty="0"/>
          </a:p>
        </p:txBody>
      </p:sp>
      <p:sp>
        <p:nvSpPr>
          <p:cNvPr id="3" name="Content Placeholder 2"/>
          <p:cNvSpPr>
            <a:spLocks noGrp="1"/>
          </p:cNvSpPr>
          <p:nvPr>
            <p:ph idx="1"/>
          </p:nvPr>
        </p:nvSpPr>
        <p:spPr/>
        <p:txBody>
          <a:bodyPr>
            <a:normAutofit/>
          </a:bodyPr>
          <a:lstStyle/>
          <a:p>
            <a:pPr>
              <a:tabLst>
                <a:tab pos="463550" algn="l"/>
              </a:tabLst>
            </a:pPr>
            <a:r>
              <a:rPr lang="en-US" b="1" dirty="0" smtClean="0"/>
              <a:t>b.</a:t>
            </a:r>
            <a:r>
              <a:rPr lang="en-US" dirty="0" smtClean="0"/>
              <a:t>	To determine when the projectile will be more 	than 	6000 feet above the ground, we need to find for 	which values of </a:t>
            </a:r>
            <a:r>
              <a:rPr lang="en-US" i="1" dirty="0" smtClean="0"/>
              <a:t>t </a:t>
            </a:r>
            <a:r>
              <a:rPr lang="en-US" dirty="0" smtClean="0"/>
              <a:t>we get</a:t>
            </a:r>
            <a:r>
              <a:rPr lang="en-US" i="1" dirty="0" smtClean="0"/>
              <a:t> h</a:t>
            </a:r>
            <a:r>
              <a:rPr lang="en-US" dirty="0" smtClean="0"/>
              <a:t>(</a:t>
            </a:r>
            <a:r>
              <a:rPr lang="en-US" i="1" dirty="0" smtClean="0"/>
              <a:t>t</a:t>
            </a:r>
            <a:r>
              <a:rPr lang="en-US" dirty="0" smtClean="0"/>
              <a:t>) &gt; 6000. So, 								Using a graphing utility, 	the following picture can be achieved by graphing 	both </a:t>
            </a:r>
            <a:r>
              <a:rPr lang="en-US" i="1" dirty="0" smtClean="0"/>
              <a:t>h</a:t>
            </a:r>
            <a:r>
              <a:rPr lang="en-US" dirty="0" smtClean="0"/>
              <a:t>(</a:t>
            </a:r>
            <a:r>
              <a:rPr lang="en-US" i="1" dirty="0" smtClean="0"/>
              <a:t>t</a:t>
            </a:r>
            <a:r>
              <a:rPr lang="en-US" dirty="0" smtClean="0"/>
              <a:t>) and </a:t>
            </a:r>
            <a:r>
              <a:rPr lang="en-US" i="1" dirty="0" smtClean="0"/>
              <a:t>y</a:t>
            </a:r>
            <a:r>
              <a:rPr lang="en-US" dirty="0" smtClean="0"/>
              <a:t> = 6000 on a viewing window of</a:t>
            </a:r>
            <a:endParaRPr lang="en-US" dirty="0"/>
          </a:p>
        </p:txBody>
      </p:sp>
      <p:graphicFrame>
        <p:nvGraphicFramePr>
          <p:cNvPr id="5" name="Object 3"/>
          <p:cNvGraphicFramePr>
            <a:graphicFrameLocks noChangeAspect="1"/>
          </p:cNvGraphicFramePr>
          <p:nvPr>
            <p:extLst>
              <p:ext uri="{D42A27DB-BD31-4B8C-83A1-F6EECF244321}">
                <p14:modId xmlns:p14="http://schemas.microsoft.com/office/powerpoint/2010/main" val="54196918"/>
              </p:ext>
            </p:extLst>
          </p:nvPr>
        </p:nvGraphicFramePr>
        <p:xfrm>
          <a:off x="1058863" y="2613025"/>
          <a:ext cx="3797300" cy="381000"/>
        </p:xfrm>
        <a:graphic>
          <a:graphicData uri="http://schemas.openxmlformats.org/presentationml/2006/ole">
            <mc:AlternateContent xmlns:mc="http://schemas.openxmlformats.org/markup-compatibility/2006">
              <mc:Choice xmlns:v="urn:schemas-microsoft-com:vml" Requires="v">
                <p:oleObj spid="_x0000_s117785" name="Equation" r:id="rId3" imgW="3797280" imgH="380880" progId="Equation.DSMT4">
                  <p:embed/>
                </p:oleObj>
              </mc:Choice>
              <mc:Fallback>
                <p:oleObj name="Equation" r:id="rId3" imgW="3797280" imgH="380880" progId="Equation.DSMT4">
                  <p:embed/>
                  <p:pic>
                    <p:nvPicPr>
                      <p:cNvPr id="0" name="Picture 3"/>
                      <p:cNvPicPr>
                        <a:picLocks noChangeAspect="1" noChangeArrowheads="1"/>
                      </p:cNvPicPr>
                      <p:nvPr/>
                    </p:nvPicPr>
                    <p:blipFill>
                      <a:blip r:embed="rId4"/>
                      <a:srcRect/>
                      <a:stretch>
                        <a:fillRect/>
                      </a:stretch>
                    </p:blipFill>
                    <p:spPr bwMode="auto">
                      <a:xfrm>
                        <a:off x="1058863" y="2613025"/>
                        <a:ext cx="3797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7764" name="Object 4"/>
          <p:cNvGraphicFramePr>
            <a:graphicFrameLocks noChangeAspect="1"/>
          </p:cNvGraphicFramePr>
          <p:nvPr>
            <p:extLst>
              <p:ext uri="{D42A27DB-BD31-4B8C-83A1-F6EECF244321}">
                <p14:modId xmlns:p14="http://schemas.microsoft.com/office/powerpoint/2010/main" val="1579485338"/>
              </p:ext>
            </p:extLst>
          </p:nvPr>
        </p:nvGraphicFramePr>
        <p:xfrm>
          <a:off x="1004248" y="4003344"/>
          <a:ext cx="4152900" cy="368300"/>
        </p:xfrm>
        <a:graphic>
          <a:graphicData uri="http://schemas.openxmlformats.org/presentationml/2006/ole">
            <mc:AlternateContent xmlns:mc="http://schemas.openxmlformats.org/markup-compatibility/2006">
              <mc:Choice xmlns:v="urn:schemas-microsoft-com:vml" Requires="v">
                <p:oleObj spid="_x0000_s117786" name="Equation" r:id="rId5" imgW="4152600" imgH="368280" progId="Equation.DSMT4">
                  <p:embed/>
                </p:oleObj>
              </mc:Choice>
              <mc:Fallback>
                <p:oleObj name="Equation" r:id="rId5" imgW="4152600" imgH="368280" progId="Equation.DSMT4">
                  <p:embed/>
                  <p:pic>
                    <p:nvPicPr>
                      <p:cNvPr id="0" name="Picture 4"/>
                      <p:cNvPicPr>
                        <a:picLocks noChangeAspect="1" noChangeArrowheads="1"/>
                      </p:cNvPicPr>
                      <p:nvPr/>
                    </p:nvPicPr>
                    <p:blipFill>
                      <a:blip r:embed="rId6"/>
                      <a:srcRect/>
                      <a:stretch>
                        <a:fillRect/>
                      </a:stretch>
                    </p:blipFill>
                    <p:spPr bwMode="auto">
                      <a:xfrm>
                        <a:off x="1004248" y="4003344"/>
                        <a:ext cx="4152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77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Application of Quadratic Functions (cont.)</a:t>
            </a:r>
            <a:endParaRPr lang="en-US" dirty="0"/>
          </a:p>
        </p:txBody>
      </p:sp>
      <p:sp>
        <p:nvSpPr>
          <p:cNvPr id="3" name="Content Placeholder 2"/>
          <p:cNvSpPr>
            <a:spLocks noGrp="1"/>
          </p:cNvSpPr>
          <p:nvPr>
            <p:ph idx="1"/>
          </p:nvPr>
        </p:nvSpPr>
        <p:spPr/>
        <p:txBody>
          <a:bodyPr>
            <a:noAutofit/>
          </a:bodyPr>
          <a:lstStyle/>
          <a:p>
            <a:pPr>
              <a:tabLst>
                <a:tab pos="463550" algn="l"/>
              </a:tabLst>
            </a:pPr>
            <a:endParaRPr lang="en-US" dirty="0" smtClean="0"/>
          </a:p>
          <a:p>
            <a:pPr>
              <a:tabLst>
                <a:tab pos="463550" algn="l"/>
              </a:tabLst>
            </a:pPr>
            <a:endParaRPr lang="en-US" dirty="0" smtClean="0"/>
          </a:p>
          <a:p>
            <a:pPr>
              <a:tabLst>
                <a:tab pos="463550" algn="l"/>
              </a:tabLst>
            </a:pPr>
            <a:endParaRPr lang="en-US" dirty="0" smtClean="0"/>
          </a:p>
          <a:p>
            <a:pPr>
              <a:tabLst>
                <a:tab pos="463550" algn="l"/>
              </a:tabLst>
            </a:pPr>
            <a:endParaRPr lang="en-US" dirty="0" smtClean="0"/>
          </a:p>
          <a:p>
            <a:pPr>
              <a:tabLst>
                <a:tab pos="463550" algn="l"/>
              </a:tabLst>
            </a:pPr>
            <a:endParaRPr lang="en-US" dirty="0" smtClean="0"/>
          </a:p>
          <a:p>
            <a:pPr>
              <a:tabLst>
                <a:tab pos="463550" algn="l"/>
              </a:tabLst>
            </a:pPr>
            <a:endParaRPr lang="en-US" dirty="0" smtClean="0"/>
          </a:p>
          <a:p>
            <a:pPr>
              <a:tabLst>
                <a:tab pos="463550" algn="l"/>
              </a:tabLst>
            </a:pPr>
            <a:r>
              <a:rPr lang="en-US" dirty="0" smtClean="0"/>
              <a:t>Also, we can determine that the intersection yields values of </a:t>
            </a:r>
            <a:r>
              <a:rPr lang="en-US" i="1" dirty="0" smtClean="0"/>
              <a:t>t</a:t>
            </a:r>
            <a:r>
              <a:rPr lang="en-US" dirty="0" smtClean="0"/>
              <a:t> = 9.3 and </a:t>
            </a:r>
            <a:r>
              <a:rPr lang="en-US" i="1" dirty="0" smtClean="0"/>
              <a:t>t </a:t>
            </a:r>
            <a:r>
              <a:rPr lang="en-US" dirty="0" smtClean="0"/>
              <a:t>= 37.6, indicating that the projectile is above 6000 feet when 9.3 ≤ </a:t>
            </a:r>
            <a:r>
              <a:rPr lang="en-US" i="1" dirty="0" smtClean="0"/>
              <a:t>t</a:t>
            </a:r>
            <a:r>
              <a:rPr lang="en-US" dirty="0" smtClean="0"/>
              <a:t> ≤ 37.6. </a:t>
            </a:r>
            <a:endParaRPr lang="en-US" dirty="0"/>
          </a:p>
        </p:txBody>
      </p:sp>
      <p:pic>
        <p:nvPicPr>
          <p:cNvPr id="4" name="Picture 1"/>
          <p:cNvPicPr>
            <a:picLocks noChangeAspect="1" noChangeArrowheads="1"/>
          </p:cNvPicPr>
          <p:nvPr/>
        </p:nvPicPr>
        <p:blipFill>
          <a:blip r:embed="rId2" cstate="print"/>
          <a:srcRect/>
          <a:stretch>
            <a:fillRect/>
          </a:stretch>
        </p:blipFill>
        <p:spPr bwMode="auto">
          <a:xfrm>
            <a:off x="3200400" y="1295400"/>
            <a:ext cx="3124200" cy="295801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Application of Quadratic Functions (cont.)</a:t>
            </a:r>
            <a:endParaRPr lang="en-US" dirty="0"/>
          </a:p>
        </p:txBody>
      </p:sp>
      <p:sp>
        <p:nvSpPr>
          <p:cNvPr id="3" name="Content Placeholder 2"/>
          <p:cNvSpPr>
            <a:spLocks noGrp="1"/>
          </p:cNvSpPr>
          <p:nvPr>
            <p:ph idx="1"/>
          </p:nvPr>
        </p:nvSpPr>
        <p:spPr/>
        <p:txBody>
          <a:bodyPr>
            <a:noAutofit/>
          </a:bodyPr>
          <a:lstStyle/>
          <a:p>
            <a:pPr>
              <a:tabLst>
                <a:tab pos="463550" algn="l"/>
              </a:tabLst>
            </a:pPr>
            <a:r>
              <a:rPr lang="en-US" b="1" dirty="0" smtClean="0"/>
              <a:t>c.</a:t>
            </a:r>
            <a:r>
              <a:rPr lang="en-US" dirty="0" smtClean="0"/>
              <a:t>	To determine when the projectile will hit the 	ground, we need to understand when this occurs. 	The projectile will have a height of 0 when </a:t>
            </a:r>
            <a:r>
              <a:rPr lang="en-US" i="1" dirty="0" smtClean="0"/>
              <a:t>y </a:t>
            </a:r>
            <a:r>
              <a:rPr lang="en-US" dirty="0" smtClean="0"/>
              <a:t>=</a:t>
            </a:r>
            <a:r>
              <a:rPr lang="en-US" i="1" dirty="0" smtClean="0"/>
              <a:t> </a:t>
            </a:r>
            <a:r>
              <a:rPr lang="en-US" dirty="0" smtClean="0"/>
              <a:t>0 or</a:t>
            </a:r>
            <a:r>
              <a:rPr lang="en-US" i="1" dirty="0" smtClean="0"/>
              <a:t> 	</a:t>
            </a:r>
            <a:r>
              <a:rPr lang="en-US" dirty="0" smtClean="0"/>
              <a:t>when</a:t>
            </a:r>
            <a:r>
              <a:rPr lang="en-US" i="1" dirty="0" smtClean="0"/>
              <a:t> h</a:t>
            </a:r>
            <a:r>
              <a:rPr lang="en-US" dirty="0" smtClean="0"/>
              <a:t>(</a:t>
            </a:r>
            <a:r>
              <a:rPr lang="en-US" i="1" dirty="0" smtClean="0"/>
              <a:t>t</a:t>
            </a:r>
            <a:r>
              <a:rPr lang="en-US" dirty="0" smtClean="0"/>
              <a:t>)</a:t>
            </a:r>
            <a:r>
              <a:rPr lang="en-US" i="1" dirty="0" smtClean="0"/>
              <a:t> </a:t>
            </a:r>
            <a:r>
              <a:rPr lang="en-US" dirty="0" smtClean="0"/>
              <a:t>= 0</a:t>
            </a:r>
            <a:r>
              <a:rPr lang="en-US" i="1" dirty="0" smtClean="0"/>
              <a:t>. </a:t>
            </a:r>
          </a:p>
          <a:p>
            <a:pPr>
              <a:tabLst>
                <a:tab pos="463550" algn="l"/>
              </a:tabLst>
            </a:pPr>
            <a:r>
              <a:rPr lang="en-US" dirty="0" smtClean="0"/>
              <a:t>	Using 				      and setting </a:t>
            </a:r>
            <a:r>
              <a:rPr lang="en-US" i="1" dirty="0" smtClean="0"/>
              <a:t>h</a:t>
            </a:r>
            <a:r>
              <a:rPr lang="en-US" dirty="0" smtClean="0"/>
              <a:t>(</a:t>
            </a:r>
            <a:r>
              <a:rPr lang="en-US" i="1" dirty="0" smtClean="0"/>
              <a:t>t</a:t>
            </a:r>
            <a:r>
              <a:rPr lang="en-US" dirty="0" smtClean="0"/>
              <a:t>) 	equal to zero, we have 				We 	can use either the graphing utility or the quadratic 	formula to determine the value of the solution. </a:t>
            </a:r>
          </a:p>
          <a:p>
            <a:pPr>
              <a:tabLst>
                <a:tab pos="463550" algn="l"/>
              </a:tabLst>
            </a:pPr>
            <a:r>
              <a:rPr lang="en-US" dirty="0" smtClean="0"/>
              <a:t>	Using the quadratic formula, we can find the roots 	of function 				    as follows. </a:t>
            </a:r>
            <a:endParaRPr lang="en-US" dirty="0"/>
          </a:p>
        </p:txBody>
      </p:sp>
      <p:graphicFrame>
        <p:nvGraphicFramePr>
          <p:cNvPr id="129025" name="Object 1"/>
          <p:cNvGraphicFramePr>
            <a:graphicFrameLocks noChangeAspect="1"/>
          </p:cNvGraphicFramePr>
          <p:nvPr/>
        </p:nvGraphicFramePr>
        <p:xfrm>
          <a:off x="1905000" y="3151496"/>
          <a:ext cx="3619500" cy="482600"/>
        </p:xfrm>
        <a:graphic>
          <a:graphicData uri="http://schemas.openxmlformats.org/presentationml/2006/ole">
            <mc:AlternateContent xmlns:mc="http://schemas.openxmlformats.org/markup-compatibility/2006">
              <mc:Choice xmlns:v="urn:schemas-microsoft-com:vml" Requires="v">
                <p:oleObj spid="_x0000_s129058" name="Equation" r:id="rId3" imgW="3619440" imgH="482400" progId="Equation.DSMT4">
                  <p:embed/>
                </p:oleObj>
              </mc:Choice>
              <mc:Fallback>
                <p:oleObj name="Equation" r:id="rId3" imgW="3619440" imgH="4824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3151496"/>
                        <a:ext cx="3619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9026" name="Object 2"/>
          <p:cNvGraphicFramePr>
            <a:graphicFrameLocks noChangeAspect="1"/>
          </p:cNvGraphicFramePr>
          <p:nvPr>
            <p:extLst>
              <p:ext uri="{D42A27DB-BD31-4B8C-83A1-F6EECF244321}">
                <p14:modId xmlns:p14="http://schemas.microsoft.com/office/powerpoint/2010/main" val="414756185"/>
              </p:ext>
            </p:extLst>
          </p:nvPr>
        </p:nvGraphicFramePr>
        <p:xfrm>
          <a:off x="4349750" y="3554413"/>
          <a:ext cx="3276600" cy="381000"/>
        </p:xfrm>
        <a:graphic>
          <a:graphicData uri="http://schemas.openxmlformats.org/presentationml/2006/ole">
            <mc:AlternateContent xmlns:mc="http://schemas.openxmlformats.org/markup-compatibility/2006">
              <mc:Choice xmlns:v="urn:schemas-microsoft-com:vml" Requires="v">
                <p:oleObj spid="_x0000_s129059" name="Equation" r:id="rId5" imgW="3276360" imgH="380880" progId="Equation.DSMT4">
                  <p:embed/>
                </p:oleObj>
              </mc:Choice>
              <mc:Fallback>
                <p:oleObj name="Equation" r:id="rId5" imgW="3276360" imgH="380880" progId="Equation.DSMT4">
                  <p:embed/>
                  <p:pic>
                    <p:nvPicPr>
                      <p:cNvPr id="0" name="Picture 2"/>
                      <p:cNvPicPr>
                        <a:picLocks noChangeAspect="1" noChangeArrowheads="1"/>
                      </p:cNvPicPr>
                      <p:nvPr/>
                    </p:nvPicPr>
                    <p:blipFill>
                      <a:blip r:embed="rId6"/>
                      <a:srcRect/>
                      <a:stretch>
                        <a:fillRect/>
                      </a:stretch>
                    </p:blipFill>
                    <p:spPr bwMode="auto">
                      <a:xfrm>
                        <a:off x="4349750" y="3554413"/>
                        <a:ext cx="327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9027" name="Object 3"/>
          <p:cNvGraphicFramePr>
            <a:graphicFrameLocks noChangeAspect="1"/>
          </p:cNvGraphicFramePr>
          <p:nvPr/>
        </p:nvGraphicFramePr>
        <p:xfrm>
          <a:off x="2667000" y="5334000"/>
          <a:ext cx="3619500" cy="482600"/>
        </p:xfrm>
        <a:graphic>
          <a:graphicData uri="http://schemas.openxmlformats.org/presentationml/2006/ole">
            <mc:AlternateContent xmlns:mc="http://schemas.openxmlformats.org/markup-compatibility/2006">
              <mc:Choice xmlns:v="urn:schemas-microsoft-com:vml" Requires="v">
                <p:oleObj spid="_x0000_s129060" name="Equation" r:id="rId7" imgW="3619440" imgH="482400" progId="Equation.DSMT4">
                  <p:embed/>
                </p:oleObj>
              </mc:Choice>
              <mc:Fallback>
                <p:oleObj name="Equation" r:id="rId7" imgW="3619440" imgH="48240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5334000"/>
                        <a:ext cx="3619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902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902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9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pPr marL="514350" indent="-514350">
              <a:buFont typeface="Courier New" pitchFamily="49" charset="0"/>
              <a:buChar char="o"/>
            </a:pPr>
            <a:r>
              <a:rPr lang="en-US" dirty="0" smtClean="0"/>
              <a:t>Demonstrate an understanding of quadratic functions and quadratic growth </a:t>
            </a:r>
          </a:p>
          <a:p>
            <a:pPr marL="514350" indent="-514350">
              <a:buFont typeface="Courier New" pitchFamily="49" charset="0"/>
              <a:buChar char="o"/>
            </a:pPr>
            <a:r>
              <a:rPr lang="en-US" dirty="0" smtClean="0"/>
              <a:t>Model data with </a:t>
            </a:r>
            <a:r>
              <a:rPr lang="en-US" smtClean="0"/>
              <a:t>quadratic functions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Application of Quadratic Functions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r>
              <a:rPr lang="en-US" dirty="0" smtClean="0"/>
              <a:t>Based on the function, </a:t>
            </a:r>
            <a:r>
              <a:rPr lang="en-US" i="1" dirty="0" smtClean="0"/>
              <a:t>a </a:t>
            </a:r>
            <a:r>
              <a:rPr lang="en-US" dirty="0" smtClean="0"/>
              <a:t>= </a:t>
            </a:r>
            <a:r>
              <a:rPr lang="en-US" dirty="0" smtClean="0">
                <a:latin typeface="Symbol" pitchFamily="18" charset="2"/>
              </a:rPr>
              <a:t>-</a:t>
            </a:r>
            <a:r>
              <a:rPr lang="en-US" dirty="0" smtClean="0"/>
              <a:t>16</a:t>
            </a:r>
            <a:r>
              <a:rPr lang="en-US" i="1" dirty="0" smtClean="0"/>
              <a:t>, b </a:t>
            </a:r>
            <a:r>
              <a:rPr lang="en-US" dirty="0" smtClean="0"/>
              <a:t>= 750</a:t>
            </a:r>
            <a:r>
              <a:rPr lang="en-US" i="1" dirty="0" smtClean="0"/>
              <a:t>, </a:t>
            </a:r>
            <a:r>
              <a:rPr lang="en-US" dirty="0" smtClean="0"/>
              <a:t>and</a:t>
            </a:r>
            <a:r>
              <a:rPr lang="en-US" i="1" dirty="0" smtClean="0"/>
              <a:t> c </a:t>
            </a:r>
            <a:r>
              <a:rPr lang="en-US" dirty="0" smtClean="0"/>
              <a:t>= 400</a:t>
            </a:r>
            <a:r>
              <a:rPr lang="en-US" i="1" dirty="0" smtClean="0"/>
              <a:t>. </a:t>
            </a:r>
            <a:endParaRPr lang="pt-BR" i="1" dirty="0" smtClean="0">
              <a:solidFill>
                <a:srgbClr val="C00000"/>
              </a:solidFill>
            </a:endParaRPr>
          </a:p>
        </p:txBody>
      </p:sp>
      <p:graphicFrame>
        <p:nvGraphicFramePr>
          <p:cNvPr id="128001" name="Object 1"/>
          <p:cNvGraphicFramePr>
            <a:graphicFrameLocks noChangeAspect="1"/>
          </p:cNvGraphicFramePr>
          <p:nvPr/>
        </p:nvGraphicFramePr>
        <p:xfrm>
          <a:off x="1676400" y="1219200"/>
          <a:ext cx="5562600" cy="965200"/>
        </p:xfrm>
        <a:graphic>
          <a:graphicData uri="http://schemas.openxmlformats.org/presentationml/2006/ole">
            <mc:AlternateContent xmlns:mc="http://schemas.openxmlformats.org/markup-compatibility/2006">
              <mc:Choice xmlns:v="urn:schemas-microsoft-com:vml" Requires="v">
                <p:oleObj spid="_x0000_s128011" name="Equation" r:id="rId3" imgW="5562360" imgH="965160" progId="Equation.DSMT4">
                  <p:embed/>
                </p:oleObj>
              </mc:Choice>
              <mc:Fallback>
                <p:oleObj name="Equation" r:id="rId3" imgW="5562360" imgH="96516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1219200"/>
                        <a:ext cx="55626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Application of Quadratic Functions (cont.)</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graphicFrame>
        <p:nvGraphicFramePr>
          <p:cNvPr id="126978" name="Object 2"/>
          <p:cNvGraphicFramePr>
            <a:graphicFrameLocks noChangeAspect="1"/>
          </p:cNvGraphicFramePr>
          <p:nvPr/>
        </p:nvGraphicFramePr>
        <p:xfrm>
          <a:off x="1287440" y="1094096"/>
          <a:ext cx="5473700" cy="1168400"/>
        </p:xfrm>
        <a:graphic>
          <a:graphicData uri="http://schemas.openxmlformats.org/presentationml/2006/ole">
            <mc:AlternateContent xmlns:mc="http://schemas.openxmlformats.org/markup-compatibility/2006">
              <mc:Choice xmlns:v="urn:schemas-microsoft-com:vml" Requires="v">
                <p:oleObj spid="_x0000_s127034" name="Equation" r:id="rId3" imgW="5473440" imgH="1168200" progId="Equation.DSMT4">
                  <p:embed/>
                </p:oleObj>
              </mc:Choice>
              <mc:Fallback>
                <p:oleObj name="Equation" r:id="rId3" imgW="5473440" imgH="11682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7440" y="1094096"/>
                        <a:ext cx="54737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6979" name="Object 3"/>
          <p:cNvGraphicFramePr>
            <a:graphicFrameLocks noChangeAspect="1"/>
          </p:cNvGraphicFramePr>
          <p:nvPr/>
        </p:nvGraphicFramePr>
        <p:xfrm>
          <a:off x="1295400" y="2278040"/>
          <a:ext cx="4724400" cy="914400"/>
        </p:xfrm>
        <a:graphic>
          <a:graphicData uri="http://schemas.openxmlformats.org/presentationml/2006/ole">
            <mc:AlternateContent xmlns:mc="http://schemas.openxmlformats.org/markup-compatibility/2006">
              <mc:Choice xmlns:v="urn:schemas-microsoft-com:vml" Requires="v">
                <p:oleObj spid="_x0000_s127035" name="Equation" r:id="rId5" imgW="4724280" imgH="914400" progId="Equation.DSMT4">
                  <p:embed/>
                </p:oleObj>
              </mc:Choice>
              <mc:Fallback>
                <p:oleObj name="Equation" r:id="rId5" imgW="4724280" imgH="9144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2278040"/>
                        <a:ext cx="472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6980" name="Object 4"/>
          <p:cNvGraphicFramePr>
            <a:graphicFrameLocks noChangeAspect="1"/>
          </p:cNvGraphicFramePr>
          <p:nvPr>
            <p:extLst>
              <p:ext uri="{D42A27DB-BD31-4B8C-83A1-F6EECF244321}">
                <p14:modId xmlns:p14="http://schemas.microsoft.com/office/powerpoint/2010/main" val="1318254050"/>
              </p:ext>
            </p:extLst>
          </p:nvPr>
        </p:nvGraphicFramePr>
        <p:xfrm>
          <a:off x="1273792" y="3227696"/>
          <a:ext cx="3517900" cy="914400"/>
        </p:xfrm>
        <a:graphic>
          <a:graphicData uri="http://schemas.openxmlformats.org/presentationml/2006/ole">
            <mc:AlternateContent xmlns:mc="http://schemas.openxmlformats.org/markup-compatibility/2006">
              <mc:Choice xmlns:v="urn:schemas-microsoft-com:vml" Requires="v">
                <p:oleObj spid="_x0000_s127036" name="Equation" r:id="rId7" imgW="3517560" imgH="914400" progId="Equation.DSMT4">
                  <p:embed/>
                </p:oleObj>
              </mc:Choice>
              <mc:Fallback>
                <p:oleObj name="Equation" r:id="rId7" imgW="3517560" imgH="914400" progId="Equation.DSMT4">
                  <p:embed/>
                  <p:pic>
                    <p:nvPicPr>
                      <p:cNvPr id="0" name="Picture 4"/>
                      <p:cNvPicPr>
                        <a:picLocks noChangeAspect="1" noChangeArrowheads="1"/>
                      </p:cNvPicPr>
                      <p:nvPr/>
                    </p:nvPicPr>
                    <p:blipFill>
                      <a:blip r:embed="rId8"/>
                      <a:srcRect/>
                      <a:stretch>
                        <a:fillRect/>
                      </a:stretch>
                    </p:blipFill>
                    <p:spPr bwMode="auto">
                      <a:xfrm>
                        <a:off x="1273792" y="3227696"/>
                        <a:ext cx="35179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6982" name="Object 6"/>
          <p:cNvGraphicFramePr>
            <a:graphicFrameLocks noChangeAspect="1"/>
          </p:cNvGraphicFramePr>
          <p:nvPr/>
        </p:nvGraphicFramePr>
        <p:xfrm>
          <a:off x="1281752" y="4177352"/>
          <a:ext cx="3327400" cy="838200"/>
        </p:xfrm>
        <a:graphic>
          <a:graphicData uri="http://schemas.openxmlformats.org/presentationml/2006/ole">
            <mc:AlternateContent xmlns:mc="http://schemas.openxmlformats.org/markup-compatibility/2006">
              <mc:Choice xmlns:v="urn:schemas-microsoft-com:vml" Requires="v">
                <p:oleObj spid="_x0000_s127037" name="Equation" r:id="rId9" imgW="3327120" imgH="838080" progId="Equation.DSMT4">
                  <p:embed/>
                </p:oleObj>
              </mc:Choice>
              <mc:Fallback>
                <p:oleObj name="Equation" r:id="rId9" imgW="332712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81752" y="4177352"/>
                        <a:ext cx="332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6983" name="Object 7"/>
          <p:cNvGraphicFramePr>
            <a:graphicFrameLocks noChangeAspect="1"/>
          </p:cNvGraphicFramePr>
          <p:nvPr/>
        </p:nvGraphicFramePr>
        <p:xfrm>
          <a:off x="1308100" y="5042848"/>
          <a:ext cx="6540500" cy="838200"/>
        </p:xfrm>
        <a:graphic>
          <a:graphicData uri="http://schemas.openxmlformats.org/presentationml/2006/ole">
            <mc:AlternateContent xmlns:mc="http://schemas.openxmlformats.org/markup-compatibility/2006">
              <mc:Choice xmlns:v="urn:schemas-microsoft-com:vml" Requires="v">
                <p:oleObj spid="_x0000_s127038" name="Equation" r:id="rId11" imgW="6540480" imgH="838080" progId="Equation.DSMT4">
                  <p:embed/>
                </p:oleObj>
              </mc:Choice>
              <mc:Fallback>
                <p:oleObj name="Equation" r:id="rId11" imgW="65404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08100" y="5042848"/>
                        <a:ext cx="654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69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69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698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69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Application of Quadratic Functions (cont.)</a:t>
            </a:r>
            <a:endParaRPr lang="en-US" dirty="0"/>
          </a:p>
        </p:txBody>
      </p:sp>
      <p:sp>
        <p:nvSpPr>
          <p:cNvPr id="3" name="Content Placeholder 2"/>
          <p:cNvSpPr>
            <a:spLocks noGrp="1"/>
          </p:cNvSpPr>
          <p:nvPr>
            <p:ph idx="1"/>
          </p:nvPr>
        </p:nvSpPr>
        <p:spPr/>
        <p:txBody>
          <a:bodyPr>
            <a:normAutofit/>
          </a:bodyPr>
          <a:lstStyle/>
          <a:p>
            <a:r>
              <a:rPr lang="en-US" dirty="0" smtClean="0"/>
              <a:t>This means that </a:t>
            </a:r>
            <a:r>
              <a:rPr lang="en-US" i="1" dirty="0" smtClean="0"/>
              <a:t>t</a:t>
            </a:r>
            <a:r>
              <a:rPr lang="en-US" dirty="0" smtClean="0"/>
              <a:t> ≈ </a:t>
            </a:r>
            <a:r>
              <a:rPr lang="en-US" dirty="0" smtClean="0">
                <a:latin typeface="Symbol" pitchFamily="18" charset="2"/>
              </a:rPr>
              <a:t>-</a:t>
            </a:r>
            <a:r>
              <a:rPr lang="en-US" dirty="0" smtClean="0"/>
              <a:t>0.527 seconds or </a:t>
            </a:r>
            <a:r>
              <a:rPr lang="en-US" i="1" dirty="0" smtClean="0"/>
              <a:t>t</a:t>
            </a:r>
            <a:r>
              <a:rPr lang="en-US" dirty="0" smtClean="0"/>
              <a:t> ≈ 47.4 seconds. Since time can’t be negative, the only logical answer would be </a:t>
            </a:r>
            <a:r>
              <a:rPr lang="en-US" i="1" dirty="0" smtClean="0">
                <a:solidFill>
                  <a:srgbClr val="FF0000"/>
                </a:solidFill>
              </a:rPr>
              <a:t>t</a:t>
            </a:r>
            <a:r>
              <a:rPr lang="en-US" dirty="0" smtClean="0">
                <a:solidFill>
                  <a:srgbClr val="FF0000"/>
                </a:solidFill>
              </a:rPr>
              <a:t> ≈ 47.4</a:t>
            </a:r>
            <a:r>
              <a:rPr lang="en-US" dirty="0" smtClean="0"/>
              <a:t> seconds.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5" name="Content Placeholder 2"/>
          <p:cNvSpPr txBox="1">
            <a:spLocks/>
          </p:cNvSpPr>
          <p:nvPr/>
        </p:nvSpPr>
        <p:spPr>
          <a:xfrm>
            <a:off x="457200" y="1371600"/>
            <a:ext cx="8229600" cy="2690480"/>
          </a:xfrm>
          <a:prstGeom prst="rect">
            <a:avLst/>
          </a:prstGeom>
          <a:solidFill>
            <a:srgbClr val="FFFFCC"/>
          </a:solidFill>
          <a:ln w="28575">
            <a:solidFill>
              <a:srgbClr val="000000"/>
            </a:solidFill>
          </a:ln>
        </p:spPr>
        <p:txBody>
          <a:bodyPr>
            <a:spAutoFit/>
          </a:bodyPr>
          <a:lstStyle/>
          <a:p>
            <a:pPr lvl="0" algn="ctr">
              <a:spcBef>
                <a:spcPts val="100"/>
              </a:spcBef>
              <a:defRPr/>
            </a:pPr>
            <a:r>
              <a:rPr lang="en-US" sz="2800" b="1" dirty="0" smtClean="0">
                <a:solidFill>
                  <a:srgbClr val="000000"/>
                </a:solidFill>
              </a:rPr>
              <a:t>Skill Check #1 </a:t>
            </a:r>
          </a:p>
          <a:p>
            <a:pPr lvl="0">
              <a:spcBef>
                <a:spcPts val="100"/>
              </a:spcBef>
              <a:defRPr/>
            </a:pPr>
            <a:r>
              <a:rPr lang="en-US" sz="2800" dirty="0" smtClean="0">
                <a:solidFill>
                  <a:srgbClr val="000000"/>
                </a:solidFill>
              </a:rPr>
              <a:t>Suppose a rocket is fired vertically upward from a height of 1200 feet above the ground, with an initial velocity of 620 ft/sec. Write a quadratic model for its height </a:t>
            </a:r>
            <a:r>
              <a:rPr lang="en-US" sz="2800" i="1" dirty="0" smtClean="0">
                <a:solidFill>
                  <a:srgbClr val="000000"/>
                </a:solidFill>
              </a:rPr>
              <a:t>h</a:t>
            </a:r>
            <a:r>
              <a:rPr lang="en-US" sz="2800" dirty="0" smtClean="0">
                <a:solidFill>
                  <a:srgbClr val="000000"/>
                </a:solidFill>
              </a:rPr>
              <a:t>(</a:t>
            </a:r>
            <a:r>
              <a:rPr lang="en-US" sz="2800" i="1" dirty="0" smtClean="0">
                <a:solidFill>
                  <a:srgbClr val="000000"/>
                </a:solidFill>
              </a:rPr>
              <a:t>t</a:t>
            </a:r>
            <a:r>
              <a:rPr lang="en-US" sz="2800" dirty="0" smtClean="0">
                <a:solidFill>
                  <a:srgbClr val="000000"/>
                </a:solidFill>
              </a:rPr>
              <a:t>) in feet above the ground after </a:t>
            </a:r>
            <a:r>
              <a:rPr lang="en-US" sz="2800" i="1" dirty="0" smtClean="0">
                <a:solidFill>
                  <a:srgbClr val="000000"/>
                </a:solidFill>
              </a:rPr>
              <a:t>t </a:t>
            </a:r>
            <a:r>
              <a:rPr lang="en-US" sz="2800" dirty="0" smtClean="0">
                <a:solidFill>
                  <a:srgbClr val="000000"/>
                </a:solidFill>
              </a:rPr>
              <a:t>seconds and determine how long the projectile will be in flight.</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sp>
        <p:nvSpPr>
          <p:cNvPr id="6" name="Content Placeholder 2"/>
          <p:cNvSpPr txBox="1">
            <a:spLocks/>
          </p:cNvSpPr>
          <p:nvPr/>
        </p:nvSpPr>
        <p:spPr>
          <a:xfrm>
            <a:off x="457200" y="5471160"/>
            <a:ext cx="8229600" cy="777240"/>
          </a:xfrm>
          <a:prstGeom prst="rect">
            <a:avLst/>
          </a:prstGeom>
        </p:spPr>
        <p:txBody>
          <a:bodyP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spcBef>
                <a:spcPct val="20000"/>
              </a:spcBef>
            </a:pPr>
            <a:r>
              <a:rPr kumimoji="0" lang="en-US" sz="2800" b="0" i="0" u="none" strike="noStrike" kern="1200" cap="none" spc="0" normalizeH="0" baseline="0" noProof="0" dirty="0" smtClean="0">
                <a:ln>
                  <a:noFill/>
                </a:ln>
                <a:solidFill>
                  <a:srgbClr val="000000"/>
                </a:solidFill>
                <a:effectLst/>
                <a:uLnTx/>
                <a:uFillTx/>
                <a:latin typeface="+mn-lt"/>
                <a:ea typeface="+mn-ea"/>
                <a:cs typeface="+mn-cs"/>
              </a:rPr>
              <a:t>Answer: 				        </a:t>
            </a:r>
            <a:r>
              <a:rPr lang="fr-FR" sz="2800" dirty="0" smtClean="0">
                <a:solidFill>
                  <a:srgbClr val="FF0000"/>
                </a:solidFill>
              </a:rPr>
              <a:t>40.6 seconds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131073" name="Object 1"/>
          <p:cNvGraphicFramePr>
            <a:graphicFrameLocks noChangeAspect="1"/>
          </p:cNvGraphicFramePr>
          <p:nvPr/>
        </p:nvGraphicFramePr>
        <p:xfrm>
          <a:off x="1821032" y="5504926"/>
          <a:ext cx="3860800" cy="482600"/>
        </p:xfrm>
        <a:graphic>
          <a:graphicData uri="http://schemas.openxmlformats.org/presentationml/2006/ole">
            <mc:AlternateContent xmlns:mc="http://schemas.openxmlformats.org/markup-compatibility/2006">
              <mc:Choice xmlns:v="urn:schemas-microsoft-com:vml" Requires="v">
                <p:oleObj spid="_x0000_s131083" name="Equation" r:id="rId3" imgW="3860640" imgH="482400" progId="Equation.DSMT4">
                  <p:embed/>
                </p:oleObj>
              </mc:Choice>
              <mc:Fallback>
                <p:oleObj name="Equation" r:id="rId3" imgW="3860640" imgH="4824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1032" y="5504926"/>
                        <a:ext cx="3860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10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5" name="Content Placeholder 2"/>
          <p:cNvSpPr txBox="1">
            <a:spLocks/>
          </p:cNvSpPr>
          <p:nvPr/>
        </p:nvSpPr>
        <p:spPr>
          <a:xfrm>
            <a:off x="457200" y="1371600"/>
            <a:ext cx="8229600" cy="3480440"/>
          </a:xfrm>
          <a:prstGeom prst="rect">
            <a:avLst/>
          </a:prstGeom>
          <a:solidFill>
            <a:srgbClr val="FFFFCC"/>
          </a:solidFill>
          <a:ln w="28575">
            <a:solidFill>
              <a:srgbClr val="000000"/>
            </a:solidFill>
          </a:ln>
        </p:spPr>
        <p:txBody>
          <a:bodyPr>
            <a:spAutoFit/>
          </a:bodyPr>
          <a:lstStyle/>
          <a:p>
            <a:pPr lvl="0" algn="ctr">
              <a:spcBef>
                <a:spcPts val="100"/>
              </a:spcBef>
              <a:defRPr/>
            </a:pPr>
            <a:r>
              <a:rPr lang="en-US" sz="2800" b="1" dirty="0" smtClean="0">
                <a:solidFill>
                  <a:srgbClr val="000000"/>
                </a:solidFill>
              </a:rPr>
              <a:t>Skill Check #2 </a:t>
            </a:r>
          </a:p>
          <a:p>
            <a:pPr lvl="0">
              <a:spcBef>
                <a:spcPts val="100"/>
              </a:spcBef>
              <a:defRPr/>
            </a:pPr>
            <a:r>
              <a:rPr lang="en-US" sz="2800" dirty="0" smtClean="0">
                <a:solidFill>
                  <a:srgbClr val="000000"/>
                </a:solidFill>
              </a:rPr>
              <a:t>A car gets its best gas mileage when the speed of the car is kept low and constant. We can model the gas </a:t>
            </a:r>
          </a:p>
          <a:p>
            <a:pPr lvl="0">
              <a:spcBef>
                <a:spcPts val="100"/>
              </a:spcBef>
              <a:defRPr/>
            </a:pPr>
            <a:endParaRPr lang="en-US" sz="1000" dirty="0" smtClean="0">
              <a:solidFill>
                <a:srgbClr val="000000"/>
              </a:solidFill>
            </a:endParaRPr>
          </a:p>
          <a:p>
            <a:pPr lvl="0">
              <a:spcBef>
                <a:spcPts val="100"/>
              </a:spcBef>
              <a:defRPr/>
            </a:pPr>
            <a:r>
              <a:rPr lang="en-US" sz="2800" dirty="0" smtClean="0">
                <a:solidFill>
                  <a:srgbClr val="000000"/>
                </a:solidFill>
              </a:rPr>
              <a:t>mileage of a car by the function 		</a:t>
            </a:r>
          </a:p>
          <a:p>
            <a:pPr lvl="0">
              <a:spcBef>
                <a:spcPts val="100"/>
              </a:spcBef>
              <a:defRPr/>
            </a:pPr>
            <a:endParaRPr lang="en-US" sz="1000" dirty="0" smtClean="0">
              <a:solidFill>
                <a:srgbClr val="000000"/>
              </a:solidFill>
            </a:endParaRPr>
          </a:p>
          <a:p>
            <a:pPr lvl="0">
              <a:spcBef>
                <a:spcPts val="100"/>
              </a:spcBef>
              <a:defRPr/>
            </a:pPr>
            <a:r>
              <a:rPr lang="en-US" sz="2800" dirty="0" smtClean="0">
                <a:solidFill>
                  <a:srgbClr val="000000"/>
                </a:solidFill>
              </a:rPr>
              <a:t>where </a:t>
            </a:r>
            <a:r>
              <a:rPr lang="en-US" sz="2800" i="1" dirty="0" smtClean="0">
                <a:solidFill>
                  <a:srgbClr val="000000"/>
                </a:solidFill>
              </a:rPr>
              <a:t>x</a:t>
            </a:r>
            <a:r>
              <a:rPr lang="en-US" sz="2800" dirty="0" smtClean="0">
                <a:solidFill>
                  <a:srgbClr val="000000"/>
                </a:solidFill>
              </a:rPr>
              <a:t> is the speed of the car in miles per hour and </a:t>
            </a:r>
            <a:r>
              <a:rPr lang="en-US" sz="2800" i="1" dirty="0" smtClean="0">
                <a:solidFill>
                  <a:srgbClr val="000000"/>
                </a:solidFill>
              </a:rPr>
              <a:t>M</a:t>
            </a:r>
            <a:r>
              <a:rPr lang="en-US" sz="2800" dirty="0" smtClean="0">
                <a:solidFill>
                  <a:srgbClr val="000000"/>
                </a:solidFill>
              </a:rPr>
              <a:t> is measured in miles per gallon. At what speed will the car attain its maximum number of miles per gallon? </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123905" name="Object 1"/>
          <p:cNvGraphicFramePr>
            <a:graphicFrameLocks noChangeAspect="1"/>
          </p:cNvGraphicFramePr>
          <p:nvPr/>
        </p:nvGraphicFramePr>
        <p:xfrm>
          <a:off x="5129806" y="2700168"/>
          <a:ext cx="3556000" cy="838200"/>
        </p:xfrm>
        <a:graphic>
          <a:graphicData uri="http://schemas.openxmlformats.org/presentationml/2006/ole">
            <mc:AlternateContent xmlns:mc="http://schemas.openxmlformats.org/markup-compatibility/2006">
              <mc:Choice xmlns:v="urn:schemas-microsoft-com:vml" Requires="v">
                <p:oleObj spid="_x0000_s123915" name="Equation" r:id="rId3" imgW="3555720" imgH="838080" progId="Equation.DSMT4">
                  <p:embed/>
                </p:oleObj>
              </mc:Choice>
              <mc:Fallback>
                <p:oleObj name="Equation" r:id="rId3" imgW="3555720" imgH="8380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9806" y="2700168"/>
                        <a:ext cx="355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Content Placeholder 2"/>
          <p:cNvSpPr txBox="1">
            <a:spLocks/>
          </p:cNvSpPr>
          <p:nvPr/>
        </p:nvSpPr>
        <p:spPr>
          <a:xfrm>
            <a:off x="457200" y="5486400"/>
            <a:ext cx="8229600" cy="472440"/>
          </a:xfrm>
          <a:prstGeom prst="rect">
            <a:avLst/>
          </a:prstGeom>
        </p:spPr>
        <p:txBody>
          <a:bodyP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spcBef>
                <a:spcPct val="20000"/>
              </a:spcBef>
            </a:pPr>
            <a:r>
              <a:rPr kumimoji="0" lang="en-US" sz="2800" b="0" i="0" u="none" strike="noStrike" kern="1200" cap="none" spc="0" normalizeH="0" baseline="0" noProof="0" dirty="0" smtClean="0">
                <a:ln>
                  <a:noFill/>
                </a:ln>
                <a:solidFill>
                  <a:srgbClr val="000000"/>
                </a:solidFill>
                <a:effectLst/>
                <a:uLnTx/>
                <a:uFillTx/>
                <a:latin typeface="+mn-lt"/>
                <a:ea typeface="+mn-ea"/>
                <a:cs typeface="+mn-cs"/>
              </a:rPr>
              <a:t>Answer: </a:t>
            </a:r>
            <a:r>
              <a:rPr lang="en-US" sz="2800" dirty="0" smtClean="0">
                <a:solidFill>
                  <a:srgbClr val="FF0000"/>
                </a:solidFill>
              </a:rPr>
              <a:t>42 miles per hour</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Discovering Quadratics</a:t>
            </a:r>
            <a:endParaRPr lang="en-US" dirty="0"/>
          </a:p>
        </p:txBody>
      </p:sp>
      <p:sp>
        <p:nvSpPr>
          <p:cNvPr id="3" name="Content Placeholder 2"/>
          <p:cNvSpPr>
            <a:spLocks noGrp="1"/>
          </p:cNvSpPr>
          <p:nvPr>
            <p:ph idx="1"/>
          </p:nvPr>
        </p:nvSpPr>
        <p:spPr/>
        <p:txBody>
          <a:bodyPr/>
          <a:lstStyle/>
          <a:p>
            <a:r>
              <a:rPr lang="en-US" dirty="0" smtClean="0"/>
              <a:t>For our next type of function, let’s consider the paths created by a bouncing ball, a water fountain, and a suspension bridge. The type of function that models these paths is one of the most useful types of functions that change at a nonconstant rate.</a:t>
            </a:r>
            <a:endParaRPr lang="en-US" dirty="0"/>
          </a:p>
        </p:txBody>
      </p:sp>
    </p:spTree>
    <p:extLst>
      <p:ext uri="{BB962C8B-B14F-4D97-AF65-F5344CB8AC3E}">
        <p14:creationId xmlns:p14="http://schemas.microsoft.com/office/powerpoint/2010/main" val="18012642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Quadratic Function</a:t>
            </a:r>
            <a:endParaRPr lang="en-US" dirty="0"/>
          </a:p>
        </p:txBody>
      </p:sp>
      <p:sp>
        <p:nvSpPr>
          <p:cNvPr id="3" name="Content Placeholder 2"/>
          <p:cNvSpPr>
            <a:spLocks noGrp="1"/>
          </p:cNvSpPr>
          <p:nvPr>
            <p:ph idx="1"/>
          </p:nvPr>
        </p:nvSpPr>
        <p:spPr/>
        <p:txBody>
          <a:bodyPr>
            <a:noAutofit/>
          </a:bodyPr>
          <a:lstStyle/>
          <a:p>
            <a:endParaRPr lang="en-US" dirty="0" smtClean="0"/>
          </a:p>
          <a:p>
            <a:endParaRPr lang="en-US" dirty="0"/>
          </a:p>
        </p:txBody>
      </p:sp>
      <p:sp>
        <p:nvSpPr>
          <p:cNvPr id="4" name="Content Placeholder 2"/>
          <p:cNvSpPr txBox="1">
            <a:spLocks/>
          </p:cNvSpPr>
          <p:nvPr/>
        </p:nvSpPr>
        <p:spPr>
          <a:xfrm>
            <a:off x="457200" y="1371600"/>
            <a:ext cx="8229600" cy="2317558"/>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en-US" sz="2700" b="1" dirty="0" smtClean="0">
                <a:solidFill>
                  <a:srgbClr val="000000"/>
                </a:solidFill>
              </a:rPr>
              <a:t>Quadratic Function</a:t>
            </a:r>
            <a:endParaRPr kumimoji="0" lang="en-US" sz="2700" b="1" i="0" u="none" strike="noStrike" kern="1200" cap="none" spc="0" normalizeH="0" baseline="0" noProof="0" dirty="0" smtClean="0">
              <a:ln>
                <a:noFill/>
              </a:ln>
              <a:solidFill>
                <a:srgbClr val="000000"/>
              </a:solidFill>
              <a:effectLst/>
              <a:uLnTx/>
              <a:uFillTx/>
              <a:latin typeface="+mn-lt"/>
              <a:ea typeface="+mn-ea"/>
              <a:cs typeface="+mn-cs"/>
            </a:endParaRPr>
          </a:p>
          <a:p>
            <a:pPr lvl="0">
              <a:spcBef>
                <a:spcPct val="20000"/>
              </a:spcBef>
            </a:pPr>
            <a:r>
              <a:rPr lang="en-US" sz="2800" dirty="0" smtClean="0">
                <a:solidFill>
                  <a:srgbClr val="000000"/>
                </a:solidFill>
              </a:rPr>
              <a:t>A </a:t>
            </a:r>
            <a:r>
              <a:rPr lang="en-US" sz="2800" b="1" dirty="0" smtClean="0">
                <a:solidFill>
                  <a:srgbClr val="C00000"/>
                </a:solidFill>
              </a:rPr>
              <a:t>quadratic function </a:t>
            </a:r>
            <a:r>
              <a:rPr lang="en-US" sz="2800" dirty="0" smtClean="0">
                <a:solidFill>
                  <a:srgbClr val="000000"/>
                </a:solidFill>
              </a:rPr>
              <a:t>is a function of the form 				where 	The common name for the graphical representation of a quadratic function is </a:t>
            </a:r>
            <a:r>
              <a:rPr lang="en-US" sz="2800" b="1" dirty="0" smtClean="0">
                <a:solidFill>
                  <a:srgbClr val="C00000"/>
                </a:solidFill>
              </a:rPr>
              <a:t>parabola</a:t>
            </a:r>
            <a:r>
              <a:rPr lang="en-US" sz="2800" dirty="0" smtClean="0">
                <a:solidFill>
                  <a:srgbClr val="000000"/>
                </a:solidFill>
              </a:rPr>
              <a:t>.</a:t>
            </a:r>
            <a:endParaRPr kumimoji="0" lang="en-US" sz="2800" b="1" u="none" strike="noStrike" kern="1200" cap="none" spc="0" normalizeH="0" baseline="0" noProof="0" dirty="0" smtClean="0">
              <a:ln>
                <a:noFill/>
              </a:ln>
              <a:solidFill>
                <a:srgbClr val="000000"/>
              </a:solidFill>
              <a:effectLst/>
              <a:uLnTx/>
              <a:uFillTx/>
              <a:latin typeface="+mn-lt"/>
              <a:ea typeface="+mn-ea"/>
              <a:cs typeface="+mn-cs"/>
            </a:endParaRPr>
          </a:p>
        </p:txBody>
      </p:sp>
      <p:graphicFrame>
        <p:nvGraphicFramePr>
          <p:cNvPr id="68609" name="Object 1"/>
          <p:cNvGraphicFramePr>
            <a:graphicFrameLocks noChangeAspect="1"/>
          </p:cNvGraphicFramePr>
          <p:nvPr/>
        </p:nvGraphicFramePr>
        <p:xfrm>
          <a:off x="519752" y="2334904"/>
          <a:ext cx="2743200" cy="482600"/>
        </p:xfrm>
        <a:graphic>
          <a:graphicData uri="http://schemas.openxmlformats.org/presentationml/2006/ole">
            <mc:AlternateContent xmlns:mc="http://schemas.openxmlformats.org/markup-compatibility/2006">
              <mc:Choice xmlns:v="urn:schemas-microsoft-com:vml" Requires="v">
                <p:oleObj spid="_x0000_s68630" name="Equation" r:id="rId3" imgW="2743200" imgH="482400" progId="Equation.DSMT4">
                  <p:embed/>
                </p:oleObj>
              </mc:Choice>
              <mc:Fallback>
                <p:oleObj name="Equation" r:id="rId3" imgW="2743200" imgH="4824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9752" y="2334904"/>
                        <a:ext cx="27432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610" name="Object 2"/>
          <p:cNvGraphicFramePr>
            <a:graphicFrameLocks noChangeAspect="1"/>
          </p:cNvGraphicFramePr>
          <p:nvPr/>
        </p:nvGraphicFramePr>
        <p:xfrm>
          <a:off x="4267200" y="2438400"/>
          <a:ext cx="800100" cy="292100"/>
        </p:xfrm>
        <a:graphic>
          <a:graphicData uri="http://schemas.openxmlformats.org/presentationml/2006/ole">
            <mc:AlternateContent xmlns:mc="http://schemas.openxmlformats.org/markup-compatibility/2006">
              <mc:Choice xmlns:v="urn:schemas-microsoft-com:vml" Requires="v">
                <p:oleObj spid="_x0000_s68631" name="Equation" r:id="rId5" imgW="799920" imgH="291960" progId="Equation.DSMT4">
                  <p:embed/>
                </p:oleObj>
              </mc:Choice>
              <mc:Fallback>
                <p:oleObj name="Equation" r:id="rId5" imgW="799920" imgH="29196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67200" y="24384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Attributes of Parabolas</a:t>
            </a:r>
            <a:endParaRPr lang="en-US" dirty="0"/>
          </a:p>
        </p:txBody>
      </p:sp>
      <p:sp>
        <p:nvSpPr>
          <p:cNvPr id="4" name="Content Placeholder 2"/>
          <p:cNvSpPr txBox="1">
            <a:spLocks noGrp="1"/>
          </p:cNvSpPr>
          <p:nvPr>
            <p:ph idx="1"/>
          </p:nvPr>
        </p:nvSpPr>
        <p:spPr>
          <a:xfrm>
            <a:off x="457200" y="1280160"/>
            <a:ext cx="8229600" cy="3868751"/>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en-US" sz="2700" b="1" dirty="0" smtClean="0">
                <a:solidFill>
                  <a:srgbClr val="000000"/>
                </a:solidFill>
              </a:rPr>
              <a:t>Attributes of Parabolas</a:t>
            </a:r>
          </a:p>
          <a:p>
            <a:pPr marL="457200" lvl="0" indent="-457200">
              <a:spcBef>
                <a:spcPct val="20000"/>
              </a:spcBef>
              <a:buFont typeface="Arial" panose="020B0604020202020204" pitchFamily="34" charset="0"/>
              <a:buChar char="•"/>
            </a:pPr>
            <a:r>
              <a:rPr kumimoji="0" lang="en-US" sz="2800" u="none" strike="noStrike" kern="1200" cap="none" spc="0" normalizeH="0" baseline="0" noProof="0" dirty="0" smtClean="0">
                <a:ln>
                  <a:noFill/>
                </a:ln>
                <a:solidFill>
                  <a:srgbClr val="000000"/>
                </a:solidFill>
                <a:effectLst/>
                <a:uLnTx/>
                <a:uFillTx/>
                <a:latin typeface="+mn-lt"/>
                <a:ea typeface="+mn-ea"/>
                <a:cs typeface="+mn-cs"/>
              </a:rPr>
              <a:t>If </a:t>
            </a:r>
            <a:r>
              <a:rPr kumimoji="0" lang="en-US" sz="2800" i="1" u="none" strike="noStrike" kern="1200" cap="none" spc="0" normalizeH="0" baseline="0" noProof="0" dirty="0" smtClean="0">
                <a:ln>
                  <a:noFill/>
                </a:ln>
                <a:solidFill>
                  <a:srgbClr val="000000"/>
                </a:solidFill>
                <a:effectLst/>
                <a:uLnTx/>
                <a:uFillTx/>
                <a:latin typeface="+mn-lt"/>
                <a:ea typeface="+mn-ea"/>
                <a:cs typeface="+mn-cs"/>
              </a:rPr>
              <a:t>a</a:t>
            </a:r>
            <a:r>
              <a:rPr kumimoji="0" lang="en-US" sz="2800" u="none" strike="noStrike" kern="1200" cap="none" spc="0" normalizeH="0" baseline="0" noProof="0" dirty="0" smtClean="0">
                <a:ln>
                  <a:noFill/>
                </a:ln>
                <a:solidFill>
                  <a:srgbClr val="000000"/>
                </a:solidFill>
                <a:effectLst/>
                <a:uLnTx/>
                <a:uFillTx/>
                <a:latin typeface="+mn-lt"/>
                <a:ea typeface="+mn-ea"/>
                <a:cs typeface="+mn-cs"/>
              </a:rPr>
              <a:t> &gt; 0, the parabola will open up.</a:t>
            </a:r>
          </a:p>
          <a:p>
            <a:pPr marL="457200" lvl="0" indent="-457200">
              <a:spcBef>
                <a:spcPct val="20000"/>
              </a:spcBef>
              <a:buFont typeface="Arial" panose="020B0604020202020204" pitchFamily="34" charset="0"/>
              <a:buChar char="•"/>
            </a:pPr>
            <a:r>
              <a:rPr lang="en-US" dirty="0" smtClean="0">
                <a:solidFill>
                  <a:srgbClr val="000000"/>
                </a:solidFill>
              </a:rPr>
              <a:t>If </a:t>
            </a:r>
            <a:r>
              <a:rPr lang="en-US" i="1" dirty="0" smtClean="0">
                <a:solidFill>
                  <a:srgbClr val="000000"/>
                </a:solidFill>
              </a:rPr>
              <a:t>a</a:t>
            </a:r>
            <a:r>
              <a:rPr lang="en-US" dirty="0" smtClean="0">
                <a:solidFill>
                  <a:srgbClr val="000000"/>
                </a:solidFill>
              </a:rPr>
              <a:t> &lt; 0, the parabola will open down.</a:t>
            </a:r>
          </a:p>
          <a:p>
            <a:pPr marL="457200" lvl="0" indent="-457200">
              <a:spcBef>
                <a:spcPct val="20000"/>
              </a:spcBef>
              <a:buFont typeface="Arial" panose="020B0604020202020204" pitchFamily="34" charset="0"/>
              <a:buChar char="•"/>
            </a:pPr>
            <a:r>
              <a:rPr kumimoji="0" lang="en-US" sz="2800" u="none" strike="noStrike" kern="1200" cap="none" spc="0" normalizeH="0" baseline="0" noProof="0" dirty="0" smtClean="0">
                <a:ln>
                  <a:noFill/>
                </a:ln>
                <a:solidFill>
                  <a:srgbClr val="000000"/>
                </a:solidFill>
                <a:effectLst/>
                <a:uLnTx/>
                <a:uFillTx/>
                <a:latin typeface="+mn-lt"/>
                <a:ea typeface="+mn-ea"/>
                <a:cs typeface="+mn-cs"/>
              </a:rPr>
              <a:t>Every</a:t>
            </a:r>
            <a:r>
              <a:rPr kumimoji="0" lang="en-US" sz="2800" u="none" strike="noStrike" kern="1200" cap="none" spc="0" normalizeH="0" noProof="0" dirty="0" smtClean="0">
                <a:ln>
                  <a:noFill/>
                </a:ln>
                <a:solidFill>
                  <a:srgbClr val="000000"/>
                </a:solidFill>
                <a:effectLst/>
                <a:uLnTx/>
                <a:uFillTx/>
                <a:latin typeface="+mn-lt"/>
                <a:ea typeface="+mn-ea"/>
                <a:cs typeface="+mn-cs"/>
              </a:rPr>
              <a:t> parabola has a maximum or minimum point called the </a:t>
            </a:r>
            <a:r>
              <a:rPr kumimoji="0" lang="en-US" sz="2800" b="1" u="none" strike="noStrike" kern="1200" cap="none" spc="0" normalizeH="0" noProof="0" dirty="0" smtClean="0">
                <a:ln>
                  <a:noFill/>
                </a:ln>
                <a:solidFill>
                  <a:srgbClr val="C00000"/>
                </a:solidFill>
                <a:effectLst/>
                <a:uLnTx/>
                <a:uFillTx/>
                <a:latin typeface="+mn-lt"/>
                <a:ea typeface="+mn-ea"/>
                <a:cs typeface="+mn-cs"/>
              </a:rPr>
              <a:t>vertex</a:t>
            </a:r>
            <a:r>
              <a:rPr kumimoji="0" lang="en-US" sz="2800" u="none" strike="noStrike" kern="1200" cap="none" spc="0" normalizeH="0" noProof="0" dirty="0" smtClean="0">
                <a:ln>
                  <a:noFill/>
                </a:ln>
                <a:solidFill>
                  <a:srgbClr val="000000"/>
                </a:solidFill>
                <a:effectLst/>
                <a:uLnTx/>
                <a:uFillTx/>
                <a:latin typeface="+mn-lt"/>
                <a:ea typeface="+mn-ea"/>
                <a:cs typeface="+mn-cs"/>
              </a:rPr>
              <a:t>.</a:t>
            </a:r>
          </a:p>
          <a:p>
            <a:pPr marL="457200" lvl="0" indent="-457200">
              <a:spcBef>
                <a:spcPct val="20000"/>
              </a:spcBef>
              <a:buFont typeface="Arial" panose="020B0604020202020204" pitchFamily="34" charset="0"/>
              <a:buChar char="•"/>
            </a:pPr>
            <a:r>
              <a:rPr lang="en-US" baseline="0" dirty="0" smtClean="0">
                <a:solidFill>
                  <a:srgbClr val="000000"/>
                </a:solidFill>
              </a:rPr>
              <a:t>Parabolas</a:t>
            </a:r>
            <a:r>
              <a:rPr lang="en-US" dirty="0" smtClean="0">
                <a:solidFill>
                  <a:srgbClr val="000000"/>
                </a:solidFill>
              </a:rPr>
              <a:t> are symmetrical about a vertical line passing through the vertex. This line is called the </a:t>
            </a:r>
            <a:r>
              <a:rPr lang="en-US" b="1" dirty="0" smtClean="0">
                <a:solidFill>
                  <a:srgbClr val="C00000"/>
                </a:solidFill>
              </a:rPr>
              <a:t>axis of symmetry</a:t>
            </a:r>
            <a:r>
              <a:rPr lang="en-US" dirty="0" smtClean="0">
                <a:solidFill>
                  <a:srgbClr val="000000"/>
                </a:solidFill>
              </a:rPr>
              <a:t>.</a:t>
            </a:r>
            <a:endParaRPr kumimoji="0" lang="en-US" sz="2800" u="none" strike="noStrike" kern="1200" cap="none" spc="0" normalizeH="0" baseline="0" noProof="0" dirty="0" smtClean="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594628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Graphing Quadratic Functions</a:t>
            </a:r>
            <a:endParaRPr lang="en-US" dirty="0"/>
          </a:p>
        </p:txBody>
      </p:sp>
      <p:sp>
        <p:nvSpPr>
          <p:cNvPr id="4" name="Content Placeholder 2"/>
          <p:cNvSpPr txBox="1">
            <a:spLocks noGrp="1"/>
          </p:cNvSpPr>
          <p:nvPr>
            <p:ph idx="1"/>
          </p:nvPr>
        </p:nvSpPr>
        <p:spPr>
          <a:xfrm>
            <a:off x="457200" y="1280160"/>
            <a:ext cx="8229600" cy="4311437"/>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en-US" sz="2700" b="1" dirty="0" smtClean="0">
                <a:solidFill>
                  <a:srgbClr val="000000"/>
                </a:solidFill>
              </a:rPr>
              <a:t>Graphing Quadratic Functions</a:t>
            </a:r>
          </a:p>
          <a:p>
            <a:pPr marL="0" marR="0" lvl="0" indent="0" defTabSz="914400" rtl="0" eaLnBrk="1" fontAlgn="auto" latinLnBrk="0" hangingPunct="1">
              <a:lnSpc>
                <a:spcPct val="100000"/>
              </a:lnSpc>
              <a:spcBef>
                <a:spcPts val="100"/>
              </a:spcBef>
              <a:spcAft>
                <a:spcPts val="0"/>
              </a:spcAft>
              <a:buClrTx/>
              <a:buSzTx/>
              <a:buFontTx/>
              <a:buNone/>
              <a:tabLst/>
              <a:defRPr/>
            </a:pPr>
            <a:r>
              <a:rPr lang="en-US" sz="2700" dirty="0" smtClean="0">
                <a:solidFill>
                  <a:srgbClr val="000000"/>
                </a:solidFill>
              </a:rPr>
              <a:t>The graph of 		           can be graphed by using the following steps.</a:t>
            </a:r>
          </a:p>
          <a:p>
            <a:pPr marL="514350" marR="0" lvl="0" indent="-514350" defTabSz="914400" rtl="0" eaLnBrk="1" fontAlgn="auto" latinLnBrk="0" hangingPunct="1">
              <a:lnSpc>
                <a:spcPct val="100000"/>
              </a:lnSpc>
              <a:spcBef>
                <a:spcPts val="100"/>
              </a:spcBef>
              <a:spcAft>
                <a:spcPts val="0"/>
              </a:spcAft>
              <a:buClrTx/>
              <a:buSzTx/>
              <a:buFont typeface="+mj-lt"/>
              <a:buAutoNum type="arabicPeriod"/>
              <a:tabLst/>
              <a:defRPr/>
            </a:pPr>
            <a:r>
              <a:rPr lang="en-US" sz="2700" dirty="0" smtClean="0">
                <a:solidFill>
                  <a:srgbClr val="000000"/>
                </a:solidFill>
              </a:rPr>
              <a:t>Establish the shape of the parabola as opening up      </a:t>
            </a:r>
            <a:r>
              <a:rPr lang="en-US" sz="2700" i="1" dirty="0" smtClean="0">
                <a:solidFill>
                  <a:srgbClr val="000000"/>
                </a:solidFill>
              </a:rPr>
              <a:t>a</a:t>
            </a:r>
            <a:r>
              <a:rPr lang="en-US" sz="2700" dirty="0" smtClean="0">
                <a:solidFill>
                  <a:srgbClr val="000000"/>
                </a:solidFill>
              </a:rPr>
              <a:t> &gt; 0, or opening down </a:t>
            </a:r>
            <a:r>
              <a:rPr lang="en-US" sz="2700" i="1" dirty="0" smtClean="0">
                <a:solidFill>
                  <a:srgbClr val="000000"/>
                </a:solidFill>
              </a:rPr>
              <a:t>a</a:t>
            </a:r>
            <a:r>
              <a:rPr lang="en-US" sz="2700" dirty="0" smtClean="0">
                <a:solidFill>
                  <a:srgbClr val="000000"/>
                </a:solidFill>
              </a:rPr>
              <a:t> &lt; 0.</a:t>
            </a:r>
          </a:p>
          <a:p>
            <a:pPr marL="514350" marR="0" lvl="0" indent="-514350" defTabSz="914400" rtl="0" eaLnBrk="1" fontAlgn="auto" latinLnBrk="0" hangingPunct="1">
              <a:lnSpc>
                <a:spcPct val="100000"/>
              </a:lnSpc>
              <a:spcBef>
                <a:spcPts val="100"/>
              </a:spcBef>
              <a:spcAft>
                <a:spcPts val="0"/>
              </a:spcAft>
              <a:buClrTx/>
              <a:buSzTx/>
              <a:buFont typeface="+mj-lt"/>
              <a:buAutoNum type="arabicPeriod"/>
              <a:tabLst/>
              <a:defRPr/>
            </a:pPr>
            <a:r>
              <a:rPr lang="en-US" sz="2700" dirty="0" smtClean="0">
                <a:solidFill>
                  <a:srgbClr val="000000"/>
                </a:solidFill>
              </a:rPr>
              <a:t>Find the vertex of the parabola </a:t>
            </a:r>
          </a:p>
          <a:p>
            <a:pPr marL="514350" marR="0" lvl="0" indent="-514350" defTabSz="914400" rtl="0" eaLnBrk="1" fontAlgn="auto" latinLnBrk="0" hangingPunct="1">
              <a:lnSpc>
                <a:spcPct val="100000"/>
              </a:lnSpc>
              <a:spcBef>
                <a:spcPts val="100"/>
              </a:spcBef>
              <a:spcAft>
                <a:spcPts val="0"/>
              </a:spcAft>
              <a:buClrTx/>
              <a:buSzTx/>
              <a:buFont typeface="+mj-lt"/>
              <a:buAutoNum type="arabicPeriod"/>
              <a:tabLst/>
              <a:defRPr/>
            </a:pPr>
            <a:r>
              <a:rPr lang="en-US" sz="2700" dirty="0" smtClean="0">
                <a:solidFill>
                  <a:srgbClr val="000000"/>
                </a:solidFill>
              </a:rPr>
              <a:t>Determine the </a:t>
            </a:r>
            <a:r>
              <a:rPr lang="en-US" sz="2700" i="1" dirty="0" smtClean="0">
                <a:solidFill>
                  <a:srgbClr val="000000"/>
                </a:solidFill>
              </a:rPr>
              <a:t>x</a:t>
            </a:r>
            <a:r>
              <a:rPr lang="en-US" sz="2700" dirty="0" smtClean="0">
                <a:solidFill>
                  <a:srgbClr val="000000"/>
                </a:solidFill>
              </a:rPr>
              <a:t>-intercepts (if they exist) by substituting 0 for </a:t>
            </a:r>
            <a:r>
              <a:rPr lang="en-US" sz="2700" i="1" dirty="0" smtClean="0">
                <a:solidFill>
                  <a:srgbClr val="000000"/>
                </a:solidFill>
              </a:rPr>
              <a:t>y</a:t>
            </a:r>
            <a:r>
              <a:rPr lang="en-US" sz="2700" dirty="0" smtClean="0">
                <a:solidFill>
                  <a:srgbClr val="000000"/>
                </a:solidFill>
              </a:rPr>
              <a:t> or </a:t>
            </a:r>
            <a:r>
              <a:rPr lang="en-US" sz="2700" i="1" dirty="0" smtClean="0">
                <a:solidFill>
                  <a:srgbClr val="000000"/>
                </a:solidFill>
              </a:rPr>
              <a:t>f</a:t>
            </a:r>
            <a:r>
              <a:rPr lang="en-US" sz="2700" dirty="0" smtClean="0">
                <a:solidFill>
                  <a:srgbClr val="000000"/>
                </a:solidFill>
              </a:rPr>
              <a:t>(</a:t>
            </a:r>
            <a:r>
              <a:rPr lang="en-US" sz="2700" i="1" dirty="0" smtClean="0">
                <a:solidFill>
                  <a:srgbClr val="000000"/>
                </a:solidFill>
              </a:rPr>
              <a:t>x</a:t>
            </a:r>
            <a:r>
              <a:rPr lang="en-US" sz="2700" dirty="0" smtClean="0">
                <a:solidFill>
                  <a:srgbClr val="000000"/>
                </a:solidFill>
              </a:rPr>
              <a:t>) and solving for </a:t>
            </a:r>
            <a:r>
              <a:rPr lang="en-US" sz="2700" i="1" dirty="0" smtClean="0">
                <a:solidFill>
                  <a:srgbClr val="000000"/>
                </a:solidFill>
              </a:rPr>
              <a:t>x</a:t>
            </a:r>
            <a:r>
              <a:rPr lang="en-US" sz="2700" dirty="0" smtClean="0">
                <a:solidFill>
                  <a:srgbClr val="000000"/>
                </a:solidFill>
              </a:rPr>
              <a:t>.</a:t>
            </a:r>
          </a:p>
          <a:p>
            <a:pPr marL="514350" marR="0" lvl="0" indent="-514350" defTabSz="914400" rtl="0" eaLnBrk="1" fontAlgn="auto" latinLnBrk="0" hangingPunct="1">
              <a:lnSpc>
                <a:spcPct val="100000"/>
              </a:lnSpc>
              <a:spcBef>
                <a:spcPts val="100"/>
              </a:spcBef>
              <a:spcAft>
                <a:spcPts val="0"/>
              </a:spcAft>
              <a:buClrTx/>
              <a:buSzTx/>
              <a:buFont typeface="+mj-lt"/>
              <a:buAutoNum type="arabicPeriod"/>
              <a:tabLst/>
              <a:defRPr/>
            </a:pPr>
            <a:r>
              <a:rPr lang="en-US" sz="2700" dirty="0" smtClean="0">
                <a:solidFill>
                  <a:srgbClr val="000000"/>
                </a:solidFill>
              </a:rPr>
              <a:t>Determine the </a:t>
            </a:r>
            <a:r>
              <a:rPr lang="en-US" sz="2700" i="1" dirty="0" smtClean="0">
                <a:solidFill>
                  <a:srgbClr val="000000"/>
                </a:solidFill>
              </a:rPr>
              <a:t>y</a:t>
            </a:r>
            <a:r>
              <a:rPr lang="en-US" sz="2700" dirty="0" smtClean="0">
                <a:solidFill>
                  <a:srgbClr val="000000"/>
                </a:solidFill>
              </a:rPr>
              <a:t>-intercept by substituting 0 for </a:t>
            </a:r>
            <a:r>
              <a:rPr lang="en-US" sz="2700" i="1" dirty="0" smtClean="0">
                <a:solidFill>
                  <a:srgbClr val="000000"/>
                </a:solidFill>
              </a:rPr>
              <a:t>x</a:t>
            </a:r>
            <a:r>
              <a:rPr lang="en-US" sz="2700" dirty="0" smtClean="0">
                <a:solidFill>
                  <a:srgbClr val="000000"/>
                </a:solidFill>
              </a:rPr>
              <a:t> and solving for </a:t>
            </a:r>
            <a:r>
              <a:rPr lang="en-US" sz="2700" i="1" dirty="0" smtClean="0">
                <a:solidFill>
                  <a:srgbClr val="000000"/>
                </a:solidFill>
              </a:rPr>
              <a:t>y</a:t>
            </a:r>
            <a:r>
              <a:rPr lang="en-US" sz="2700" dirty="0" smtClean="0">
                <a:solidFill>
                  <a:srgbClr val="000000"/>
                </a:solidFill>
              </a:rPr>
              <a:t>.</a:t>
            </a:r>
          </a:p>
        </p:txBody>
      </p:sp>
      <p:graphicFrame>
        <p:nvGraphicFramePr>
          <p:cNvPr id="5" name="Object 4"/>
          <p:cNvGraphicFramePr>
            <a:graphicFrameLocks noChangeAspect="1"/>
          </p:cNvGraphicFramePr>
          <p:nvPr>
            <p:extLst>
              <p:ext uri="{D42A27DB-BD31-4B8C-83A1-F6EECF244321}">
                <p14:modId xmlns:p14="http://schemas.microsoft.com/office/powerpoint/2010/main" val="2479418755"/>
              </p:ext>
            </p:extLst>
          </p:nvPr>
        </p:nvGraphicFramePr>
        <p:xfrm>
          <a:off x="2362200" y="1727200"/>
          <a:ext cx="2628900" cy="482600"/>
        </p:xfrm>
        <a:graphic>
          <a:graphicData uri="http://schemas.openxmlformats.org/presentationml/2006/ole">
            <mc:AlternateContent xmlns:mc="http://schemas.openxmlformats.org/markup-compatibility/2006">
              <mc:Choice xmlns:v="urn:schemas-microsoft-com:vml" Requires="v">
                <p:oleObj spid="_x0000_s132115" name="Equation" r:id="rId3" imgW="2628720" imgH="482400" progId="Equation.DSMT4">
                  <p:embed/>
                </p:oleObj>
              </mc:Choice>
              <mc:Fallback>
                <p:oleObj name="Equation" r:id="rId3" imgW="2628720" imgH="482400" progId="Equation.DSMT4">
                  <p:embed/>
                  <p:pic>
                    <p:nvPicPr>
                      <p:cNvPr id="0" name="Object 1"/>
                      <p:cNvPicPr>
                        <a:picLocks noChangeAspect="1" noChangeArrowheads="1"/>
                      </p:cNvPicPr>
                      <p:nvPr/>
                    </p:nvPicPr>
                    <p:blipFill>
                      <a:blip r:embed="rId4"/>
                      <a:srcRect/>
                      <a:stretch>
                        <a:fillRect/>
                      </a:stretch>
                    </p:blipFill>
                    <p:spPr bwMode="auto">
                      <a:xfrm>
                        <a:off x="2362200" y="1727200"/>
                        <a:ext cx="2628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967123822"/>
              </p:ext>
            </p:extLst>
          </p:nvPr>
        </p:nvGraphicFramePr>
        <p:xfrm>
          <a:off x="5410200" y="3352800"/>
          <a:ext cx="1625600" cy="571500"/>
        </p:xfrm>
        <a:graphic>
          <a:graphicData uri="http://schemas.openxmlformats.org/presentationml/2006/ole">
            <mc:AlternateContent xmlns:mc="http://schemas.openxmlformats.org/markup-compatibility/2006">
              <mc:Choice xmlns:v="urn:schemas-microsoft-com:vml" Requires="v">
                <p:oleObj spid="_x0000_s132116" name="Equation" r:id="rId5" imgW="1625400" imgH="571320" progId="Equation.DSMT4">
                  <p:embed/>
                </p:oleObj>
              </mc:Choice>
              <mc:Fallback>
                <p:oleObj name="Equation" r:id="rId5" imgW="1625400" imgH="571320" progId="Equation.DSMT4">
                  <p:embed/>
                  <p:pic>
                    <p:nvPicPr>
                      <p:cNvPr id="0" name="Object 4"/>
                      <p:cNvPicPr>
                        <a:picLocks noChangeAspect="1" noChangeArrowheads="1"/>
                      </p:cNvPicPr>
                      <p:nvPr/>
                    </p:nvPicPr>
                    <p:blipFill>
                      <a:blip r:embed="rId6"/>
                      <a:srcRect/>
                      <a:stretch>
                        <a:fillRect/>
                      </a:stretch>
                    </p:blipFill>
                    <p:spPr bwMode="auto">
                      <a:xfrm>
                        <a:off x="5410200" y="3352800"/>
                        <a:ext cx="16256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224373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Graphing Quadratic Functions (cont.)</a:t>
            </a:r>
            <a:endParaRPr lang="en-US" dirty="0"/>
          </a:p>
        </p:txBody>
      </p:sp>
      <p:sp>
        <p:nvSpPr>
          <p:cNvPr id="4" name="Content Placeholder 2"/>
          <p:cNvSpPr txBox="1">
            <a:spLocks noGrp="1"/>
          </p:cNvSpPr>
          <p:nvPr>
            <p:ph idx="1"/>
          </p:nvPr>
        </p:nvSpPr>
        <p:spPr>
          <a:xfrm>
            <a:off x="457200" y="1280160"/>
            <a:ext cx="8229600" cy="1364476"/>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en-US" sz="2700" b="1" dirty="0" smtClean="0">
                <a:solidFill>
                  <a:srgbClr val="000000"/>
                </a:solidFill>
              </a:rPr>
              <a:t>Graphing Quadratic Functions (cont.)</a:t>
            </a:r>
          </a:p>
          <a:p>
            <a:pPr marL="514350" marR="0" lvl="0" indent="-514350" defTabSz="914400" rtl="0" eaLnBrk="1" fontAlgn="auto" latinLnBrk="0" hangingPunct="1">
              <a:lnSpc>
                <a:spcPct val="100000"/>
              </a:lnSpc>
              <a:spcBef>
                <a:spcPts val="100"/>
              </a:spcBef>
              <a:spcAft>
                <a:spcPts val="0"/>
              </a:spcAft>
              <a:buClrTx/>
              <a:buSzTx/>
              <a:buFont typeface="+mj-lt"/>
              <a:buAutoNum type="arabicPeriod" startAt="5"/>
              <a:tabLst/>
              <a:defRPr/>
            </a:pPr>
            <a:r>
              <a:rPr lang="en-US" sz="2700" dirty="0" smtClean="0">
                <a:solidFill>
                  <a:srgbClr val="000000"/>
                </a:solidFill>
              </a:rPr>
              <a:t>Plot the vertex and the intercepts.</a:t>
            </a:r>
          </a:p>
          <a:p>
            <a:pPr marL="514350" marR="0" lvl="0" indent="-514350" defTabSz="914400" rtl="0" eaLnBrk="1" fontAlgn="auto" latinLnBrk="0" hangingPunct="1">
              <a:lnSpc>
                <a:spcPct val="100000"/>
              </a:lnSpc>
              <a:spcBef>
                <a:spcPts val="100"/>
              </a:spcBef>
              <a:spcAft>
                <a:spcPts val="0"/>
              </a:spcAft>
              <a:buClrTx/>
              <a:buSzTx/>
              <a:buFont typeface="+mj-lt"/>
              <a:buAutoNum type="arabicPeriod" startAt="5"/>
              <a:tabLst/>
              <a:defRPr/>
            </a:pPr>
            <a:r>
              <a:rPr lang="en-US" sz="2700" dirty="0" smtClean="0">
                <a:solidFill>
                  <a:srgbClr val="000000"/>
                </a:solidFill>
              </a:rPr>
              <a:t>Connect the points to give a graph of the parabola.</a:t>
            </a:r>
          </a:p>
        </p:txBody>
      </p:sp>
    </p:spTree>
    <p:extLst>
      <p:ext uri="{BB962C8B-B14F-4D97-AF65-F5344CB8AC3E}">
        <p14:creationId xmlns:p14="http://schemas.microsoft.com/office/powerpoint/2010/main" val="1817050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Graphing Quadratic Functions</a:t>
            </a:r>
            <a:endParaRPr lang="en-US" dirty="0"/>
          </a:p>
        </p:txBody>
      </p:sp>
      <p:sp>
        <p:nvSpPr>
          <p:cNvPr id="3" name="Content Placeholder 2"/>
          <p:cNvSpPr>
            <a:spLocks noGrp="1"/>
          </p:cNvSpPr>
          <p:nvPr>
            <p:ph idx="1"/>
          </p:nvPr>
        </p:nvSpPr>
        <p:spPr/>
        <p:txBody>
          <a:bodyPr>
            <a:noAutofit/>
          </a:bodyPr>
          <a:lstStyle/>
          <a:p>
            <a:r>
              <a:rPr lang="en-US" dirty="0" smtClean="0"/>
              <a:t>Graph the quadratic function </a:t>
            </a:r>
          </a:p>
          <a:p>
            <a:r>
              <a:rPr lang="en-US" b="1" dirty="0" smtClean="0"/>
              <a:t>Solution </a:t>
            </a:r>
          </a:p>
          <a:p>
            <a:r>
              <a:rPr lang="en-US" dirty="0" smtClean="0"/>
              <a:t>We will go through our steps to graph the function. </a:t>
            </a:r>
          </a:p>
          <a:p>
            <a:pPr>
              <a:tabLst>
                <a:tab pos="463550" algn="l"/>
              </a:tabLst>
            </a:pPr>
            <a:r>
              <a:rPr lang="en-US" b="1" dirty="0" smtClean="0"/>
              <a:t>1.</a:t>
            </a:r>
            <a:r>
              <a:rPr lang="en-US" dirty="0" smtClean="0"/>
              <a:t>	Since </a:t>
            </a:r>
            <a:r>
              <a:rPr lang="en-US" i="1" dirty="0" smtClean="0"/>
              <a:t>a </a:t>
            </a:r>
            <a:r>
              <a:rPr lang="en-US" dirty="0" smtClean="0"/>
              <a:t>= 1</a:t>
            </a:r>
            <a:r>
              <a:rPr lang="en-US" i="1" dirty="0" smtClean="0"/>
              <a:t> </a:t>
            </a:r>
            <a:r>
              <a:rPr lang="en-US" dirty="0" smtClean="0"/>
              <a:t>and</a:t>
            </a:r>
            <a:r>
              <a:rPr lang="en-US" i="1" dirty="0" smtClean="0"/>
              <a:t> a </a:t>
            </a:r>
            <a:r>
              <a:rPr lang="en-US" dirty="0" smtClean="0"/>
              <a:t>&gt;</a:t>
            </a:r>
            <a:r>
              <a:rPr lang="en-US" i="1" dirty="0" smtClean="0"/>
              <a:t> </a:t>
            </a:r>
            <a:r>
              <a:rPr lang="en-US" dirty="0" smtClean="0"/>
              <a:t>0</a:t>
            </a:r>
            <a:r>
              <a:rPr lang="en-US" i="1" dirty="0" smtClean="0"/>
              <a:t>, </a:t>
            </a:r>
            <a:r>
              <a:rPr lang="en-US" dirty="0" smtClean="0"/>
              <a:t>the parabola opens up. </a:t>
            </a:r>
          </a:p>
          <a:p>
            <a:pPr>
              <a:tabLst>
                <a:tab pos="463550" algn="l"/>
              </a:tabLst>
            </a:pPr>
            <a:r>
              <a:rPr lang="en-US" b="1" dirty="0" smtClean="0"/>
              <a:t>2.</a:t>
            </a:r>
            <a:r>
              <a:rPr lang="en-US" dirty="0" smtClean="0"/>
              <a:t>	To find the vertex, we find the </a:t>
            </a:r>
            <a:r>
              <a:rPr lang="en-US" i="1" dirty="0" smtClean="0"/>
              <a:t>x-</a:t>
            </a:r>
            <a:r>
              <a:rPr lang="en-US" dirty="0" smtClean="0"/>
              <a:t>coordinate using</a:t>
            </a:r>
          </a:p>
          <a:p>
            <a:pPr>
              <a:tabLst>
                <a:tab pos="463550" algn="l"/>
              </a:tabLst>
            </a:pPr>
            <a:endParaRPr lang="en-US" dirty="0" smtClean="0"/>
          </a:p>
          <a:p>
            <a:pPr>
              <a:tabLst>
                <a:tab pos="463550" algn="l"/>
              </a:tabLst>
            </a:pPr>
            <a:endParaRPr lang="en-US" dirty="0" smtClean="0"/>
          </a:p>
        </p:txBody>
      </p:sp>
      <p:graphicFrame>
        <p:nvGraphicFramePr>
          <p:cNvPr id="67586" name="Object 2"/>
          <p:cNvGraphicFramePr>
            <a:graphicFrameLocks noChangeAspect="1"/>
          </p:cNvGraphicFramePr>
          <p:nvPr>
            <p:extLst>
              <p:ext uri="{D42A27DB-BD31-4B8C-83A1-F6EECF244321}">
                <p14:modId xmlns:p14="http://schemas.microsoft.com/office/powerpoint/2010/main" val="1766849774"/>
              </p:ext>
            </p:extLst>
          </p:nvPr>
        </p:nvGraphicFramePr>
        <p:xfrm>
          <a:off x="4833938" y="1295400"/>
          <a:ext cx="2108200" cy="444500"/>
        </p:xfrm>
        <a:graphic>
          <a:graphicData uri="http://schemas.openxmlformats.org/presentationml/2006/ole">
            <mc:AlternateContent xmlns:mc="http://schemas.openxmlformats.org/markup-compatibility/2006">
              <mc:Choice xmlns:v="urn:schemas-microsoft-com:vml" Requires="v">
                <p:oleObj spid="_x0000_s67615" name="Equation" r:id="rId3" imgW="2108160" imgH="444240" progId="Equation.DSMT4">
                  <p:embed/>
                </p:oleObj>
              </mc:Choice>
              <mc:Fallback>
                <p:oleObj name="Equation" r:id="rId3" imgW="2108160" imgH="444240" progId="Equation.DSMT4">
                  <p:embed/>
                  <p:pic>
                    <p:nvPicPr>
                      <p:cNvPr id="0" name="Picture 2"/>
                      <p:cNvPicPr>
                        <a:picLocks noChangeAspect="1" noChangeArrowheads="1"/>
                      </p:cNvPicPr>
                      <p:nvPr/>
                    </p:nvPicPr>
                    <p:blipFill>
                      <a:blip r:embed="rId4"/>
                      <a:srcRect/>
                      <a:stretch>
                        <a:fillRect/>
                      </a:stretch>
                    </p:blipFill>
                    <p:spPr bwMode="auto">
                      <a:xfrm>
                        <a:off x="4833938" y="1295400"/>
                        <a:ext cx="2108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87" name="Object 3"/>
          <p:cNvGraphicFramePr>
            <a:graphicFrameLocks noChangeAspect="1"/>
          </p:cNvGraphicFramePr>
          <p:nvPr>
            <p:extLst>
              <p:ext uri="{D42A27DB-BD31-4B8C-83A1-F6EECF244321}">
                <p14:modId xmlns:p14="http://schemas.microsoft.com/office/powerpoint/2010/main" val="1012272586"/>
              </p:ext>
            </p:extLst>
          </p:nvPr>
        </p:nvGraphicFramePr>
        <p:xfrm>
          <a:off x="990600" y="3810000"/>
          <a:ext cx="1104900" cy="838200"/>
        </p:xfrm>
        <a:graphic>
          <a:graphicData uri="http://schemas.openxmlformats.org/presentationml/2006/ole">
            <mc:AlternateContent xmlns:mc="http://schemas.openxmlformats.org/markup-compatibility/2006">
              <mc:Choice xmlns:v="urn:schemas-microsoft-com:vml" Requires="v">
                <p:oleObj spid="_x0000_s67616" name="Equation" r:id="rId5" imgW="1104840" imgH="838080" progId="Equation.DSMT4">
                  <p:embed/>
                </p:oleObj>
              </mc:Choice>
              <mc:Fallback>
                <p:oleObj name="Equation" r:id="rId5" imgW="1104840" imgH="838080" progId="Equation.DSMT4">
                  <p:embed/>
                  <p:pic>
                    <p:nvPicPr>
                      <p:cNvPr id="0" name="Picture 3"/>
                      <p:cNvPicPr>
                        <a:picLocks noChangeAspect="1" noChangeArrowheads="1"/>
                      </p:cNvPicPr>
                      <p:nvPr/>
                    </p:nvPicPr>
                    <p:blipFill>
                      <a:blip r:embed="rId6"/>
                      <a:srcRect/>
                      <a:stretch>
                        <a:fillRect/>
                      </a:stretch>
                    </p:blipFill>
                    <p:spPr bwMode="auto">
                      <a:xfrm>
                        <a:off x="990600" y="3810000"/>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75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Graphing Quadratic Functions (cont.)</a:t>
            </a:r>
            <a:endParaRPr lang="en-US" dirty="0"/>
          </a:p>
        </p:txBody>
      </p:sp>
      <p:sp>
        <p:nvSpPr>
          <p:cNvPr id="3" name="Content Placeholder 2"/>
          <p:cNvSpPr>
            <a:spLocks noGrp="1"/>
          </p:cNvSpPr>
          <p:nvPr>
            <p:ph idx="1"/>
          </p:nvPr>
        </p:nvSpPr>
        <p:spPr/>
        <p:txBody>
          <a:bodyPr/>
          <a:lstStyle/>
          <a:p>
            <a:r>
              <a:rPr lang="en-US" dirty="0"/>
              <a:t>Based on the equation</a:t>
            </a:r>
          </a:p>
          <a:p>
            <a:endParaRPr lang="en-US" dirty="0" smtClean="0"/>
          </a:p>
          <a:p>
            <a:endParaRPr lang="en-US" dirty="0" smtClean="0"/>
          </a:p>
          <a:p>
            <a:endParaRPr lang="en-US" dirty="0" smtClean="0"/>
          </a:p>
          <a:p>
            <a:endParaRPr lang="en-US" dirty="0" smtClean="0"/>
          </a:p>
          <a:p>
            <a:r>
              <a:rPr lang="en-US" dirty="0" smtClean="0"/>
              <a:t>So, the </a:t>
            </a:r>
            <a:r>
              <a:rPr lang="en-US" i="1" dirty="0" smtClean="0"/>
              <a:t>x</a:t>
            </a:r>
            <a:r>
              <a:rPr lang="en-US" dirty="0" smtClean="0"/>
              <a:t>-coordinate of the vertex is 3.</a:t>
            </a:r>
            <a:endParaRPr lang="en-US" dirty="0"/>
          </a:p>
        </p:txBody>
      </p:sp>
      <p:graphicFrame>
        <p:nvGraphicFramePr>
          <p:cNvPr id="66575" name="Object 15"/>
          <p:cNvGraphicFramePr>
            <a:graphicFrameLocks noChangeAspect="1"/>
          </p:cNvGraphicFramePr>
          <p:nvPr>
            <p:extLst>
              <p:ext uri="{D42A27DB-BD31-4B8C-83A1-F6EECF244321}">
                <p14:modId xmlns:p14="http://schemas.microsoft.com/office/powerpoint/2010/main" val="667427833"/>
              </p:ext>
            </p:extLst>
          </p:nvPr>
        </p:nvGraphicFramePr>
        <p:xfrm>
          <a:off x="2881952" y="2626056"/>
          <a:ext cx="1003300" cy="838200"/>
        </p:xfrm>
        <a:graphic>
          <a:graphicData uri="http://schemas.openxmlformats.org/presentationml/2006/ole">
            <mc:AlternateContent xmlns:mc="http://schemas.openxmlformats.org/markup-compatibility/2006">
              <mc:Choice xmlns:v="urn:schemas-microsoft-com:vml" Requires="v">
                <p:oleObj spid="_x0000_s66647" name="Equation" r:id="rId3" imgW="1002960" imgH="838080" progId="Equation.DSMT4">
                  <p:embed/>
                </p:oleObj>
              </mc:Choice>
              <mc:Fallback>
                <p:oleObj name="Equation" r:id="rId3" imgW="1002960" imgH="83808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1952" y="2626056"/>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6576" name="Object 16"/>
          <p:cNvGraphicFramePr>
            <a:graphicFrameLocks noChangeAspect="1"/>
          </p:cNvGraphicFramePr>
          <p:nvPr>
            <p:extLst>
              <p:ext uri="{D42A27DB-BD31-4B8C-83A1-F6EECF244321}">
                <p14:modId xmlns:p14="http://schemas.microsoft.com/office/powerpoint/2010/main" val="1450148588"/>
              </p:ext>
            </p:extLst>
          </p:nvPr>
        </p:nvGraphicFramePr>
        <p:xfrm>
          <a:off x="3927144" y="2590800"/>
          <a:ext cx="1231900" cy="990600"/>
        </p:xfrm>
        <a:graphic>
          <a:graphicData uri="http://schemas.openxmlformats.org/presentationml/2006/ole">
            <mc:AlternateContent xmlns:mc="http://schemas.openxmlformats.org/markup-compatibility/2006">
              <mc:Choice xmlns:v="urn:schemas-microsoft-com:vml" Requires="v">
                <p:oleObj spid="_x0000_s66648" name="Equation" r:id="rId5" imgW="1231560" imgH="990360" progId="Equation.DSMT4">
                  <p:embed/>
                </p:oleObj>
              </mc:Choice>
              <mc:Fallback>
                <p:oleObj name="Equation" r:id="rId5" imgW="1231560" imgH="99036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27144" y="2590800"/>
                        <a:ext cx="1231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6577" name="Object 17"/>
          <p:cNvGraphicFramePr>
            <a:graphicFrameLocks noChangeAspect="1"/>
          </p:cNvGraphicFramePr>
          <p:nvPr>
            <p:extLst>
              <p:ext uri="{D42A27DB-BD31-4B8C-83A1-F6EECF244321}">
                <p14:modId xmlns:p14="http://schemas.microsoft.com/office/powerpoint/2010/main" val="894769364"/>
              </p:ext>
            </p:extLst>
          </p:nvPr>
        </p:nvGraphicFramePr>
        <p:xfrm>
          <a:off x="5189560" y="2634016"/>
          <a:ext cx="533400" cy="838200"/>
        </p:xfrm>
        <a:graphic>
          <a:graphicData uri="http://schemas.openxmlformats.org/presentationml/2006/ole">
            <mc:AlternateContent xmlns:mc="http://schemas.openxmlformats.org/markup-compatibility/2006">
              <mc:Choice xmlns:v="urn:schemas-microsoft-com:vml" Requires="v">
                <p:oleObj spid="_x0000_s66649" name="Equation" r:id="rId7" imgW="533160" imgH="838080" progId="Equation.DSMT4">
                  <p:embed/>
                </p:oleObj>
              </mc:Choice>
              <mc:Fallback>
                <p:oleObj name="Equation" r:id="rId7" imgW="533160" imgH="83808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89560" y="2634016"/>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6578" name="Object 18"/>
          <p:cNvGraphicFramePr>
            <a:graphicFrameLocks noChangeAspect="1"/>
          </p:cNvGraphicFramePr>
          <p:nvPr>
            <p:extLst>
              <p:ext uri="{D42A27DB-BD31-4B8C-83A1-F6EECF244321}">
                <p14:modId xmlns:p14="http://schemas.microsoft.com/office/powerpoint/2010/main" val="335904189"/>
              </p:ext>
            </p:extLst>
          </p:nvPr>
        </p:nvGraphicFramePr>
        <p:xfrm>
          <a:off x="5750256" y="2917208"/>
          <a:ext cx="469900" cy="292100"/>
        </p:xfrm>
        <a:graphic>
          <a:graphicData uri="http://schemas.openxmlformats.org/presentationml/2006/ole">
            <mc:AlternateContent xmlns:mc="http://schemas.openxmlformats.org/markup-compatibility/2006">
              <mc:Choice xmlns:v="urn:schemas-microsoft-com:vml" Requires="v">
                <p:oleObj spid="_x0000_s66650" name="Equation" r:id="rId9" imgW="469800" imgH="291960" progId="Equation.DSMT4">
                  <p:embed/>
                </p:oleObj>
              </mc:Choice>
              <mc:Fallback>
                <p:oleObj name="Equation" r:id="rId9" imgW="469800" imgH="291960" progId="Equation.DSMT4">
                  <p:embed/>
                  <p:pic>
                    <p:nvPicPr>
                      <p:cNvPr id="0" name="Picture 1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50256" y="2917208"/>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772688116"/>
              </p:ext>
            </p:extLst>
          </p:nvPr>
        </p:nvGraphicFramePr>
        <p:xfrm>
          <a:off x="546100" y="1841500"/>
          <a:ext cx="5689600" cy="444500"/>
        </p:xfrm>
        <a:graphic>
          <a:graphicData uri="http://schemas.openxmlformats.org/presentationml/2006/ole">
            <mc:AlternateContent xmlns:mc="http://schemas.openxmlformats.org/markup-compatibility/2006">
              <mc:Choice xmlns:v="urn:schemas-microsoft-com:vml" Requires="v">
                <p:oleObj spid="_x0000_s66651" name="Equation" r:id="rId11" imgW="5689440" imgH="444240" progId="Equation.DSMT4">
                  <p:embed/>
                </p:oleObj>
              </mc:Choice>
              <mc:Fallback>
                <p:oleObj name="Equation" r:id="rId11" imgW="5689440" imgH="444240" progId="Equation.DSMT4">
                  <p:embed/>
                  <p:pic>
                    <p:nvPicPr>
                      <p:cNvPr id="0" name="Object 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6100" y="1841500"/>
                        <a:ext cx="5689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5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5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rgbClr val="FFFFCC"/>
        </a:solidFill>
        <a:ln w="28575">
          <a:solidFill>
            <a:srgbClr val="000000"/>
          </a:solidFill>
        </a:ln>
      </a:spPr>
      <a:bodyPr>
        <a:noAutofit/>
      </a:bodyPr>
      <a:lstStyle>
        <a:defPPr marL="0" marR="0" indent="0" algn="ctr" defTabSz="914400" rtl="0" eaLnBrk="1" fontAlgn="auto" latinLnBrk="0" hangingPunct="1">
          <a:lnSpc>
            <a:spcPct val="100000"/>
          </a:lnSpc>
          <a:spcBef>
            <a:spcPts val="100"/>
          </a:spcBef>
          <a:spcAft>
            <a:spcPts val="0"/>
          </a:spcAft>
          <a:buClrTx/>
          <a:buSzTx/>
          <a:buFontTx/>
          <a:buNone/>
          <a:tabLst/>
          <a:defRPr sz="2700" b="1" dirty="0" smtClean="0">
            <a:solidFill>
              <a:srgbClr val="C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1926</TotalTime>
  <Words>683</Words>
  <Application>Microsoft Office PowerPoint</Application>
  <PresentationFormat>On-screen Show (4:3)</PresentationFormat>
  <Paragraphs>110</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Calibri</vt:lpstr>
      <vt:lpstr>Courier New</vt:lpstr>
      <vt:lpstr>Arial</vt:lpstr>
      <vt:lpstr>Symbol</vt:lpstr>
      <vt:lpstr>Office Theme</vt:lpstr>
      <vt:lpstr>Equation</vt:lpstr>
      <vt:lpstr>Section 5.3</vt:lpstr>
      <vt:lpstr>Objectives</vt:lpstr>
      <vt:lpstr>Discovering Quadratics</vt:lpstr>
      <vt:lpstr>Quadratic Function</vt:lpstr>
      <vt:lpstr>Attributes of Parabolas</vt:lpstr>
      <vt:lpstr>Graphing Quadratic Functions</vt:lpstr>
      <vt:lpstr>Graphing Quadratic Functions (cont.)</vt:lpstr>
      <vt:lpstr>Example 1: Graphing Quadratic Functions</vt:lpstr>
      <vt:lpstr>Example 1: Graphing Quadratic Functions (cont.)</vt:lpstr>
      <vt:lpstr>Example 1: Graphing Quadratic Functions (cont.)</vt:lpstr>
      <vt:lpstr>Example 1: Graphing Quadratic Functions (cont.)</vt:lpstr>
      <vt:lpstr>Example 1: Graphing Quadratic Functions (cont.)</vt:lpstr>
      <vt:lpstr>Example 1: Graphing Quadratic Functions (cont.)</vt:lpstr>
      <vt:lpstr>Quadratic Formula</vt:lpstr>
      <vt:lpstr>Example 2: Application of Quadratic Functions</vt:lpstr>
      <vt:lpstr>Example 2: Application of Quadratic Functions (cont.)</vt:lpstr>
      <vt:lpstr>Example 2: Application of Quadratic Functions (cont.)</vt:lpstr>
      <vt:lpstr>Example 2: Application of Quadratic Functions (cont.)</vt:lpstr>
      <vt:lpstr>Example 2: Application of Quadratic Functions (cont.)</vt:lpstr>
      <vt:lpstr>Example 2: Application of Quadratic Functions (cont.)</vt:lpstr>
      <vt:lpstr>Example 2: Application of Quadratic Functions (cont.)</vt:lpstr>
      <vt:lpstr>Example 2: Application of Quadratic Functions (cont.)</vt:lpstr>
      <vt:lpstr>Skill Check #1</vt:lpstr>
      <vt:lpstr>Skill Check #2</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302</cp:revision>
  <dcterms:created xsi:type="dcterms:W3CDTF">2013-04-26T14:43:13Z</dcterms:created>
  <dcterms:modified xsi:type="dcterms:W3CDTF">2017-08-03T18:55:44Z</dcterms:modified>
</cp:coreProperties>
</file>