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328" r:id="rId3"/>
    <p:sldId id="329" r:id="rId4"/>
    <p:sldId id="264" r:id="rId5"/>
    <p:sldId id="305" r:id="rId6"/>
    <p:sldId id="309" r:id="rId7"/>
    <p:sldId id="265" r:id="rId8"/>
    <p:sldId id="266" r:id="rId9"/>
    <p:sldId id="267" r:id="rId10"/>
    <p:sldId id="306" r:id="rId11"/>
    <p:sldId id="268" r:id="rId12"/>
    <p:sldId id="269" r:id="rId13"/>
    <p:sldId id="270" r:id="rId14"/>
    <p:sldId id="327" r:id="rId15"/>
    <p:sldId id="308" r:id="rId16"/>
    <p:sldId id="310" r:id="rId17"/>
    <p:sldId id="311" r:id="rId18"/>
    <p:sldId id="312" r:id="rId19"/>
    <p:sldId id="313" r:id="rId20"/>
    <p:sldId id="321" r:id="rId21"/>
    <p:sldId id="322" r:id="rId22"/>
    <p:sldId id="323" r:id="rId23"/>
    <p:sldId id="324" r:id="rId24"/>
    <p:sldId id="325" r:id="rId25"/>
    <p:sldId id="326" r:id="rId26"/>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344" autoAdjust="0"/>
    <p:restoredTop sz="94709" autoAdjust="0"/>
  </p:normalViewPr>
  <p:slideViewPr>
    <p:cSldViewPr>
      <p:cViewPr varScale="1">
        <p:scale>
          <a:sx n="71" d="100"/>
          <a:sy n="71" d="100"/>
        </p:scale>
        <p:origin x="153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6.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9.wmf"/><Relationship Id="rId1" Type="http://schemas.openxmlformats.org/officeDocument/2006/relationships/image" Target="../media/image18.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20.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6.vml"/><Relationship Id="rId5" Type="http://schemas.openxmlformats.org/officeDocument/2006/relationships/oleObject" Target="../embeddings/oleObject7.bin"/><Relationship Id="rId4" Type="http://schemas.openxmlformats.org/officeDocument/2006/relationships/image" Target="../media/image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11.wmf"/><Relationship Id="rId5" Type="http://schemas.openxmlformats.org/officeDocument/2006/relationships/oleObject" Target="../embeddings/oleObject9.bin"/><Relationship Id="rId4" Type="http://schemas.openxmlformats.org/officeDocument/2006/relationships/image" Target="../media/image10.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4.wmf"/><Relationship Id="rId5" Type="http://schemas.openxmlformats.org/officeDocument/2006/relationships/oleObject" Target="../embeddings/oleObject12.bin"/><Relationship Id="rId4" Type="http://schemas.openxmlformats.org/officeDocument/2006/relationships/image" Target="../media/image1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5.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6.wmf"/></Relationships>
</file>

<file path=ppt/slides/_rels/slide2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19.wmf"/><Relationship Id="rId5" Type="http://schemas.openxmlformats.org/officeDocument/2006/relationships/oleObject" Target="../embeddings/oleObject16.bin"/><Relationship Id="rId4" Type="http://schemas.openxmlformats.org/officeDocument/2006/relationships/image" Target="../media/image18.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20.wmf"/></Relationships>
</file>

<file path=ppt/slides/_rels/slide25.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22.wmf"/><Relationship Id="rId5" Type="http://schemas.openxmlformats.org/officeDocument/2006/relationships/oleObject" Target="../embeddings/oleObject19.bin"/><Relationship Id="rId4" Type="http://schemas.openxmlformats.org/officeDocument/2006/relationships/image" Target="../media/image21.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5.4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Exponential Growth</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3" name="Content Placeholder 2"/>
          <p:cNvSpPr>
            <a:spLocks noGrp="1"/>
          </p:cNvSpPr>
          <p:nvPr>
            <p:ph idx="1"/>
          </p:nvPr>
        </p:nvSpPr>
        <p:spPr/>
        <p:txBody>
          <a:bodyPr>
            <a:normAutofit/>
          </a:bodyPr>
          <a:lstStyle/>
          <a:p>
            <a:pPr>
              <a:tabLst>
                <a:tab pos="463550" algn="l"/>
              </a:tabLst>
            </a:pPr>
            <a:r>
              <a:rPr lang="en-US" dirty="0"/>
              <a:t>To answer our original question, we can insert the value of 18 for the value of </a:t>
            </a:r>
            <a:r>
              <a:rPr lang="en-US" i="1" dirty="0"/>
              <a:t>x </a:t>
            </a:r>
            <a:r>
              <a:rPr lang="en-US" dirty="0"/>
              <a:t>to find how much money would be placed into the shoebox on Jeffrey’s 18</a:t>
            </a:r>
            <a:r>
              <a:rPr lang="en-US" baseline="30000" dirty="0"/>
              <a:t>th</a:t>
            </a:r>
            <a:r>
              <a:rPr lang="en-US" dirty="0"/>
              <a:t> birthday. </a:t>
            </a:r>
          </a:p>
          <a:p>
            <a:pPr>
              <a:tabLst>
                <a:tab pos="463550" algn="l"/>
              </a:tabLst>
            </a:pPr>
            <a:endParaRPr lang="en-US" dirty="0" smtClean="0"/>
          </a:p>
          <a:p>
            <a:pPr>
              <a:tabLst>
                <a:tab pos="463550" algn="l"/>
              </a:tabLst>
            </a:pPr>
            <a:endParaRPr lang="en-US" dirty="0" smtClean="0"/>
          </a:p>
          <a:p>
            <a:pPr>
              <a:tabLst>
                <a:tab pos="463550" algn="l"/>
              </a:tabLst>
            </a:pPr>
            <a:r>
              <a:rPr lang="en-US" dirty="0" smtClean="0"/>
              <a:t>Notice that the amount deposited on Jeffrey’s 18</a:t>
            </a:r>
            <a:r>
              <a:rPr lang="en-US" baseline="30000" dirty="0" smtClean="0"/>
              <a:t>th</a:t>
            </a:r>
            <a:r>
              <a:rPr lang="en-US" dirty="0" smtClean="0"/>
              <a:t> birthday alone is $262,144 while the total amount deposited by the uncle after 18 years was only $100. </a:t>
            </a:r>
            <a:endParaRPr lang="en-US" dirty="0"/>
          </a:p>
        </p:txBody>
      </p:sp>
      <p:graphicFrame>
        <p:nvGraphicFramePr>
          <p:cNvPr id="90122" name="Object 10"/>
          <p:cNvGraphicFramePr>
            <a:graphicFrameLocks noChangeAspect="1"/>
          </p:cNvGraphicFramePr>
          <p:nvPr>
            <p:extLst>
              <p:ext uri="{D42A27DB-BD31-4B8C-83A1-F6EECF244321}">
                <p14:modId xmlns:p14="http://schemas.microsoft.com/office/powerpoint/2010/main" val="3199515081"/>
              </p:ext>
            </p:extLst>
          </p:nvPr>
        </p:nvGraphicFramePr>
        <p:xfrm>
          <a:off x="3048000" y="2946400"/>
          <a:ext cx="3263900" cy="482600"/>
        </p:xfrm>
        <a:graphic>
          <a:graphicData uri="http://schemas.openxmlformats.org/presentationml/2006/ole">
            <mc:AlternateContent xmlns:mc="http://schemas.openxmlformats.org/markup-compatibility/2006">
              <mc:Choice xmlns:v="urn:schemas-microsoft-com:vml" Requires="v">
                <p:oleObj spid="_x0000_s90128" name="Equation" r:id="rId3" imgW="3263760" imgH="482400" progId="Equation.DSMT4">
                  <p:embed/>
                </p:oleObj>
              </mc:Choice>
              <mc:Fallback>
                <p:oleObj name="Equation" r:id="rId3" imgW="3263760" imgH="482400" progId="Equation.DSMT4">
                  <p:embed/>
                  <p:pic>
                    <p:nvPicPr>
                      <p:cNvPr id="0" name="Picture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2946400"/>
                        <a:ext cx="3263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normAutofit/>
          </a:bodyPr>
          <a:lstStyle/>
          <a:p>
            <a:pPr>
              <a:tabLst>
                <a:tab pos="463550" algn="l"/>
              </a:tabLst>
            </a:pPr>
            <a:endParaRPr lang="en-US" dirty="0" smtClean="0"/>
          </a:p>
          <a:p>
            <a:pPr>
              <a:tabLst>
                <a:tab pos="463550" algn="l"/>
              </a:tabLst>
            </a:pPr>
            <a:endParaRPr lang="en-US" dirty="0"/>
          </a:p>
        </p:txBody>
      </p:sp>
      <p:sp>
        <p:nvSpPr>
          <p:cNvPr id="6" name="Content Placeholder 2"/>
          <p:cNvSpPr txBox="1">
            <a:spLocks/>
          </p:cNvSpPr>
          <p:nvPr/>
        </p:nvSpPr>
        <p:spPr>
          <a:xfrm>
            <a:off x="457200" y="1371600"/>
            <a:ext cx="8229600" cy="3194721"/>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Skill Check #1 </a:t>
            </a:r>
          </a:p>
          <a:p>
            <a:pPr lvl="0">
              <a:spcBef>
                <a:spcPct val="20000"/>
              </a:spcBef>
            </a:pPr>
            <a:r>
              <a:rPr lang="en-US" sz="2800" dirty="0" smtClean="0">
                <a:solidFill>
                  <a:srgbClr val="000000"/>
                </a:solidFill>
              </a:rPr>
              <a:t>Assume that on the day you were born your parents deposited $1 in a shoebox for you. On your 1</a:t>
            </a:r>
            <a:r>
              <a:rPr lang="en-US" sz="2800" baseline="30000" dirty="0" smtClean="0">
                <a:solidFill>
                  <a:srgbClr val="000000"/>
                </a:solidFill>
              </a:rPr>
              <a:t>st</a:t>
            </a:r>
            <a:r>
              <a:rPr lang="en-US" sz="2800" dirty="0" smtClean="0">
                <a:solidFill>
                  <a:srgbClr val="000000"/>
                </a:solidFill>
              </a:rPr>
              <a:t> birthday, they deposit $3. On your 2</a:t>
            </a:r>
            <a:r>
              <a:rPr lang="en-US" sz="2800" baseline="30000" dirty="0" smtClean="0">
                <a:solidFill>
                  <a:srgbClr val="000000"/>
                </a:solidFill>
              </a:rPr>
              <a:t>nd</a:t>
            </a:r>
            <a:r>
              <a:rPr lang="en-US" sz="2800" dirty="0" smtClean="0">
                <a:solidFill>
                  <a:srgbClr val="000000"/>
                </a:solidFill>
              </a:rPr>
              <a:t> birthday, they deposit $9. On your 3</a:t>
            </a:r>
            <a:r>
              <a:rPr lang="en-US" sz="2800" baseline="30000" dirty="0" smtClean="0">
                <a:solidFill>
                  <a:srgbClr val="000000"/>
                </a:solidFill>
              </a:rPr>
              <a:t>rd</a:t>
            </a:r>
            <a:r>
              <a:rPr lang="en-US" sz="2800" dirty="0" smtClean="0">
                <a:solidFill>
                  <a:srgbClr val="000000"/>
                </a:solidFill>
              </a:rPr>
              <a:t> birthday, they deposit $27. Write a function to represent this situation. How much would they deposit on your 12</a:t>
            </a:r>
            <a:r>
              <a:rPr lang="en-US" sz="2800" baseline="30000" dirty="0" smtClean="0">
                <a:solidFill>
                  <a:srgbClr val="000000"/>
                </a:solidFill>
              </a:rPr>
              <a:t>th</a:t>
            </a:r>
            <a:r>
              <a:rPr lang="en-US" sz="2800" dirty="0" smtClean="0">
                <a:solidFill>
                  <a:srgbClr val="000000"/>
                </a:solidFill>
              </a:rPr>
              <a:t> birthday? </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sp>
        <p:nvSpPr>
          <p:cNvPr id="7" name="Content Placeholder 2"/>
          <p:cNvSpPr txBox="1">
            <a:spLocks/>
          </p:cNvSpPr>
          <p:nvPr/>
        </p:nvSpPr>
        <p:spPr>
          <a:xfrm>
            <a:off x="457200" y="5394960"/>
            <a:ext cx="8229600" cy="777240"/>
          </a:xfrm>
          <a:prstGeom prst="rect">
            <a:avLst/>
          </a:prstGeom>
        </p:spPr>
        <p:txBody>
          <a:bodyPr>
            <a:norm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spcBef>
                <a:spcPct val="20000"/>
              </a:spcBef>
            </a:pPr>
            <a:r>
              <a:rPr kumimoji="0" lang="en-US" sz="2800" b="0" i="0" u="none" strike="noStrike" kern="1200" cap="none" spc="0" normalizeH="0" baseline="0" noProof="0" dirty="0" smtClean="0">
                <a:ln>
                  <a:noFill/>
                </a:ln>
                <a:solidFill>
                  <a:srgbClr val="000000"/>
                </a:solidFill>
                <a:effectLst/>
                <a:uLnTx/>
                <a:uFillTx/>
                <a:latin typeface="+mn-lt"/>
                <a:ea typeface="+mn-ea"/>
                <a:cs typeface="+mn-cs"/>
              </a:rPr>
              <a:t>Answer: </a:t>
            </a: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graphicFrame>
        <p:nvGraphicFramePr>
          <p:cNvPr id="141313" name="Object 1"/>
          <p:cNvGraphicFramePr>
            <a:graphicFrameLocks noChangeAspect="1"/>
          </p:cNvGraphicFramePr>
          <p:nvPr/>
        </p:nvGraphicFramePr>
        <p:xfrm>
          <a:off x="1930400" y="5433704"/>
          <a:ext cx="2870200" cy="482600"/>
        </p:xfrm>
        <a:graphic>
          <a:graphicData uri="http://schemas.openxmlformats.org/presentationml/2006/ole">
            <mc:AlternateContent xmlns:mc="http://schemas.openxmlformats.org/markup-compatibility/2006">
              <mc:Choice xmlns:v="urn:schemas-microsoft-com:vml" Requires="v">
                <p:oleObj spid="_x0000_s141319" name="Equation" r:id="rId3" imgW="2869920" imgH="482400" progId="Equation.DSMT4">
                  <p:embed/>
                </p:oleObj>
              </mc:Choice>
              <mc:Fallback>
                <p:oleObj name="Equation" r:id="rId3" imgW="2869920" imgH="482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0400" y="5433704"/>
                        <a:ext cx="28702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Exponential Function</a:t>
            </a:r>
            <a:endParaRPr lang="en-US" dirty="0"/>
          </a:p>
        </p:txBody>
      </p:sp>
      <p:sp>
        <p:nvSpPr>
          <p:cNvPr id="3" name="Content Placeholder 2"/>
          <p:cNvSpPr>
            <a:spLocks noGrp="1"/>
          </p:cNvSpPr>
          <p:nvPr>
            <p:ph idx="1"/>
          </p:nvPr>
        </p:nvSpPr>
        <p:spPr/>
        <p:txBody>
          <a:bodyPr>
            <a:noAutofit/>
          </a:bodyPr>
          <a:lstStyle/>
          <a:p>
            <a:pPr>
              <a:tabLst>
                <a:tab pos="463550" algn="l"/>
              </a:tabLst>
            </a:pPr>
            <a:endParaRPr lang="en-US" dirty="0" smtClean="0"/>
          </a:p>
          <a:p>
            <a:pPr>
              <a:tabLst>
                <a:tab pos="463550" algn="l"/>
              </a:tabLst>
            </a:pPr>
            <a:endParaRPr lang="en-US" dirty="0"/>
          </a:p>
        </p:txBody>
      </p:sp>
      <p:sp>
        <p:nvSpPr>
          <p:cNvPr id="5" name="Content Placeholder 2"/>
          <p:cNvSpPr txBox="1">
            <a:spLocks/>
          </p:cNvSpPr>
          <p:nvPr/>
        </p:nvSpPr>
        <p:spPr>
          <a:xfrm>
            <a:off x="457200" y="1371600"/>
            <a:ext cx="8229600" cy="1471172"/>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Exponential Function  </a:t>
            </a:r>
          </a:p>
          <a:p>
            <a:pPr lvl="0">
              <a:spcBef>
                <a:spcPct val="20000"/>
              </a:spcBef>
            </a:pPr>
            <a:r>
              <a:rPr lang="en-US" sz="2800" dirty="0" smtClean="0">
                <a:solidFill>
                  <a:srgbClr val="000000"/>
                </a:solidFill>
              </a:rPr>
              <a:t>An </a:t>
            </a:r>
            <a:r>
              <a:rPr lang="en-US" sz="2800" b="1" dirty="0" smtClean="0">
                <a:solidFill>
                  <a:srgbClr val="C00000"/>
                </a:solidFill>
              </a:rPr>
              <a:t>exponential function </a:t>
            </a:r>
            <a:r>
              <a:rPr lang="en-US" sz="2800" dirty="0" smtClean="0">
                <a:solidFill>
                  <a:srgbClr val="000000"/>
                </a:solidFill>
              </a:rPr>
              <a:t>is a function of the form 		       where </a:t>
            </a:r>
            <a:r>
              <a:rPr lang="en-US" sz="2800" i="1" dirty="0" smtClean="0">
                <a:solidFill>
                  <a:srgbClr val="000000"/>
                </a:solidFill>
              </a:rPr>
              <a:t>b</a:t>
            </a:r>
            <a:r>
              <a:rPr lang="en-US" sz="2800" dirty="0" smtClean="0">
                <a:solidFill>
                  <a:srgbClr val="000000"/>
                </a:solidFill>
              </a:rPr>
              <a:t> &gt; 0, </a:t>
            </a:r>
            <a:r>
              <a:rPr lang="en-US" sz="2800" i="1" dirty="0" smtClean="0">
                <a:solidFill>
                  <a:srgbClr val="000000"/>
                </a:solidFill>
              </a:rPr>
              <a:t>b</a:t>
            </a:r>
            <a:r>
              <a:rPr lang="en-US" sz="2800" dirty="0" smtClean="0">
                <a:solidFill>
                  <a:srgbClr val="000000"/>
                </a:solidFill>
              </a:rPr>
              <a:t> ≠ 1, and </a:t>
            </a:r>
            <a:r>
              <a:rPr lang="en-US" sz="2800" i="1" dirty="0" smtClean="0">
                <a:solidFill>
                  <a:srgbClr val="000000"/>
                </a:solidFill>
              </a:rPr>
              <a:t>x</a:t>
            </a:r>
            <a:r>
              <a:rPr lang="en-US" sz="2800" dirty="0" smtClean="0">
                <a:solidFill>
                  <a:srgbClr val="000000"/>
                </a:solidFill>
              </a:rPr>
              <a:t> is any real number. </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30050" name="Object 2"/>
          <p:cNvGraphicFramePr>
            <a:graphicFrameLocks noChangeAspect="1"/>
          </p:cNvGraphicFramePr>
          <p:nvPr/>
        </p:nvGraphicFramePr>
        <p:xfrm>
          <a:off x="533400" y="2326944"/>
          <a:ext cx="1447800" cy="482600"/>
        </p:xfrm>
        <a:graphic>
          <a:graphicData uri="http://schemas.openxmlformats.org/presentationml/2006/ole">
            <mc:AlternateContent xmlns:mc="http://schemas.openxmlformats.org/markup-compatibility/2006">
              <mc:Choice xmlns:v="urn:schemas-microsoft-com:vml" Requires="v">
                <p:oleObj spid="_x0000_s130056" name="Equation" r:id="rId3" imgW="1447560" imgH="482400" progId="Equation.DSMT4">
                  <p:embed/>
                </p:oleObj>
              </mc:Choice>
              <mc:Fallback>
                <p:oleObj name="Equation" r:id="rId3" imgW="144756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326944"/>
                        <a:ext cx="14478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a:t>
            </a:r>
            <a:endParaRPr lang="en-US" dirty="0"/>
          </a:p>
        </p:txBody>
      </p:sp>
      <p:sp>
        <p:nvSpPr>
          <p:cNvPr id="3" name="Content Placeholder 2"/>
          <p:cNvSpPr>
            <a:spLocks noGrp="1"/>
          </p:cNvSpPr>
          <p:nvPr>
            <p:ph idx="1"/>
          </p:nvPr>
        </p:nvSpPr>
        <p:spPr>
          <a:xfrm>
            <a:off x="457200" y="1280160"/>
            <a:ext cx="8382000" cy="4572000"/>
          </a:xfrm>
        </p:spPr>
        <p:txBody>
          <a:bodyPr>
            <a:noAutofit/>
          </a:bodyPr>
          <a:lstStyle/>
          <a:p>
            <a:pPr>
              <a:tabLst>
                <a:tab pos="463550" algn="l"/>
              </a:tabLst>
            </a:pPr>
            <a:r>
              <a:rPr lang="en-US" dirty="0" smtClean="0"/>
              <a:t>A certain bacteria reproduces in such a way that every minute, the number of bacteria doubles. So at 8:00 a.m., or time </a:t>
            </a:r>
            <a:r>
              <a:rPr lang="en-US" i="1" dirty="0" smtClean="0"/>
              <a:t>t</a:t>
            </a:r>
            <a:r>
              <a:rPr lang="en-US" dirty="0" smtClean="0"/>
              <a:t> = 0, suppose we place a single bacterium in a jar. At 8:01 a.m., there are 2 bacteria in the jar and at 8:02 a.m., there are 4 bacteria in the jar. Assume the bacteria continue to reproduce in this manner, with no loss in the number of bacteria, and that the jar is full of bacteria at 8:30 a.m.</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a.</a:t>
            </a:r>
            <a:r>
              <a:rPr lang="en-US" dirty="0" smtClean="0"/>
              <a:t>	At what time will the jar be half full of bacteria? </a:t>
            </a:r>
          </a:p>
          <a:p>
            <a:pPr>
              <a:tabLst>
                <a:tab pos="463550" algn="l"/>
              </a:tabLst>
            </a:pPr>
            <a:r>
              <a:rPr lang="en-US" b="1" dirty="0" smtClean="0"/>
              <a:t>b.</a:t>
            </a:r>
            <a:r>
              <a:rPr lang="en-US" dirty="0" smtClean="0"/>
              <a:t>	Using what you already know, can you develop a 	formula to model this data? </a:t>
            </a:r>
          </a:p>
          <a:p>
            <a:r>
              <a:rPr lang="en-US" b="1" dirty="0" smtClean="0"/>
              <a:t>Solution </a:t>
            </a:r>
          </a:p>
          <a:p>
            <a:r>
              <a:rPr lang="en-US" dirty="0" smtClean="0"/>
              <a:t>Let’s take a look at a table to see the pattern of growth. In the table, time </a:t>
            </a:r>
            <a:r>
              <a:rPr lang="en-US" i="1" dirty="0" smtClean="0"/>
              <a:t>t</a:t>
            </a:r>
            <a:r>
              <a:rPr lang="en-US" dirty="0" smtClean="0"/>
              <a:t> = 0 represents the starting time of 8:00 a.m. At 8:01 a.m., one minute of time will have elapsed. So, at 8:01 a.m., </a:t>
            </a:r>
            <a:r>
              <a:rPr lang="en-US" i="1" dirty="0" smtClean="0"/>
              <a:t>t</a:t>
            </a:r>
            <a:r>
              <a:rPr lang="en-US" dirty="0" smtClean="0"/>
              <a:t> = 1. This continues for the entire 30 minutes of the example.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graphicFrame>
        <p:nvGraphicFramePr>
          <p:cNvPr id="5" name="Content Placeholder 4"/>
          <p:cNvGraphicFramePr>
            <a:graphicFrameLocks noGrp="1"/>
          </p:cNvGraphicFramePr>
          <p:nvPr>
            <p:ph idx="1"/>
          </p:nvPr>
        </p:nvGraphicFramePr>
        <p:xfrm>
          <a:off x="457200" y="1279525"/>
          <a:ext cx="8229600" cy="3459480"/>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fontAlgn="b"/>
                      <a:r>
                        <a:rPr lang="en-US" sz="2400" b="0" i="0" u="none" strike="noStrike" dirty="0">
                          <a:solidFill>
                            <a:schemeClr val="bg1"/>
                          </a:solidFill>
                          <a:latin typeface="Calibri"/>
                        </a:rPr>
                        <a:t>Table </a:t>
                      </a:r>
                      <a:r>
                        <a:rPr lang="en-US" sz="2400" b="0" i="0" u="none" strike="noStrike" dirty="0" smtClean="0">
                          <a:solidFill>
                            <a:schemeClr val="bg1"/>
                          </a:solidFill>
                          <a:latin typeface="Calibri"/>
                        </a:rPr>
                        <a:t>2: Bacteria Growth</a:t>
                      </a:r>
                      <a:r>
                        <a:rPr lang="en-US" sz="2400" b="0" i="0" u="none" strike="noStrike" dirty="0" smtClean="0">
                          <a:solidFill>
                            <a:srgbClr val="000000"/>
                          </a:solidFill>
                          <a:latin typeface="Calibri"/>
                        </a:rPr>
                        <a:t> </a:t>
                      </a:r>
                      <a:endParaRPr lang="en-US" sz="2400" b="0" i="0" u="none" strike="noStrike" dirty="0">
                        <a:solidFill>
                          <a:srgbClr val="000000"/>
                        </a:solidFill>
                        <a:latin typeface="Calibri"/>
                      </a:endParaRPr>
                    </a:p>
                  </a:txBody>
                  <a:tcPr marL="9525" marR="9525" marT="9525" marB="0" anchor="ctr"/>
                </a:tc>
                <a:tc hMerge="1">
                  <a:txBody>
                    <a:bodyPr/>
                    <a:lstStyle/>
                    <a:p>
                      <a:pPr algn="l" fontAlgn="b"/>
                      <a:endParaRPr lang="en-US" sz="28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Time (Minutes)</a:t>
                      </a:r>
                    </a:p>
                  </a:txBody>
                  <a:tcPr marL="9525" marR="9525" marT="9525" marB="0" anchor="ctr"/>
                </a:tc>
                <a:tc>
                  <a:txBody>
                    <a:bodyPr/>
                    <a:lstStyle/>
                    <a:p>
                      <a:pPr algn="ctr" fontAlgn="b"/>
                      <a:r>
                        <a:rPr lang="en-US" sz="2400" b="1" i="0" u="none" strike="noStrike" dirty="0">
                          <a:solidFill>
                            <a:srgbClr val="000000"/>
                          </a:solidFill>
                          <a:latin typeface="Calibri"/>
                        </a:rPr>
                        <a:t>Number of Bacteria</a:t>
                      </a:r>
                    </a:p>
                  </a:txBody>
                  <a:tcPr marL="9525" marR="9525" marT="9525" marB="0" anchor="b"/>
                </a:tc>
              </a:tr>
              <a:tr h="370840">
                <a:tc>
                  <a:txBody>
                    <a:bodyPr/>
                    <a:lstStyle/>
                    <a:p>
                      <a:pPr algn="ctr" fontAlgn="b"/>
                      <a:r>
                        <a:rPr lang="en-US" sz="2400" b="0" i="0" u="none" strike="noStrike" dirty="0">
                          <a:solidFill>
                            <a:srgbClr val="000000"/>
                          </a:solidFill>
                          <a:latin typeface="Calibri"/>
                        </a:rPr>
                        <a:t>0</a:t>
                      </a:r>
                    </a:p>
                  </a:txBody>
                  <a:tcPr marL="9525" marR="9525" marT="9525" marB="0" anchor="ctr"/>
                </a:tc>
                <a:tc>
                  <a:txBody>
                    <a:bodyPr/>
                    <a:lstStyle/>
                    <a:p>
                      <a:pPr algn="ctr" fontAlgn="b"/>
                      <a:r>
                        <a:rPr lang="en-US" sz="2400" b="0" i="0" u="none" strike="noStrike" dirty="0">
                          <a:solidFill>
                            <a:srgbClr val="000000"/>
                          </a:solidFill>
                          <a:latin typeface="Calibri"/>
                        </a:rPr>
                        <a:t>1</a:t>
                      </a:r>
                    </a:p>
                  </a:txBody>
                  <a:tcPr marL="9525" marR="9525" marT="9525" marB="0" anchor="ctr"/>
                </a:tc>
              </a:tr>
              <a:tr h="370840">
                <a:tc>
                  <a:txBody>
                    <a:bodyPr/>
                    <a:lstStyle/>
                    <a:p>
                      <a:pPr algn="ctr" fontAlgn="b"/>
                      <a:r>
                        <a:rPr lang="en-US" sz="2400" b="0" i="0" u="none" strike="noStrike" dirty="0">
                          <a:solidFill>
                            <a:srgbClr val="000000"/>
                          </a:solidFill>
                          <a:latin typeface="Calibri"/>
                        </a:rPr>
                        <a:t>1</a:t>
                      </a: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r>
              <a:tr h="370840">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4</a:t>
                      </a:r>
                    </a:p>
                  </a:txBody>
                  <a:tcPr marL="9525" marR="9525" marT="9525" marB="0" anchor="ctr"/>
                </a:tc>
              </a:tr>
              <a:tr h="370840">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8</a:t>
                      </a:r>
                    </a:p>
                  </a:txBody>
                  <a:tcPr marL="9525" marR="9525" marT="9525" marB="0" anchor="ctr"/>
                </a:tc>
              </a:tr>
              <a:tr h="370840">
                <a:tc>
                  <a:txBody>
                    <a:bodyPr/>
                    <a:lstStyle/>
                    <a:p>
                      <a:pPr algn="ctr" fontAlgn="b"/>
                      <a:r>
                        <a:rPr lang="en-US" sz="2400" b="0" i="0" u="none" strike="noStrike" dirty="0">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16</a:t>
                      </a:r>
                    </a:p>
                  </a:txBody>
                  <a:tcPr marL="9525" marR="9525" marT="9525" marB="0" anchor="ctr"/>
                </a:tc>
              </a:tr>
              <a:tr h="370840">
                <a:tc>
                  <a:txBody>
                    <a:bodyPr/>
                    <a:lstStyle/>
                    <a:p>
                      <a:pPr algn="ctr" fontAlgn="b"/>
                      <a:r>
                        <a:rPr lang="en-US" sz="2400" b="0" i="0" u="none" strike="noStrike" dirty="0">
                          <a:solidFill>
                            <a:srgbClr val="000000"/>
                          </a:solidFill>
                          <a:latin typeface="Calibri"/>
                        </a:rPr>
                        <a:t>5</a:t>
                      </a:r>
                    </a:p>
                  </a:txBody>
                  <a:tcPr marL="9525" marR="9525" marT="9525" marB="0" anchor="ctr"/>
                </a:tc>
                <a:tc>
                  <a:txBody>
                    <a:bodyPr/>
                    <a:lstStyle/>
                    <a:p>
                      <a:pPr algn="ctr" fontAlgn="b"/>
                      <a:r>
                        <a:rPr lang="en-US" sz="2400" b="0" i="0" u="none" strike="noStrike" dirty="0">
                          <a:solidFill>
                            <a:srgbClr val="000000"/>
                          </a:solidFill>
                          <a:latin typeface="Calibri"/>
                        </a:rPr>
                        <a:t>32</a:t>
                      </a:r>
                    </a:p>
                  </a:txBody>
                  <a:tcPr marL="9525" marR="9525" marT="9525" marB="0" anchor="ctr"/>
                </a:tc>
              </a:tr>
              <a:tr h="370840">
                <a:tc>
                  <a:txBody>
                    <a:bodyPr/>
                    <a:lstStyle/>
                    <a:p>
                      <a:pPr algn="ctr"/>
                      <a:endParaRPr lang="en-US" sz="2400" dirty="0"/>
                    </a:p>
                  </a:txBody>
                  <a:tcPr/>
                </a:tc>
                <a:tc>
                  <a:txBody>
                    <a:bodyPr/>
                    <a:lstStyle/>
                    <a:p>
                      <a:pPr algn="ctr"/>
                      <a:endParaRPr lang="en-US" sz="2400" dirty="0"/>
                    </a:p>
                  </a:txBody>
                  <a:tcPr anchor="ctr"/>
                </a:tc>
              </a:tr>
            </a:tbl>
          </a:graphicData>
        </a:graphic>
      </p:graphicFrame>
      <p:graphicFrame>
        <p:nvGraphicFramePr>
          <p:cNvPr id="144385" name="Object 1"/>
          <p:cNvGraphicFramePr>
            <a:graphicFrameLocks noChangeAspect="1"/>
          </p:cNvGraphicFramePr>
          <p:nvPr/>
        </p:nvGraphicFramePr>
        <p:xfrm>
          <a:off x="6574716" y="4354158"/>
          <a:ext cx="101600" cy="330200"/>
        </p:xfrm>
        <a:graphic>
          <a:graphicData uri="http://schemas.openxmlformats.org/presentationml/2006/ole">
            <mc:AlternateContent xmlns:mc="http://schemas.openxmlformats.org/markup-compatibility/2006">
              <mc:Choice xmlns:v="urn:schemas-microsoft-com:vml" Requires="v">
                <p:oleObj spid="_x0000_s144397" name="Equation" r:id="rId3" imgW="101520" imgH="330120" progId="Equation.DSMT4">
                  <p:embed/>
                </p:oleObj>
              </mc:Choice>
              <mc:Fallback>
                <p:oleObj name="Equation" r:id="rId3" imgW="101520" imgH="33012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4716" y="4354158"/>
                        <a:ext cx="10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4386" name="Object 2"/>
          <p:cNvGraphicFramePr>
            <a:graphicFrameLocks noChangeAspect="1"/>
          </p:cNvGraphicFramePr>
          <p:nvPr/>
        </p:nvGraphicFramePr>
        <p:xfrm>
          <a:off x="2449158" y="4361926"/>
          <a:ext cx="101600" cy="330200"/>
        </p:xfrm>
        <a:graphic>
          <a:graphicData uri="http://schemas.openxmlformats.org/presentationml/2006/ole">
            <mc:AlternateContent xmlns:mc="http://schemas.openxmlformats.org/markup-compatibility/2006">
              <mc:Choice xmlns:v="urn:schemas-microsoft-com:vml" Requires="v">
                <p:oleObj spid="_x0000_s144398" name="Equation" r:id="rId5" imgW="101520" imgH="330120" progId="Equation.DSMT4">
                  <p:embed/>
                </p:oleObj>
              </mc:Choice>
              <mc:Fallback>
                <p:oleObj name="Equation" r:id="rId5" imgW="10152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9158" y="4361926"/>
                        <a:ext cx="1016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a.</a:t>
            </a:r>
            <a:r>
              <a:rPr lang="en-US" dirty="0" smtClean="0"/>
              <a:t>	If you take the time to plot the growth on a graph, 	you will quickly see the pattern again does </a:t>
            </a:r>
            <a:r>
              <a:rPr lang="en-US" i="1" dirty="0" smtClean="0"/>
              <a:t>not</a:t>
            </a:r>
            <a:r>
              <a:rPr lang="en-US" dirty="0" smtClean="0"/>
              <a:t> grow 	linearly or as a quadratic, but rather </a:t>
            </a:r>
            <a:r>
              <a:rPr lang="en-US" b="1" dirty="0" smtClean="0"/>
              <a:t>exponentially</a:t>
            </a:r>
            <a:r>
              <a:rPr lang="en-US" dirty="0" smtClean="0"/>
              <a:t>. 	It is a good question to ask why this example is 	exponential and not quadratic. The answer is that, 	since the growth is proportional to the previous 	amount, the growth must be exponential. </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pic>
        <p:nvPicPr>
          <p:cNvPr id="133121" name="Picture 1"/>
          <p:cNvPicPr>
            <a:picLocks noChangeAspect="1" noChangeArrowheads="1"/>
          </p:cNvPicPr>
          <p:nvPr/>
        </p:nvPicPr>
        <p:blipFill>
          <a:blip r:embed="rId2" cstate="print"/>
          <a:srcRect/>
          <a:stretch>
            <a:fillRect/>
          </a:stretch>
        </p:blipFill>
        <p:spPr bwMode="auto">
          <a:xfrm>
            <a:off x="2895600" y="1371600"/>
            <a:ext cx="3196121" cy="32194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sp>
        <p:nvSpPr>
          <p:cNvPr id="3" name="Content Placeholder 2"/>
          <p:cNvSpPr>
            <a:spLocks noGrp="1"/>
          </p:cNvSpPr>
          <p:nvPr>
            <p:ph idx="1"/>
          </p:nvPr>
        </p:nvSpPr>
        <p:spPr/>
        <p:txBody>
          <a:bodyPr/>
          <a:lstStyle/>
          <a:p>
            <a:r>
              <a:rPr lang="en-US" dirty="0" smtClean="0"/>
              <a:t>Let’s explore a little more about the pattern and what it represents. </a:t>
            </a:r>
          </a:p>
          <a:p>
            <a:r>
              <a:rPr lang="en-US" dirty="0" smtClean="0"/>
              <a:t>At what time will the jar be half full of bacteria? </a:t>
            </a:r>
          </a:p>
          <a:p>
            <a:r>
              <a:rPr lang="en-US" dirty="0" smtClean="0"/>
              <a:t>Careful here. Many will jump to the conclusion that the jar will be half full halfway through the time period, at 8:15 a.m. This is incorrect. Since the bacteria double every minute, the jar is actually half full at 8:29 a.m. </a:t>
            </a:r>
          </a:p>
          <a:p>
            <a:r>
              <a:rPr lang="en-US" dirty="0" smtClean="0"/>
              <a:t>Also, the jar is     full at 8:28,     full at 8:27, 	    full at 8:26, etc. </a:t>
            </a:r>
            <a:endParaRPr lang="en-US" dirty="0"/>
          </a:p>
        </p:txBody>
      </p:sp>
      <p:graphicFrame>
        <p:nvGraphicFramePr>
          <p:cNvPr id="131073" name="Object 1"/>
          <p:cNvGraphicFramePr>
            <a:graphicFrameLocks noChangeAspect="1"/>
          </p:cNvGraphicFramePr>
          <p:nvPr/>
        </p:nvGraphicFramePr>
        <p:xfrm>
          <a:off x="2616200" y="4378656"/>
          <a:ext cx="279400" cy="838200"/>
        </p:xfrm>
        <a:graphic>
          <a:graphicData uri="http://schemas.openxmlformats.org/presentationml/2006/ole">
            <mc:AlternateContent xmlns:mc="http://schemas.openxmlformats.org/markup-compatibility/2006">
              <mc:Choice xmlns:v="urn:schemas-microsoft-com:vml" Requires="v">
                <p:oleObj spid="_x0000_s131091" name="Equation" r:id="rId3" imgW="279360" imgH="838080" progId="Equation.DSMT4">
                  <p:embed/>
                </p:oleObj>
              </mc:Choice>
              <mc:Fallback>
                <p:oleObj name="Equation" r:id="rId3" imgW="279360" imgH="8380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16200" y="4378656"/>
                        <a:ext cx="27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4" name="Object 2"/>
          <p:cNvGraphicFramePr>
            <a:graphicFrameLocks noChangeAspect="1"/>
          </p:cNvGraphicFramePr>
          <p:nvPr/>
        </p:nvGraphicFramePr>
        <p:xfrm>
          <a:off x="4661848" y="4392304"/>
          <a:ext cx="266700" cy="838200"/>
        </p:xfrm>
        <a:graphic>
          <a:graphicData uri="http://schemas.openxmlformats.org/presentationml/2006/ole">
            <mc:AlternateContent xmlns:mc="http://schemas.openxmlformats.org/markup-compatibility/2006">
              <mc:Choice xmlns:v="urn:schemas-microsoft-com:vml" Requires="v">
                <p:oleObj spid="_x0000_s131092" name="Equation" r:id="rId5" imgW="266400" imgH="838080" progId="Equation.DSMT4">
                  <p:embed/>
                </p:oleObj>
              </mc:Choice>
              <mc:Fallback>
                <p:oleObj name="Equation" r:id="rId5" imgW="266400" imgH="838080" progId="Equation.DSMT4">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61848" y="4392304"/>
                        <a:ext cx="266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6719248" y="4397992"/>
          <a:ext cx="431800" cy="838200"/>
        </p:xfrm>
        <a:graphic>
          <a:graphicData uri="http://schemas.openxmlformats.org/presentationml/2006/ole">
            <mc:AlternateContent xmlns:mc="http://schemas.openxmlformats.org/markup-compatibility/2006">
              <mc:Choice xmlns:v="urn:schemas-microsoft-com:vml" Requires="v">
                <p:oleObj spid="_x0000_s131093" name="Equation" r:id="rId7" imgW="431640" imgH="838080" progId="Equation.DSMT4">
                  <p:embed/>
                </p:oleObj>
              </mc:Choice>
              <mc:Fallback>
                <p:oleObj name="Equation" r:id="rId7" imgW="43164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719248" y="4397992"/>
                        <a:ext cx="431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107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107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107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Application of Exponential Functions (cont.)</a:t>
            </a:r>
            <a:endParaRPr lang="en-US" dirty="0"/>
          </a:p>
        </p:txBody>
      </p:sp>
      <p:sp>
        <p:nvSpPr>
          <p:cNvPr id="3" name="Content Placeholder 2"/>
          <p:cNvSpPr>
            <a:spLocks noGrp="1"/>
          </p:cNvSpPr>
          <p:nvPr>
            <p:ph idx="1"/>
          </p:nvPr>
        </p:nvSpPr>
        <p:spPr/>
        <p:txBody>
          <a:bodyPr/>
          <a:lstStyle/>
          <a:p>
            <a:pPr>
              <a:tabLst>
                <a:tab pos="463550" algn="l"/>
              </a:tabLst>
            </a:pPr>
            <a:r>
              <a:rPr lang="en-US" b="1" dirty="0" smtClean="0"/>
              <a:t>b.</a:t>
            </a:r>
            <a:r>
              <a:rPr lang="en-US" dirty="0" smtClean="0"/>
              <a:t>	The data can be modeled by the function 	 	This is very similar to the previous example. You 	should notice that the base of each is 2 because the 	amount doubles every unit of time and that at time 	</a:t>
            </a:r>
            <a:endParaRPr lang="en-US" dirty="0"/>
          </a:p>
        </p:txBody>
      </p:sp>
      <p:graphicFrame>
        <p:nvGraphicFramePr>
          <p:cNvPr id="123906" name="Object 2"/>
          <p:cNvGraphicFramePr>
            <a:graphicFrameLocks noChangeAspect="1"/>
          </p:cNvGraphicFramePr>
          <p:nvPr/>
        </p:nvGraphicFramePr>
        <p:xfrm>
          <a:off x="6996752" y="1295400"/>
          <a:ext cx="1295400" cy="482600"/>
        </p:xfrm>
        <a:graphic>
          <a:graphicData uri="http://schemas.openxmlformats.org/presentationml/2006/ole">
            <mc:AlternateContent xmlns:mc="http://schemas.openxmlformats.org/markup-compatibility/2006">
              <mc:Choice xmlns:v="urn:schemas-microsoft-com:vml" Requires="v">
                <p:oleObj spid="_x0000_s123918" name="Equation" r:id="rId3" imgW="1295280" imgH="482400" progId="Equation.DSMT4">
                  <p:embed/>
                </p:oleObj>
              </mc:Choice>
              <mc:Fallback>
                <p:oleObj name="Equation" r:id="rId3" imgW="1295280" imgH="4824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96752" y="1295400"/>
                        <a:ext cx="12954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907" name="Object 3"/>
          <p:cNvGraphicFramePr>
            <a:graphicFrameLocks noChangeAspect="1"/>
          </p:cNvGraphicFramePr>
          <p:nvPr>
            <p:extLst>
              <p:ext uri="{D42A27DB-BD31-4B8C-83A1-F6EECF244321}">
                <p14:modId xmlns:p14="http://schemas.microsoft.com/office/powerpoint/2010/main" val="1926237310"/>
              </p:ext>
            </p:extLst>
          </p:nvPr>
        </p:nvGraphicFramePr>
        <p:xfrm>
          <a:off x="1028700" y="3074988"/>
          <a:ext cx="2705100" cy="482600"/>
        </p:xfrm>
        <a:graphic>
          <a:graphicData uri="http://schemas.openxmlformats.org/presentationml/2006/ole">
            <mc:AlternateContent xmlns:mc="http://schemas.openxmlformats.org/markup-compatibility/2006">
              <mc:Choice xmlns:v="urn:schemas-microsoft-com:vml" Requires="v">
                <p:oleObj spid="_x0000_s123919" name="Equation" r:id="rId5" imgW="2705040" imgH="482400" progId="Equation.DSMT4">
                  <p:embed/>
                </p:oleObj>
              </mc:Choice>
              <mc:Fallback>
                <p:oleObj name="Equation" r:id="rId5" imgW="2705040" imgH="482400" progId="Equation.DSMT4">
                  <p:embed/>
                  <p:pic>
                    <p:nvPicPr>
                      <p:cNvPr id="0" name="Picture 3"/>
                      <p:cNvPicPr>
                        <a:picLocks noChangeAspect="1" noChangeArrowheads="1"/>
                      </p:cNvPicPr>
                      <p:nvPr/>
                    </p:nvPicPr>
                    <p:blipFill>
                      <a:blip r:embed="rId6"/>
                      <a:srcRect/>
                      <a:stretch>
                        <a:fillRect/>
                      </a:stretch>
                    </p:blipFill>
                    <p:spPr bwMode="auto">
                      <a:xfrm>
                        <a:off x="1028700" y="3074988"/>
                        <a:ext cx="2705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5" name="Rectangle 3"/>
          <p:cNvSpPr txBox="1">
            <a:spLocks/>
          </p:cNvSpPr>
          <p:nvPr/>
        </p:nvSpPr>
        <p:spPr>
          <a:xfrm>
            <a:off x="457200" y="1280160"/>
            <a:ext cx="8229600" cy="1471172"/>
          </a:xfrm>
          <a:prstGeom prst="rect">
            <a:avLst/>
          </a:prstGeom>
          <a:noFill/>
        </p:spPr>
        <p:txBody>
          <a:bodyPr>
            <a:spAutoFit/>
          </a:bodyPr>
          <a:lstStyle/>
          <a:p>
            <a:pPr marL="457200" marR="0" lvl="0" indent="-457200" algn="l" defTabSz="406400" rtl="0" eaLnBrk="1" fontAlgn="auto" latinLnBrk="0" hangingPunct="1">
              <a:lnSpc>
                <a:spcPct val="100000"/>
              </a:lnSpc>
              <a:spcBef>
                <a:spcPct val="20000"/>
              </a:spcBef>
              <a:spcAft>
                <a:spcPts val="0"/>
              </a:spcAft>
              <a:buClrTx/>
              <a:buSzTx/>
              <a:buFont typeface="Courier New" pitchFamily="49" charset="0"/>
              <a:buChar char="o"/>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Demonstrate an understanding of exponential functions and exponential growth</a:t>
            </a:r>
          </a:p>
          <a:p>
            <a:pPr marL="457200" marR="0" lvl="0" indent="-457200" algn="l" defTabSz="406400" rtl="0" eaLnBrk="1" fontAlgn="auto" latinLnBrk="0" hangingPunct="1">
              <a:lnSpc>
                <a:spcPct val="100000"/>
              </a:lnSpc>
              <a:spcBef>
                <a:spcPct val="20000"/>
              </a:spcBef>
              <a:spcAft>
                <a:spcPts val="0"/>
              </a:spcAft>
              <a:buClrTx/>
              <a:buSzTx/>
              <a:buFont typeface="Courier New" pitchFamily="49" charset="0"/>
              <a:buChar char="o"/>
              <a:tabLst/>
              <a:defRPr/>
            </a:pPr>
            <a:r>
              <a:rPr lang="en-US" sz="2800" dirty="0" smtClean="0"/>
              <a:t>Model data with </a:t>
            </a:r>
            <a:r>
              <a:rPr lang="en-US" sz="2800" smtClean="0"/>
              <a:t>exponential functions</a:t>
            </a:r>
            <a:endParaRPr kumimoji="0" lang="en-US" sz="28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Form of an Exponential Function</a:t>
            </a:r>
            <a:endParaRPr lang="en-US" dirty="0"/>
          </a:p>
        </p:txBody>
      </p:sp>
      <p:sp>
        <p:nvSpPr>
          <p:cNvPr id="3" name="Content Placeholder 2"/>
          <p:cNvSpPr>
            <a:spLocks noGrp="1"/>
          </p:cNvSpPr>
          <p:nvPr>
            <p:ph idx="1"/>
          </p:nvPr>
        </p:nvSpPr>
        <p:spPr/>
        <p:txBody>
          <a:bodyPr/>
          <a:lstStyle/>
          <a:p>
            <a:endParaRPr lang="en-US" dirty="0" smtClean="0"/>
          </a:p>
          <a:p>
            <a:endParaRPr lang="en-US" dirty="0"/>
          </a:p>
        </p:txBody>
      </p:sp>
      <p:sp>
        <p:nvSpPr>
          <p:cNvPr id="4" name="Content Placeholder 2"/>
          <p:cNvSpPr txBox="1">
            <a:spLocks/>
          </p:cNvSpPr>
          <p:nvPr/>
        </p:nvSpPr>
        <p:spPr>
          <a:xfrm>
            <a:off x="457200" y="1371600"/>
            <a:ext cx="8229600" cy="3884140"/>
          </a:xfrm>
          <a:prstGeom prst="rect">
            <a:avLst/>
          </a:prstGeom>
          <a:solidFill>
            <a:srgbClr val="FFFFCC"/>
          </a:solidFill>
          <a:ln w="28575">
            <a:solidFill>
              <a:srgbClr val="000000"/>
            </a:solidFill>
          </a:ln>
        </p:spPr>
        <p:txBody>
          <a:bodyPr>
            <a:spAutoFit/>
          </a:bodyPr>
          <a:lstStyle/>
          <a:p>
            <a:pPr lvl="0" algn="ctr">
              <a:spcBef>
                <a:spcPts val="100"/>
              </a:spcBef>
              <a:defRPr/>
            </a:pPr>
            <a:r>
              <a:rPr lang="en-US" sz="2800" b="1" dirty="0" smtClean="0">
                <a:solidFill>
                  <a:srgbClr val="000000"/>
                </a:solidFill>
              </a:rPr>
              <a:t>General Form of an Exponential Function</a:t>
            </a:r>
          </a:p>
          <a:p>
            <a:pPr lvl="0">
              <a:spcBef>
                <a:spcPct val="20000"/>
              </a:spcBef>
            </a:pPr>
            <a:r>
              <a:rPr lang="en-US" sz="2800" dirty="0" smtClean="0">
                <a:solidFill>
                  <a:srgbClr val="000000"/>
                </a:solidFill>
              </a:rPr>
              <a:t>The </a:t>
            </a:r>
            <a:r>
              <a:rPr lang="en-US" sz="2800" b="1" dirty="0" smtClean="0">
                <a:solidFill>
                  <a:srgbClr val="C00000"/>
                </a:solidFill>
              </a:rPr>
              <a:t>general form of an exponential function </a:t>
            </a:r>
            <a:r>
              <a:rPr lang="en-US" sz="2800" dirty="0" smtClean="0">
                <a:solidFill>
                  <a:srgbClr val="000000"/>
                </a:solidFill>
              </a:rPr>
              <a:t>is </a:t>
            </a:r>
          </a:p>
          <a:p>
            <a:pPr lvl="0">
              <a:spcBef>
                <a:spcPct val="20000"/>
              </a:spcBef>
            </a:pPr>
            <a:endParaRPr lang="en-US" sz="2800" dirty="0" smtClean="0">
              <a:solidFill>
                <a:srgbClr val="000000"/>
              </a:solidFill>
            </a:endParaRPr>
          </a:p>
          <a:p>
            <a:pPr lvl="0">
              <a:spcBef>
                <a:spcPct val="20000"/>
              </a:spcBef>
            </a:pPr>
            <a:r>
              <a:rPr lang="en-US" sz="2800" dirty="0" smtClean="0">
                <a:solidFill>
                  <a:srgbClr val="000000"/>
                </a:solidFill>
              </a:rPr>
              <a:t>where </a:t>
            </a:r>
            <a:r>
              <a:rPr lang="en-US" sz="2800" i="1" dirty="0" smtClean="0">
                <a:solidFill>
                  <a:srgbClr val="000000"/>
                </a:solidFill>
              </a:rPr>
              <a:t>b</a:t>
            </a:r>
            <a:r>
              <a:rPr lang="en-US" sz="2800" dirty="0" smtClean="0">
                <a:solidFill>
                  <a:srgbClr val="000000"/>
                </a:solidFill>
              </a:rPr>
              <a:t>, the base, is a positive number not equal to 1, </a:t>
            </a:r>
            <a:r>
              <a:rPr lang="en-US" sz="2800" i="1" dirty="0" smtClean="0">
                <a:solidFill>
                  <a:srgbClr val="000000"/>
                </a:solidFill>
              </a:rPr>
              <a:t>a</a:t>
            </a:r>
            <a:r>
              <a:rPr lang="en-US" sz="2800" dirty="0" smtClean="0">
                <a:solidFill>
                  <a:srgbClr val="000000"/>
                </a:solidFill>
              </a:rPr>
              <a:t> is the initial value, and </a:t>
            </a:r>
            <a:r>
              <a:rPr lang="en-US" sz="2800" i="1" dirty="0" smtClean="0">
                <a:solidFill>
                  <a:srgbClr val="000000"/>
                </a:solidFill>
              </a:rPr>
              <a:t>x</a:t>
            </a:r>
            <a:r>
              <a:rPr lang="en-US" sz="2800" dirty="0" smtClean="0">
                <a:solidFill>
                  <a:srgbClr val="000000"/>
                </a:solidFill>
              </a:rPr>
              <a:t> is any real number. </a:t>
            </a:r>
          </a:p>
          <a:p>
            <a:pPr lvl="0">
              <a:spcBef>
                <a:spcPct val="20000"/>
              </a:spcBef>
            </a:pPr>
            <a:r>
              <a:rPr lang="en-US" sz="2800" dirty="0" smtClean="0">
                <a:solidFill>
                  <a:srgbClr val="000000"/>
                </a:solidFill>
              </a:rPr>
              <a:t>For example, when </a:t>
            </a:r>
            <a:r>
              <a:rPr lang="en-US" sz="2800" i="1" dirty="0" smtClean="0">
                <a:solidFill>
                  <a:srgbClr val="000000"/>
                </a:solidFill>
              </a:rPr>
              <a:t>b</a:t>
            </a:r>
            <a:r>
              <a:rPr lang="en-US" sz="2800" dirty="0" smtClean="0">
                <a:solidFill>
                  <a:srgbClr val="000000"/>
                </a:solidFill>
              </a:rPr>
              <a:t> is 2, the function doubles with every unit increase in </a:t>
            </a:r>
            <a:r>
              <a:rPr lang="en-US" sz="2800" i="1" dirty="0" smtClean="0">
                <a:solidFill>
                  <a:srgbClr val="000000"/>
                </a:solidFill>
              </a:rPr>
              <a:t>x</a:t>
            </a:r>
            <a:r>
              <a:rPr lang="en-US" sz="2800" dirty="0" smtClean="0">
                <a:solidFill>
                  <a:srgbClr val="000000"/>
                </a:solidFill>
              </a:rPr>
              <a:t>, when </a:t>
            </a:r>
            <a:r>
              <a:rPr lang="en-US" sz="2800" i="1" dirty="0" smtClean="0">
                <a:solidFill>
                  <a:srgbClr val="000000"/>
                </a:solidFill>
              </a:rPr>
              <a:t>b</a:t>
            </a:r>
            <a:r>
              <a:rPr lang="en-US" sz="2800" dirty="0" smtClean="0">
                <a:solidFill>
                  <a:srgbClr val="000000"/>
                </a:solidFill>
              </a:rPr>
              <a:t> is 3, the population triples with every unit increase in </a:t>
            </a:r>
            <a:r>
              <a:rPr lang="en-US" sz="2800" i="1" dirty="0" smtClean="0">
                <a:solidFill>
                  <a:srgbClr val="000000"/>
                </a:solidFill>
              </a:rPr>
              <a:t>x</a:t>
            </a:r>
            <a:r>
              <a:rPr lang="en-US" sz="2800" dirty="0" smtClean="0">
                <a:solidFill>
                  <a:srgbClr val="000000"/>
                </a:solidFill>
              </a:rPr>
              <a:t>.</a:t>
            </a:r>
            <a:endParaRPr kumimoji="0" lang="en-US" sz="2700" b="1"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134147" name="Object 3"/>
          <p:cNvGraphicFramePr>
            <a:graphicFrameLocks noChangeAspect="1"/>
          </p:cNvGraphicFramePr>
          <p:nvPr/>
        </p:nvGraphicFramePr>
        <p:xfrm>
          <a:off x="2743200" y="2438400"/>
          <a:ext cx="3568700" cy="482600"/>
        </p:xfrm>
        <a:graphic>
          <a:graphicData uri="http://schemas.openxmlformats.org/presentationml/2006/ole">
            <mc:AlternateContent xmlns:mc="http://schemas.openxmlformats.org/markup-compatibility/2006">
              <mc:Choice xmlns:v="urn:schemas-microsoft-com:vml" Requires="v">
                <p:oleObj spid="_x0000_s134153" name="Equation" r:id="rId3" imgW="3568680" imgH="482400" progId="Equation.DSMT4">
                  <p:embed/>
                </p:oleObj>
              </mc:Choice>
              <mc:Fallback>
                <p:oleObj name="Equation" r:id="rId3" imgW="3568680" imgH="482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2438400"/>
                        <a:ext cx="35687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Application of Exponential Functions</a:t>
            </a:r>
            <a:endParaRPr lang="en-US" dirty="0"/>
          </a:p>
        </p:txBody>
      </p:sp>
      <p:graphicFrame>
        <p:nvGraphicFramePr>
          <p:cNvPr id="6" name="Content Placeholder 5"/>
          <p:cNvGraphicFramePr>
            <a:graphicFrameLocks noGrp="1"/>
          </p:cNvGraphicFramePr>
          <p:nvPr>
            <p:ph idx="1"/>
          </p:nvPr>
        </p:nvGraphicFramePr>
        <p:xfrm>
          <a:off x="457200" y="2468880"/>
          <a:ext cx="8229600" cy="1125855"/>
        </p:xfrm>
        <a:graphic>
          <a:graphicData uri="http://schemas.openxmlformats.org/drawingml/2006/table">
            <a:tbl>
              <a:tblPr firstRow="1" bandRow="1">
                <a:tableStyleId>{5C22544A-7EE6-4342-B048-85BDC9FD1C3A}</a:tableStyleId>
              </a:tblPr>
              <a:tblGrid>
                <a:gridCol w="1905000"/>
                <a:gridCol w="609600"/>
                <a:gridCol w="609600"/>
                <a:gridCol w="533400"/>
                <a:gridCol w="914400"/>
                <a:gridCol w="914400"/>
                <a:gridCol w="914400"/>
                <a:gridCol w="914400"/>
                <a:gridCol w="914400"/>
              </a:tblGrid>
              <a:tr h="370840">
                <a:tc gridSpan="9">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3: Sales Data</a:t>
                      </a:r>
                      <a:endParaRPr lang="en-US" sz="2400" b="1" i="0" u="none" strike="noStrike" dirty="0">
                        <a:solidFill>
                          <a:schemeClr val="bg1"/>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c hMerge="1">
                  <a:txBody>
                    <a:bodyPr/>
                    <a:lstStyle/>
                    <a:p>
                      <a:pPr algn="l"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Year</a:t>
                      </a:r>
                    </a:p>
                  </a:txBody>
                  <a:tcPr marL="9525" marR="9525" marT="9525" marB="0" anchor="b"/>
                </a:tc>
                <a:tc>
                  <a:txBody>
                    <a:bodyPr/>
                    <a:lstStyle/>
                    <a:p>
                      <a:pPr algn="ctr" fontAlgn="b"/>
                      <a:r>
                        <a:rPr lang="en-US" sz="2400" b="0" i="0" u="none" strike="noStrike" dirty="0" smtClean="0">
                          <a:solidFill>
                            <a:srgbClr val="000000"/>
                          </a:solidFill>
                          <a:latin typeface="Calibri"/>
                        </a:rPr>
                        <a:t>1</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2</a:t>
                      </a:r>
                    </a:p>
                  </a:txBody>
                  <a:tcPr marL="9525" marR="9525" marT="9525" marB="0" anchor="ctr"/>
                </a:tc>
                <a:tc>
                  <a:txBody>
                    <a:bodyPr/>
                    <a:lstStyle/>
                    <a:p>
                      <a:pPr algn="ctr" fontAlgn="b"/>
                      <a:r>
                        <a:rPr lang="en-US" sz="2400" b="0" i="0" u="none" strike="noStrike" dirty="0">
                          <a:solidFill>
                            <a:srgbClr val="000000"/>
                          </a:solidFill>
                          <a:latin typeface="Calibri"/>
                        </a:rPr>
                        <a:t>3</a:t>
                      </a:r>
                    </a:p>
                  </a:txBody>
                  <a:tcPr marL="9525" marR="9525" marT="9525" marB="0" anchor="ctr"/>
                </a:tc>
                <a:tc>
                  <a:txBody>
                    <a:bodyPr/>
                    <a:lstStyle/>
                    <a:p>
                      <a:pPr algn="ctr" fontAlgn="b"/>
                      <a:r>
                        <a:rPr lang="en-US" sz="2400" b="0" i="0" u="none" strike="noStrike" dirty="0">
                          <a:solidFill>
                            <a:srgbClr val="000000"/>
                          </a:solidFill>
                          <a:latin typeface="Calibri"/>
                        </a:rPr>
                        <a:t>4</a:t>
                      </a:r>
                    </a:p>
                  </a:txBody>
                  <a:tcPr marL="9525" marR="9525" marT="9525" marB="0" anchor="ctr"/>
                </a:tc>
                <a:tc>
                  <a:txBody>
                    <a:bodyPr/>
                    <a:lstStyle/>
                    <a:p>
                      <a:pPr algn="ctr" fontAlgn="b"/>
                      <a:r>
                        <a:rPr lang="en-US" sz="2400" b="0" i="0" u="none" strike="noStrike" dirty="0">
                          <a:solidFill>
                            <a:srgbClr val="000000"/>
                          </a:solidFill>
                          <a:latin typeface="Calibri"/>
                        </a:rPr>
                        <a:t>5</a:t>
                      </a:r>
                    </a:p>
                  </a:txBody>
                  <a:tcPr marL="9525" marR="9525" marT="9525" marB="0" anchor="ctr"/>
                </a:tc>
                <a:tc>
                  <a:txBody>
                    <a:bodyPr/>
                    <a:lstStyle/>
                    <a:p>
                      <a:pPr algn="ctr" fontAlgn="b"/>
                      <a:r>
                        <a:rPr lang="en-US" sz="2400" b="0" i="0" u="none" strike="noStrike">
                          <a:solidFill>
                            <a:srgbClr val="000000"/>
                          </a:solidFill>
                          <a:latin typeface="Calibri"/>
                        </a:rPr>
                        <a:t>6</a:t>
                      </a:r>
                    </a:p>
                  </a:txBody>
                  <a:tcPr marL="9525" marR="9525" marT="9525" marB="0" anchor="ctr"/>
                </a:tc>
                <a:tc>
                  <a:txBody>
                    <a:bodyPr/>
                    <a:lstStyle/>
                    <a:p>
                      <a:pPr algn="ctr" fontAlgn="b"/>
                      <a:r>
                        <a:rPr lang="en-US" sz="2400" b="0" i="0" u="none" strike="noStrike">
                          <a:solidFill>
                            <a:srgbClr val="000000"/>
                          </a:solidFill>
                          <a:latin typeface="Calibri"/>
                        </a:rPr>
                        <a:t>7</a:t>
                      </a:r>
                    </a:p>
                  </a:txBody>
                  <a:tcPr marL="9525" marR="9525" marT="9525" marB="0" anchor="ctr"/>
                </a:tc>
                <a:tc>
                  <a:txBody>
                    <a:bodyPr/>
                    <a:lstStyle/>
                    <a:p>
                      <a:pPr algn="ctr" fontAlgn="b"/>
                      <a:r>
                        <a:rPr lang="en-US" sz="2400" b="0" i="0" u="none" strike="noStrike">
                          <a:solidFill>
                            <a:srgbClr val="000000"/>
                          </a:solidFill>
                          <a:latin typeface="Calibri"/>
                        </a:rPr>
                        <a:t>8</a:t>
                      </a:r>
                    </a:p>
                  </a:txBody>
                  <a:tcPr marL="9525" marR="9525" marT="9525" marB="0" anchor="ctr"/>
                </a:tc>
              </a:tr>
              <a:tr h="370840">
                <a:tc>
                  <a:txBody>
                    <a:bodyPr/>
                    <a:lstStyle/>
                    <a:p>
                      <a:pPr algn="ctr" fontAlgn="b"/>
                      <a:r>
                        <a:rPr lang="en-US" sz="2400" b="1" i="0" u="none" strike="noStrike" dirty="0">
                          <a:solidFill>
                            <a:srgbClr val="000000"/>
                          </a:solidFill>
                          <a:latin typeface="Calibri"/>
                        </a:rPr>
                        <a:t>Total Sales </a:t>
                      </a:r>
                      <a:r>
                        <a:rPr lang="en-US" sz="2400" b="1" i="0" u="none" strike="noStrike" dirty="0" smtClean="0">
                          <a:solidFill>
                            <a:srgbClr val="000000"/>
                          </a:solidFill>
                          <a:latin typeface="Calibri"/>
                        </a:rPr>
                        <a:t>($)</a:t>
                      </a:r>
                      <a:endParaRPr lang="en-US" sz="2400" b="1" i="0" u="none" strike="noStrike" dirty="0">
                        <a:solidFill>
                          <a:srgbClr val="000000"/>
                        </a:solidFill>
                        <a:latin typeface="Calibri"/>
                      </a:endParaRPr>
                    </a:p>
                  </a:txBody>
                  <a:tcPr marL="9525" marR="9525" marT="9525" marB="0" anchor="b"/>
                </a:tc>
                <a:tc>
                  <a:txBody>
                    <a:bodyPr/>
                    <a:lstStyle/>
                    <a:p>
                      <a:pPr algn="ctr" fontAlgn="b"/>
                      <a:r>
                        <a:rPr lang="en-US" sz="2400" b="0" i="0" u="none" strike="noStrike" dirty="0">
                          <a:solidFill>
                            <a:srgbClr val="000000"/>
                          </a:solidFill>
                          <a:latin typeface="Calibri"/>
                        </a:rPr>
                        <a:t>55</a:t>
                      </a:r>
                    </a:p>
                  </a:txBody>
                  <a:tcPr marL="9525" marR="9525" marT="9525" marB="0" anchor="ctr"/>
                </a:tc>
                <a:tc>
                  <a:txBody>
                    <a:bodyPr/>
                    <a:lstStyle/>
                    <a:p>
                      <a:pPr algn="ctr" fontAlgn="b"/>
                      <a:r>
                        <a:rPr lang="en-US" sz="2400" b="0" i="0" u="none" strike="noStrike">
                          <a:solidFill>
                            <a:srgbClr val="000000"/>
                          </a:solidFill>
                          <a:latin typeface="Calibri"/>
                        </a:rPr>
                        <a:t>162</a:t>
                      </a:r>
                    </a:p>
                  </a:txBody>
                  <a:tcPr marL="9525" marR="9525" marT="9525" marB="0" anchor="ctr"/>
                </a:tc>
                <a:tc>
                  <a:txBody>
                    <a:bodyPr/>
                    <a:lstStyle/>
                    <a:p>
                      <a:pPr algn="ctr" fontAlgn="b"/>
                      <a:r>
                        <a:rPr lang="en-US" sz="2400" b="0" i="0" u="none" strike="noStrike">
                          <a:solidFill>
                            <a:srgbClr val="000000"/>
                          </a:solidFill>
                          <a:latin typeface="Calibri"/>
                        </a:rPr>
                        <a:t>300</a:t>
                      </a:r>
                    </a:p>
                  </a:txBody>
                  <a:tcPr marL="9525" marR="9525" marT="9525" marB="0" anchor="ctr"/>
                </a:tc>
                <a:tc>
                  <a:txBody>
                    <a:bodyPr/>
                    <a:lstStyle/>
                    <a:p>
                      <a:pPr algn="ctr" fontAlgn="b"/>
                      <a:r>
                        <a:rPr lang="en-US" sz="2400" b="0" i="0" u="none" strike="noStrike" dirty="0">
                          <a:solidFill>
                            <a:srgbClr val="000000"/>
                          </a:solidFill>
                          <a:latin typeface="Calibri"/>
                        </a:rPr>
                        <a:t>580</a:t>
                      </a:r>
                    </a:p>
                  </a:txBody>
                  <a:tcPr marL="9525" marR="9525" marT="9525" marB="0" anchor="ctr"/>
                </a:tc>
                <a:tc>
                  <a:txBody>
                    <a:bodyPr/>
                    <a:lstStyle/>
                    <a:p>
                      <a:pPr algn="ctr" fontAlgn="b"/>
                      <a:r>
                        <a:rPr lang="en-US" sz="2400" b="0" i="0" u="none" strike="noStrike" dirty="0">
                          <a:solidFill>
                            <a:srgbClr val="000000"/>
                          </a:solidFill>
                          <a:latin typeface="Calibri"/>
                        </a:rPr>
                        <a:t>1050</a:t>
                      </a:r>
                    </a:p>
                  </a:txBody>
                  <a:tcPr marL="9525" marR="9525" marT="9525" marB="0" anchor="ctr"/>
                </a:tc>
                <a:tc>
                  <a:txBody>
                    <a:bodyPr/>
                    <a:lstStyle/>
                    <a:p>
                      <a:pPr algn="ctr" fontAlgn="b"/>
                      <a:r>
                        <a:rPr lang="en-US" sz="2400" b="0" i="0" u="none" strike="noStrike" dirty="0">
                          <a:solidFill>
                            <a:srgbClr val="000000"/>
                          </a:solidFill>
                          <a:latin typeface="Calibri"/>
                        </a:rPr>
                        <a:t>1872</a:t>
                      </a:r>
                    </a:p>
                  </a:txBody>
                  <a:tcPr marL="9525" marR="9525" marT="9525" marB="0" anchor="ctr"/>
                </a:tc>
                <a:tc>
                  <a:txBody>
                    <a:bodyPr/>
                    <a:lstStyle/>
                    <a:p>
                      <a:pPr algn="ctr" fontAlgn="b"/>
                      <a:r>
                        <a:rPr lang="en-US" sz="2400" b="0" i="0" u="none" strike="noStrike" dirty="0" smtClean="0">
                          <a:solidFill>
                            <a:srgbClr val="000000"/>
                          </a:solidFill>
                          <a:latin typeface="Calibri"/>
                        </a:rPr>
                        <a:t>3454</a:t>
                      </a:r>
                      <a:endParaRPr lang="en-US" sz="2400" b="0" i="0" u="none" strike="noStrike" dirty="0">
                        <a:solidFill>
                          <a:srgbClr val="000000"/>
                        </a:solidFill>
                        <a:latin typeface="Calibri"/>
                      </a:endParaRPr>
                    </a:p>
                  </a:txBody>
                  <a:tcPr marL="9525" marR="9525" marT="9525" marB="0" anchor="ctr"/>
                </a:tc>
                <a:tc>
                  <a:txBody>
                    <a:bodyPr/>
                    <a:lstStyle/>
                    <a:p>
                      <a:pPr algn="ctr" fontAlgn="b"/>
                      <a:r>
                        <a:rPr lang="en-US" sz="2400" b="0" i="0" u="none" strike="noStrike" dirty="0">
                          <a:solidFill>
                            <a:srgbClr val="000000"/>
                          </a:solidFill>
                          <a:latin typeface="Calibri"/>
                        </a:rPr>
                        <a:t>5165</a:t>
                      </a:r>
                    </a:p>
                  </a:txBody>
                  <a:tcPr marL="9525" marR="9525" marT="9525" marB="0" anchor="ctr"/>
                </a:tc>
              </a:tr>
            </a:tbl>
          </a:graphicData>
        </a:graphic>
      </p:graphicFrame>
      <p:sp>
        <p:nvSpPr>
          <p:cNvPr id="8" name="Content Placeholder 2"/>
          <p:cNvSpPr txBox="1">
            <a:spLocks/>
          </p:cNvSpPr>
          <p:nvPr/>
        </p:nvSpPr>
        <p:spPr>
          <a:xfrm>
            <a:off x="457200" y="1280160"/>
            <a:ext cx="8229600" cy="4572000"/>
          </a:xfrm>
          <a:prstGeom prst="rect">
            <a:avLst/>
          </a:prstGeom>
        </p:spPr>
        <p:txBody>
          <a:bodyPr>
            <a:normAutofit/>
          </a:bodyPr>
          <a:lstStyle/>
          <a:p>
            <a:r>
              <a:rPr lang="en-US" sz="2800" dirty="0" smtClean="0"/>
              <a:t>The sales data for a certain company for 8 years can be modeled by the data in Table 3. </a:t>
            </a:r>
          </a:p>
          <a:p>
            <a:endParaRPr lang="en-US" sz="2800" dirty="0" smtClean="0"/>
          </a:p>
          <a:p>
            <a:endParaRPr lang="en-US" sz="2800" dirty="0" smtClean="0"/>
          </a:p>
          <a:p>
            <a:endParaRPr lang="en-US" sz="2800" dirty="0" smtClean="0"/>
          </a:p>
          <a:p>
            <a:endParaRPr lang="en-US" sz="2800" dirty="0" smtClean="0"/>
          </a:p>
          <a:p>
            <a:r>
              <a:rPr lang="en-US" sz="2800" dirty="0" smtClean="0"/>
              <a:t>A plot of the data with an exponential model fitted to the data shows that the function that best represents the sales of the company is 			</a:t>
            </a:r>
          </a:p>
          <a:p>
            <a:r>
              <a:rPr lang="en-US" sz="2800" dirty="0" smtClean="0"/>
              <a:t>where </a:t>
            </a:r>
            <a:r>
              <a:rPr lang="en-US" sz="2800" i="1" dirty="0" smtClean="0"/>
              <a:t>x</a:t>
            </a:r>
            <a:r>
              <a:rPr lang="en-US" sz="2800" dirty="0" smtClean="0"/>
              <a:t> represents the number of years.</a:t>
            </a:r>
            <a:endParaRPr lang="en-US" sz="2800" dirty="0"/>
          </a:p>
        </p:txBody>
      </p:sp>
      <p:graphicFrame>
        <p:nvGraphicFramePr>
          <p:cNvPr id="135170" name="Object 2"/>
          <p:cNvGraphicFramePr>
            <a:graphicFrameLocks noChangeAspect="1"/>
          </p:cNvGraphicFramePr>
          <p:nvPr/>
        </p:nvGraphicFramePr>
        <p:xfrm>
          <a:off x="4490112" y="4683456"/>
          <a:ext cx="3860800" cy="533400"/>
        </p:xfrm>
        <a:graphic>
          <a:graphicData uri="http://schemas.openxmlformats.org/presentationml/2006/ole">
            <mc:AlternateContent xmlns:mc="http://schemas.openxmlformats.org/markup-compatibility/2006">
              <mc:Choice xmlns:v="urn:schemas-microsoft-com:vml" Requires="v">
                <p:oleObj spid="_x0000_s135176" name="Equation" r:id="rId3" imgW="3860640" imgH="533160" progId="Equation.DSMT4">
                  <p:embed/>
                </p:oleObj>
              </mc:Choice>
              <mc:Fallback>
                <p:oleObj name="Equation" r:id="rId3" imgW="386064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490112" y="4683456"/>
                        <a:ext cx="3860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Application of Exponential Functions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What are the projected sales in year 15? </a:t>
            </a:r>
            <a:endParaRPr lang="en-US" dirty="0"/>
          </a:p>
        </p:txBody>
      </p:sp>
      <p:pic>
        <p:nvPicPr>
          <p:cNvPr id="136194" name="Picture 2"/>
          <p:cNvPicPr>
            <a:picLocks noChangeAspect="1" noChangeArrowheads="1"/>
          </p:cNvPicPr>
          <p:nvPr/>
        </p:nvPicPr>
        <p:blipFill>
          <a:blip r:embed="rId2" cstate="print"/>
          <a:srcRect/>
          <a:stretch>
            <a:fillRect/>
          </a:stretch>
        </p:blipFill>
        <p:spPr bwMode="auto">
          <a:xfrm>
            <a:off x="3124200" y="1371600"/>
            <a:ext cx="2971800" cy="289642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Application of Exponential Functions (cont.)</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The function that represents sales for the company is 				    So, the number of sales in year 15 would be the following. </a:t>
            </a:r>
          </a:p>
          <a:p>
            <a:endParaRPr lang="en-US" dirty="0" smtClean="0"/>
          </a:p>
          <a:p>
            <a:endParaRPr lang="en-US" dirty="0" smtClean="0"/>
          </a:p>
          <a:p>
            <a:r>
              <a:rPr lang="en-US" dirty="0" smtClean="0"/>
              <a:t>So, the projected sales in year 15 would be </a:t>
            </a:r>
            <a:r>
              <a:rPr lang="en-US" dirty="0" smtClean="0">
                <a:solidFill>
                  <a:srgbClr val="FF0000"/>
                </a:solidFill>
              </a:rPr>
              <a:t>$535,745.66</a:t>
            </a:r>
            <a:r>
              <a:rPr lang="en-US" dirty="0" smtClean="0"/>
              <a:t>. </a:t>
            </a:r>
            <a:endParaRPr lang="en-US" dirty="0"/>
          </a:p>
        </p:txBody>
      </p:sp>
      <p:graphicFrame>
        <p:nvGraphicFramePr>
          <p:cNvPr id="137218" name="Object 2"/>
          <p:cNvGraphicFramePr>
            <a:graphicFrameLocks noChangeAspect="1"/>
          </p:cNvGraphicFramePr>
          <p:nvPr/>
        </p:nvGraphicFramePr>
        <p:xfrm>
          <a:off x="2514600" y="3429000"/>
          <a:ext cx="3949700" cy="533400"/>
        </p:xfrm>
        <a:graphic>
          <a:graphicData uri="http://schemas.openxmlformats.org/presentationml/2006/ole">
            <mc:AlternateContent xmlns:mc="http://schemas.openxmlformats.org/markup-compatibility/2006">
              <mc:Choice xmlns:v="urn:schemas-microsoft-com:vml" Requires="v">
                <p:oleObj spid="_x0000_s137230" name="Equation" r:id="rId3" imgW="3949560" imgH="533160" progId="Equation.DSMT4">
                  <p:embed/>
                </p:oleObj>
              </mc:Choice>
              <mc:Fallback>
                <p:oleObj name="Equation" r:id="rId3" imgW="394956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3429000"/>
                        <a:ext cx="39497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7219" name="Object 3"/>
          <p:cNvGraphicFramePr>
            <a:graphicFrameLocks noChangeAspect="1"/>
          </p:cNvGraphicFramePr>
          <p:nvPr/>
        </p:nvGraphicFramePr>
        <p:xfrm>
          <a:off x="521648" y="2182504"/>
          <a:ext cx="3835400" cy="533400"/>
        </p:xfrm>
        <a:graphic>
          <a:graphicData uri="http://schemas.openxmlformats.org/presentationml/2006/ole">
            <mc:AlternateContent xmlns:mc="http://schemas.openxmlformats.org/markup-compatibility/2006">
              <mc:Choice xmlns:v="urn:schemas-microsoft-com:vml" Requires="v">
                <p:oleObj spid="_x0000_s137231" name="Equation" r:id="rId5" imgW="3835080" imgH="533160" progId="Equation.DSMT4">
                  <p:embed/>
                </p:oleObj>
              </mc:Choice>
              <mc:Fallback>
                <p:oleObj name="Equation" r:id="rId5" imgW="3835080" imgH="5331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648" y="2182504"/>
                        <a:ext cx="38354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72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Percent Increase</a:t>
            </a:r>
            <a:endParaRPr lang="en-US" dirty="0"/>
          </a:p>
        </p:txBody>
      </p:sp>
      <p:sp>
        <p:nvSpPr>
          <p:cNvPr id="3" name="Content Placeholder 2"/>
          <p:cNvSpPr>
            <a:spLocks noGrp="1"/>
          </p:cNvSpPr>
          <p:nvPr>
            <p:ph idx="1"/>
          </p:nvPr>
        </p:nvSpPr>
        <p:spPr/>
        <p:txBody>
          <a:bodyPr/>
          <a:lstStyle/>
          <a:p>
            <a:r>
              <a:rPr lang="en-US" dirty="0" smtClean="0"/>
              <a:t>A certain town had a population of 2000 in 2001. If the population is increasing at a rate of 2% per year, what will the population be in 2021? </a:t>
            </a:r>
          </a:p>
          <a:p>
            <a:r>
              <a:rPr lang="en-US" b="1" dirty="0" smtClean="0"/>
              <a:t>Solution </a:t>
            </a:r>
          </a:p>
          <a:p>
            <a:r>
              <a:rPr lang="en-US" dirty="0" smtClean="0"/>
              <a:t>Using our formula for the percentage change in a population, 			       where </a:t>
            </a:r>
            <a:r>
              <a:rPr lang="en-US" i="1" dirty="0" smtClean="0"/>
              <a:t>r</a:t>
            </a:r>
            <a:r>
              <a:rPr lang="en-US" dirty="0" smtClean="0"/>
              <a:t> = 0.02, </a:t>
            </a:r>
            <a:r>
              <a:rPr lang="en-US" i="1" dirty="0" smtClean="0"/>
              <a:t>a</a:t>
            </a:r>
            <a:r>
              <a:rPr lang="en-US" dirty="0" smtClean="0"/>
              <a:t> = 2000, and </a:t>
            </a:r>
            <a:r>
              <a:rPr lang="en-US" i="1" dirty="0" smtClean="0"/>
              <a:t>x</a:t>
            </a:r>
            <a:r>
              <a:rPr lang="en-US" dirty="0" smtClean="0"/>
              <a:t> = 20, we can find the population. </a:t>
            </a:r>
            <a:endParaRPr lang="en-US" dirty="0"/>
          </a:p>
        </p:txBody>
      </p:sp>
      <p:graphicFrame>
        <p:nvGraphicFramePr>
          <p:cNvPr id="138242" name="Object 2"/>
          <p:cNvGraphicFramePr>
            <a:graphicFrameLocks noChangeAspect="1"/>
          </p:cNvGraphicFramePr>
          <p:nvPr/>
        </p:nvGraphicFramePr>
        <p:xfrm>
          <a:off x="2286000" y="3562064"/>
          <a:ext cx="2362200" cy="533400"/>
        </p:xfrm>
        <a:graphic>
          <a:graphicData uri="http://schemas.openxmlformats.org/presentationml/2006/ole">
            <mc:AlternateContent xmlns:mc="http://schemas.openxmlformats.org/markup-compatibility/2006">
              <mc:Choice xmlns:v="urn:schemas-microsoft-com:vml" Requires="v">
                <p:oleObj spid="_x0000_s138248" name="Equation" r:id="rId3" imgW="2361960" imgH="533160" progId="Equation.DSMT4">
                  <p:embed/>
                </p:oleObj>
              </mc:Choice>
              <mc:Fallback>
                <p:oleObj name="Equation" r:id="rId3" imgW="2361960" imgH="533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3562064"/>
                        <a:ext cx="23622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Percent Increase (cont.)</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r>
              <a:rPr lang="en-US" dirty="0" smtClean="0"/>
              <a:t>This means that the population after 20 years would be about </a:t>
            </a:r>
            <a:r>
              <a:rPr lang="en-US" dirty="0" smtClean="0">
                <a:solidFill>
                  <a:srgbClr val="FF0000"/>
                </a:solidFill>
              </a:rPr>
              <a:t>2972 people</a:t>
            </a:r>
            <a:r>
              <a:rPr lang="en-US" dirty="0" smtClean="0"/>
              <a:t>. </a:t>
            </a:r>
            <a:endParaRPr lang="en-US" dirty="0"/>
          </a:p>
        </p:txBody>
      </p:sp>
      <p:graphicFrame>
        <p:nvGraphicFramePr>
          <p:cNvPr id="139267" name="Object 3"/>
          <p:cNvGraphicFramePr>
            <a:graphicFrameLocks noChangeAspect="1"/>
          </p:cNvGraphicFramePr>
          <p:nvPr/>
        </p:nvGraphicFramePr>
        <p:xfrm>
          <a:off x="2057400" y="1295400"/>
          <a:ext cx="2209800" cy="533400"/>
        </p:xfrm>
        <a:graphic>
          <a:graphicData uri="http://schemas.openxmlformats.org/presentationml/2006/ole">
            <mc:AlternateContent xmlns:mc="http://schemas.openxmlformats.org/markup-compatibility/2006">
              <mc:Choice xmlns:v="urn:schemas-microsoft-com:vml" Requires="v">
                <p:oleObj spid="_x0000_s139285" name="Equation" r:id="rId3" imgW="2209680" imgH="533160" progId="Equation.DSMT4">
                  <p:embed/>
                </p:oleObj>
              </mc:Choice>
              <mc:Fallback>
                <p:oleObj name="Equation" r:id="rId3" imgW="2209680" imgH="5331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295400"/>
                        <a:ext cx="22098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9268" name="Object 4"/>
          <p:cNvGraphicFramePr>
            <a:graphicFrameLocks noChangeAspect="1"/>
          </p:cNvGraphicFramePr>
          <p:nvPr/>
        </p:nvGraphicFramePr>
        <p:xfrm>
          <a:off x="2057400" y="1959592"/>
          <a:ext cx="5270500" cy="533400"/>
        </p:xfrm>
        <a:graphic>
          <a:graphicData uri="http://schemas.openxmlformats.org/presentationml/2006/ole">
            <mc:AlternateContent xmlns:mc="http://schemas.openxmlformats.org/markup-compatibility/2006">
              <mc:Choice xmlns:v="urn:schemas-microsoft-com:vml" Requires="v">
                <p:oleObj spid="_x0000_s139286" name="Equation" r:id="rId5" imgW="5270400" imgH="533160" progId="Equation.DSMT4">
                  <p:embed/>
                </p:oleObj>
              </mc:Choice>
              <mc:Fallback>
                <p:oleObj name="Equation" r:id="rId5" imgW="5270400" imgH="5331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1959592"/>
                        <a:ext cx="52705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9269" name="Object 5"/>
          <p:cNvGraphicFramePr>
            <a:graphicFrameLocks noChangeAspect="1"/>
          </p:cNvGraphicFramePr>
          <p:nvPr/>
        </p:nvGraphicFramePr>
        <p:xfrm>
          <a:off x="2057400" y="2588528"/>
          <a:ext cx="4483100" cy="533400"/>
        </p:xfrm>
        <a:graphic>
          <a:graphicData uri="http://schemas.openxmlformats.org/presentationml/2006/ole">
            <mc:AlternateContent xmlns:mc="http://schemas.openxmlformats.org/markup-compatibility/2006">
              <mc:Choice xmlns:v="urn:schemas-microsoft-com:vml" Requires="v">
                <p:oleObj spid="_x0000_s139287" name="Equation" r:id="rId7" imgW="4483080" imgH="533160" progId="Equation.DSMT4">
                  <p:embed/>
                </p:oleObj>
              </mc:Choice>
              <mc:Fallback>
                <p:oleObj name="Equation" r:id="rId7" imgW="4483080" imgH="5331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57400" y="2588528"/>
                        <a:ext cx="448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9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Exponential Growth</a:t>
            </a:r>
            <a:endParaRPr lang="en-US" dirty="0"/>
          </a:p>
        </p:txBody>
      </p:sp>
      <p:sp>
        <p:nvSpPr>
          <p:cNvPr id="3" name="Content Placeholder 2"/>
          <p:cNvSpPr>
            <a:spLocks noGrp="1"/>
          </p:cNvSpPr>
          <p:nvPr>
            <p:ph idx="1"/>
          </p:nvPr>
        </p:nvSpPr>
        <p:spPr/>
        <p:txBody>
          <a:bodyPr/>
          <a:lstStyle/>
          <a:p>
            <a:r>
              <a:rPr lang="en-US" dirty="0" smtClean="0"/>
              <a:t>So far, we have studied growth that occurs at a constant rate with linear functions and growth that occurs with projectile-type motion, or quadratic growth. Now we turn our attention to relative growth.</a:t>
            </a:r>
            <a:endParaRPr lang="en-US" dirty="0"/>
          </a:p>
        </p:txBody>
      </p:sp>
    </p:spTree>
    <p:extLst>
      <p:ext uri="{BB962C8B-B14F-4D97-AF65-F5344CB8AC3E}">
        <p14:creationId xmlns:p14="http://schemas.microsoft.com/office/powerpoint/2010/main" val="18574288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a:t>
            </a:r>
            <a:endParaRPr lang="en-US" dirty="0"/>
          </a:p>
        </p:txBody>
      </p:sp>
      <p:sp>
        <p:nvSpPr>
          <p:cNvPr id="3" name="Content Placeholder 2"/>
          <p:cNvSpPr>
            <a:spLocks noGrp="1"/>
          </p:cNvSpPr>
          <p:nvPr>
            <p:ph idx="1"/>
          </p:nvPr>
        </p:nvSpPr>
        <p:spPr/>
        <p:txBody>
          <a:bodyPr>
            <a:noAutofit/>
          </a:bodyPr>
          <a:lstStyle/>
          <a:p>
            <a:r>
              <a:rPr lang="en-US" dirty="0" smtClean="0"/>
              <a:t>On the day Jeffrey was born, his aunt put </a:t>
            </a:r>
            <a:r>
              <a:rPr lang="en-US" dirty="0" smtClean="0">
                <a:solidFill>
                  <a:srgbClr val="0000FF"/>
                </a:solidFill>
              </a:rPr>
              <a:t>$1</a:t>
            </a:r>
            <a:r>
              <a:rPr lang="en-US" dirty="0" smtClean="0"/>
              <a:t> in a shoebox for him. Each year on his birthday, she decides she wants to put away double the amount from the previous year. So she puts in </a:t>
            </a:r>
            <a:r>
              <a:rPr lang="en-US" dirty="0" smtClean="0">
                <a:solidFill>
                  <a:srgbClr val="0000FF"/>
                </a:solidFill>
              </a:rPr>
              <a:t>$2</a:t>
            </a:r>
            <a:r>
              <a:rPr lang="en-US" dirty="0" smtClean="0"/>
              <a:t> on his first birthday and </a:t>
            </a:r>
            <a:r>
              <a:rPr lang="en-US" dirty="0" smtClean="0">
                <a:solidFill>
                  <a:srgbClr val="0000FF"/>
                </a:solidFill>
              </a:rPr>
              <a:t>$4 </a:t>
            </a:r>
            <a:r>
              <a:rPr lang="en-US" dirty="0" smtClean="0"/>
              <a:t>on his second birthday. On his third birthday, she continues the trend and doubles what she put away on his second birthday, so she puts </a:t>
            </a:r>
            <a:r>
              <a:rPr lang="en-US" dirty="0" smtClean="0">
                <a:solidFill>
                  <a:srgbClr val="0000FF"/>
                </a:solidFill>
              </a:rPr>
              <a:t>$8</a:t>
            </a:r>
            <a:r>
              <a:rPr lang="en-US" dirty="0" smtClean="0"/>
              <a:t> in the shoebox. If she continues this trend, how much money will she place in Jeffrey’s shoebox on his </a:t>
            </a:r>
            <a:r>
              <a:rPr lang="en-US" dirty="0" smtClean="0">
                <a:solidFill>
                  <a:srgbClr val="0000FF"/>
                </a:solidFill>
              </a:rPr>
              <a:t>18</a:t>
            </a:r>
            <a:r>
              <a:rPr lang="en-US" baseline="30000" dirty="0" smtClean="0">
                <a:solidFill>
                  <a:srgbClr val="0000FF"/>
                </a:solidFill>
              </a:rPr>
              <a:t>th</a:t>
            </a:r>
            <a:r>
              <a:rPr lang="en-US" dirty="0" smtClean="0"/>
              <a:t> birthday? </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3" name="Content Placeholder 2"/>
          <p:cNvSpPr>
            <a:spLocks noGrp="1"/>
          </p:cNvSpPr>
          <p:nvPr>
            <p:ph idx="1"/>
          </p:nvPr>
        </p:nvSpPr>
        <p:spPr>
          <a:xfrm>
            <a:off x="457200" y="1143000"/>
            <a:ext cx="8229600" cy="4572000"/>
          </a:xfrm>
        </p:spPr>
        <p:txBody>
          <a:bodyPr/>
          <a:lstStyle/>
          <a:p>
            <a:r>
              <a:rPr lang="en-US" b="1" dirty="0" smtClean="0"/>
              <a:t>Solution </a:t>
            </a:r>
          </a:p>
          <a:p>
            <a:r>
              <a:rPr lang="en-US" dirty="0" smtClean="0"/>
              <a:t>Here is a chart to represent the data. </a:t>
            </a:r>
            <a:endParaRPr lang="en-US" dirty="0"/>
          </a:p>
        </p:txBody>
      </p:sp>
      <p:graphicFrame>
        <p:nvGraphicFramePr>
          <p:cNvPr id="13" name="Content Placeholder 8"/>
          <p:cNvGraphicFramePr>
            <a:graphicFrameLocks/>
          </p:cNvGraphicFramePr>
          <p:nvPr/>
        </p:nvGraphicFramePr>
        <p:xfrm>
          <a:off x="609600" y="2286000"/>
          <a:ext cx="8001000" cy="3377565"/>
        </p:xfrm>
        <a:graphic>
          <a:graphicData uri="http://schemas.openxmlformats.org/drawingml/2006/table">
            <a:tbl>
              <a:tblPr firstRow="1" bandRow="1">
                <a:tableStyleId>{5C22544A-7EE6-4342-B048-85BDC9FD1C3A}</a:tableStyleId>
              </a:tblPr>
              <a:tblGrid>
                <a:gridCol w="1629834"/>
                <a:gridCol w="3185583"/>
                <a:gridCol w="3185583"/>
              </a:tblGrid>
              <a:tr h="370840">
                <a:tc gridSpan="3">
                  <a:txBody>
                    <a:bodyPr/>
                    <a:lstStyle/>
                    <a:p>
                      <a:pPr algn="ctr" fontAlgn="b"/>
                      <a:r>
                        <a:rPr lang="en-US" sz="2400" b="0" i="0" u="none" strike="noStrike" dirty="0">
                          <a:solidFill>
                            <a:schemeClr val="bg1"/>
                          </a:solidFill>
                          <a:latin typeface="Calibri"/>
                        </a:rPr>
                        <a:t>Table </a:t>
                      </a:r>
                      <a:r>
                        <a:rPr lang="en-US" sz="2400" b="0" i="0" u="none" strike="noStrike" dirty="0" smtClean="0">
                          <a:solidFill>
                            <a:schemeClr val="bg1"/>
                          </a:solidFill>
                          <a:latin typeface="Calibri"/>
                        </a:rPr>
                        <a:t>1: Jeffrey’s </a:t>
                      </a:r>
                      <a:r>
                        <a:rPr lang="en-US" sz="2400" b="0" i="0" u="none" strike="noStrike" dirty="0">
                          <a:solidFill>
                            <a:schemeClr val="bg1"/>
                          </a:solidFill>
                          <a:latin typeface="Calibri"/>
                        </a:rPr>
                        <a:t>Shoebox </a:t>
                      </a:r>
                      <a:r>
                        <a:rPr lang="en-US" sz="2400" b="0" i="0" u="none" strike="noStrike" dirty="0" smtClean="0">
                          <a:solidFill>
                            <a:schemeClr val="bg1"/>
                          </a:solidFill>
                          <a:latin typeface="Calibri"/>
                        </a:rPr>
                        <a:t>Money</a:t>
                      </a:r>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c hMerge="1">
                  <a:txBody>
                    <a:bodyPr/>
                    <a:lstStyle/>
                    <a:p>
                      <a:pPr algn="ctr" fontAlgn="b"/>
                      <a:endParaRPr lang="en-US" sz="2400" b="0" i="0" u="none" strike="noStrike" dirty="0">
                        <a:solidFill>
                          <a:srgbClr val="000000"/>
                        </a:solidFill>
                        <a:latin typeface="Calibri"/>
                      </a:endParaRPr>
                    </a:p>
                  </a:txBody>
                  <a:tcPr marL="9525" marR="9525" marT="9525" marB="0" anchor="b"/>
                </a:tc>
              </a:tr>
              <a:tr h="370840">
                <a:tc>
                  <a:txBody>
                    <a:bodyPr/>
                    <a:lstStyle/>
                    <a:p>
                      <a:pPr algn="ctr" fontAlgn="b"/>
                      <a:r>
                        <a:rPr lang="en-US" sz="2400" b="1" i="0" u="none" strike="noStrike" dirty="0">
                          <a:solidFill>
                            <a:srgbClr val="000000"/>
                          </a:solidFill>
                          <a:latin typeface="Calibri"/>
                        </a:rPr>
                        <a:t>Age (Years)</a:t>
                      </a:r>
                    </a:p>
                  </a:txBody>
                  <a:tcPr marL="9525" marR="9525" marT="9525" marB="0" anchor="ctr"/>
                </a:tc>
                <a:tc>
                  <a:txBody>
                    <a:bodyPr/>
                    <a:lstStyle/>
                    <a:p>
                      <a:pPr algn="ctr" fontAlgn="b"/>
                      <a:r>
                        <a:rPr lang="en-US" sz="2400" b="1" i="0" u="none" strike="noStrike" dirty="0">
                          <a:solidFill>
                            <a:srgbClr val="000000"/>
                          </a:solidFill>
                          <a:latin typeface="Calibri"/>
                        </a:rPr>
                        <a:t>Amount on Birthday ($)</a:t>
                      </a:r>
                    </a:p>
                  </a:txBody>
                  <a:tcPr marL="9525" marR="9525" marT="9525" marB="0" anchor="b"/>
                </a:tc>
                <a:tc>
                  <a:txBody>
                    <a:bodyPr/>
                    <a:lstStyle/>
                    <a:p>
                      <a:pPr algn="ctr" fontAlgn="b"/>
                      <a:r>
                        <a:rPr lang="en-US" sz="2400" b="1" i="0" u="none" strike="noStrike" dirty="0">
                          <a:solidFill>
                            <a:srgbClr val="000000"/>
                          </a:solidFill>
                          <a:latin typeface="Calibri"/>
                        </a:rPr>
                        <a:t>Accumulated Amount ($)</a:t>
                      </a:r>
                    </a:p>
                  </a:txBody>
                  <a:tcPr marL="9525" marR="9525" marT="9525" marB="0" anchor="b"/>
                </a:tc>
              </a:tr>
              <a:tr h="370840">
                <a:tc>
                  <a:txBody>
                    <a:bodyPr/>
                    <a:lstStyle/>
                    <a:p>
                      <a:pPr algn="ctr" fontAlgn="b"/>
                      <a:r>
                        <a:rPr lang="en-US" sz="2400" b="0" i="0" u="none" strike="noStrike">
                          <a:solidFill>
                            <a:srgbClr val="000000"/>
                          </a:solidFill>
                          <a:latin typeface="Calibri"/>
                        </a:rPr>
                        <a:t>0</a:t>
                      </a:r>
                    </a:p>
                  </a:txBody>
                  <a:tcPr marL="9525" marR="9525" marT="9525" marB="0" anchor="b"/>
                </a:tc>
                <a:tc>
                  <a:txBody>
                    <a:bodyPr/>
                    <a:lstStyle/>
                    <a:p>
                      <a:pPr algn="ctr" fontAlgn="b"/>
                      <a:r>
                        <a:rPr lang="en-US" sz="2400" b="0" i="0" u="none" strike="noStrike">
                          <a:solidFill>
                            <a:srgbClr val="000000"/>
                          </a:solidFill>
                          <a:latin typeface="Calibri"/>
                        </a:rPr>
                        <a:t>1</a:t>
                      </a:r>
                    </a:p>
                  </a:txBody>
                  <a:tcPr marL="9525" marR="9525" marT="9525" marB="0" anchor="b"/>
                </a:tc>
                <a:tc>
                  <a:txBody>
                    <a:bodyPr/>
                    <a:lstStyle/>
                    <a:p>
                      <a:pPr algn="ctr" fontAlgn="b"/>
                      <a:r>
                        <a:rPr lang="en-US" sz="2400" b="0" i="0" u="none" strike="noStrike">
                          <a:solidFill>
                            <a:srgbClr val="000000"/>
                          </a:solidFill>
                          <a:latin typeface="Calibri"/>
                        </a:rPr>
                        <a:t>1</a:t>
                      </a:r>
                    </a:p>
                  </a:txBody>
                  <a:tcPr marL="9525" marR="9525" marT="9525" marB="0" anchor="b"/>
                </a:tc>
              </a:tr>
              <a:tr h="370840">
                <a:tc>
                  <a:txBody>
                    <a:bodyPr/>
                    <a:lstStyle/>
                    <a:p>
                      <a:pPr algn="ctr" fontAlgn="b"/>
                      <a:r>
                        <a:rPr lang="en-US" sz="2400" b="0" i="0" u="none" strike="noStrike">
                          <a:solidFill>
                            <a:srgbClr val="000000"/>
                          </a:solidFill>
                          <a:latin typeface="Calibri"/>
                        </a:rPr>
                        <a:t>1</a:t>
                      </a:r>
                    </a:p>
                  </a:txBody>
                  <a:tcPr marL="9525" marR="9525" marT="9525" marB="0" anchor="b"/>
                </a:tc>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en-US" sz="2400" b="0" i="0" u="none" strike="noStrike">
                          <a:solidFill>
                            <a:srgbClr val="000000"/>
                          </a:solidFill>
                          <a:latin typeface="Calibri"/>
                        </a:rPr>
                        <a:t>3</a:t>
                      </a:r>
                    </a:p>
                  </a:txBody>
                  <a:tcPr marL="9525" marR="9525" marT="9525" marB="0" anchor="b"/>
                </a:tc>
              </a:tr>
              <a:tr h="370840">
                <a:tc>
                  <a:txBody>
                    <a:bodyPr/>
                    <a:lstStyle/>
                    <a:p>
                      <a:pPr algn="ctr" fontAlgn="b"/>
                      <a:r>
                        <a:rPr lang="en-US" sz="2400" b="0" i="0" u="none" strike="noStrike">
                          <a:solidFill>
                            <a:srgbClr val="000000"/>
                          </a:solidFill>
                          <a:latin typeface="Calibri"/>
                        </a:rPr>
                        <a:t>2</a:t>
                      </a:r>
                    </a:p>
                  </a:txBody>
                  <a:tcPr marL="9525" marR="9525" marT="9525" marB="0" anchor="b"/>
                </a:tc>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en-US" sz="2400" b="0" i="0" u="none" strike="noStrike">
                          <a:solidFill>
                            <a:srgbClr val="000000"/>
                          </a:solidFill>
                          <a:latin typeface="Calibri"/>
                        </a:rPr>
                        <a:t>7</a:t>
                      </a:r>
                    </a:p>
                  </a:txBody>
                  <a:tcPr marL="9525" marR="9525" marT="9525" marB="0" anchor="b"/>
                </a:tc>
              </a:tr>
              <a:tr h="370840">
                <a:tc>
                  <a:txBody>
                    <a:bodyPr/>
                    <a:lstStyle/>
                    <a:p>
                      <a:pPr algn="ctr" fontAlgn="b"/>
                      <a:r>
                        <a:rPr lang="en-US" sz="2400" b="0" i="0" u="none" strike="noStrike">
                          <a:solidFill>
                            <a:srgbClr val="000000"/>
                          </a:solidFill>
                          <a:latin typeface="Calibri"/>
                        </a:rPr>
                        <a:t>3</a:t>
                      </a:r>
                    </a:p>
                  </a:txBody>
                  <a:tcPr marL="9525" marR="9525" marT="9525" marB="0" anchor="b"/>
                </a:tc>
                <a:tc>
                  <a:txBody>
                    <a:bodyPr/>
                    <a:lstStyle/>
                    <a:p>
                      <a:pPr algn="ctr" fontAlgn="b"/>
                      <a:r>
                        <a:rPr lang="en-US" sz="2400" b="0" i="0" u="none" strike="noStrike">
                          <a:solidFill>
                            <a:srgbClr val="000000"/>
                          </a:solidFill>
                          <a:latin typeface="Calibri"/>
                        </a:rPr>
                        <a:t>8</a:t>
                      </a:r>
                    </a:p>
                  </a:txBody>
                  <a:tcPr marL="9525" marR="9525" marT="9525" marB="0" anchor="b"/>
                </a:tc>
                <a:tc>
                  <a:txBody>
                    <a:bodyPr/>
                    <a:lstStyle/>
                    <a:p>
                      <a:pPr algn="ctr" fontAlgn="b"/>
                      <a:r>
                        <a:rPr lang="en-US" sz="2400" b="0" i="0" u="none" strike="noStrike">
                          <a:solidFill>
                            <a:srgbClr val="000000"/>
                          </a:solidFill>
                          <a:latin typeface="Calibri"/>
                        </a:rPr>
                        <a:t>15</a:t>
                      </a:r>
                    </a:p>
                  </a:txBody>
                  <a:tcPr marL="9525" marR="9525" marT="9525" marB="0" anchor="b"/>
                </a:tc>
              </a:tr>
              <a:tr h="370840">
                <a:tc>
                  <a:txBody>
                    <a:bodyPr/>
                    <a:lstStyle/>
                    <a:p>
                      <a:pPr algn="ctr" fontAlgn="b"/>
                      <a:r>
                        <a:rPr lang="en-US" sz="2400" b="0" i="0" u="none" strike="noStrike">
                          <a:solidFill>
                            <a:srgbClr val="000000"/>
                          </a:solidFill>
                          <a:latin typeface="Calibri"/>
                        </a:rPr>
                        <a:t>4</a:t>
                      </a:r>
                    </a:p>
                  </a:txBody>
                  <a:tcPr marL="9525" marR="9525" marT="9525" marB="0" anchor="b"/>
                </a:tc>
                <a:tc>
                  <a:txBody>
                    <a:bodyPr/>
                    <a:lstStyle/>
                    <a:p>
                      <a:pPr algn="ctr" fontAlgn="b"/>
                      <a:r>
                        <a:rPr lang="en-US" sz="2400" b="0" i="0" u="none" strike="noStrike">
                          <a:solidFill>
                            <a:srgbClr val="000000"/>
                          </a:solidFill>
                          <a:latin typeface="Calibri"/>
                        </a:rPr>
                        <a:t>16</a:t>
                      </a:r>
                    </a:p>
                  </a:txBody>
                  <a:tcPr marL="9525" marR="9525" marT="9525" marB="0" anchor="b"/>
                </a:tc>
                <a:tc>
                  <a:txBody>
                    <a:bodyPr/>
                    <a:lstStyle/>
                    <a:p>
                      <a:pPr algn="ctr" fontAlgn="b"/>
                      <a:r>
                        <a:rPr lang="en-US" sz="2400" b="0" i="0" u="none" strike="noStrike">
                          <a:solidFill>
                            <a:srgbClr val="000000"/>
                          </a:solidFill>
                          <a:latin typeface="Calibri"/>
                        </a:rPr>
                        <a:t>31</a:t>
                      </a:r>
                    </a:p>
                  </a:txBody>
                  <a:tcPr marL="9525" marR="9525" marT="9525" marB="0" anchor="b"/>
                </a:tc>
              </a:tr>
              <a:tr h="370840">
                <a:tc>
                  <a:txBody>
                    <a:bodyPr/>
                    <a:lstStyle/>
                    <a:p>
                      <a:pPr algn="ctr" fontAlgn="b"/>
                      <a:r>
                        <a:rPr lang="en-US" sz="2400" b="0" i="0" u="none" strike="noStrike">
                          <a:solidFill>
                            <a:srgbClr val="000000"/>
                          </a:solidFill>
                          <a:latin typeface="Calibri"/>
                        </a:rPr>
                        <a:t>5</a:t>
                      </a:r>
                    </a:p>
                  </a:txBody>
                  <a:tcPr marL="9525" marR="9525" marT="9525" marB="0" anchor="b"/>
                </a:tc>
                <a:tc>
                  <a:txBody>
                    <a:bodyPr/>
                    <a:lstStyle/>
                    <a:p>
                      <a:pPr algn="ctr" fontAlgn="b"/>
                      <a:r>
                        <a:rPr lang="en-US" sz="2400" b="0" i="0" u="none" strike="noStrike">
                          <a:solidFill>
                            <a:srgbClr val="000000"/>
                          </a:solidFill>
                          <a:latin typeface="Calibri"/>
                        </a:rPr>
                        <a:t>32</a:t>
                      </a:r>
                    </a:p>
                  </a:txBody>
                  <a:tcPr marL="9525" marR="9525" marT="9525" marB="0" anchor="b"/>
                </a:tc>
                <a:tc>
                  <a:txBody>
                    <a:bodyPr/>
                    <a:lstStyle/>
                    <a:p>
                      <a:pPr algn="ctr" fontAlgn="b"/>
                      <a:r>
                        <a:rPr lang="en-US" sz="2400" b="0" i="0" u="none" strike="noStrike">
                          <a:solidFill>
                            <a:srgbClr val="000000"/>
                          </a:solidFill>
                          <a:latin typeface="Calibri"/>
                        </a:rPr>
                        <a:t>63</a:t>
                      </a:r>
                    </a:p>
                  </a:txBody>
                  <a:tcPr marL="9525" marR="9525" marT="9525" marB="0" anchor="b"/>
                </a:tc>
              </a:tr>
              <a:tr h="370840">
                <a:tc>
                  <a:txBody>
                    <a:bodyPr/>
                    <a:lstStyle/>
                    <a:p>
                      <a:pPr algn="ctr" fontAlgn="b"/>
                      <a:r>
                        <a:rPr lang="en-US" sz="2400" b="0" i="0" u="none" strike="noStrike">
                          <a:solidFill>
                            <a:srgbClr val="000000"/>
                          </a:solidFill>
                          <a:latin typeface="Calibri"/>
                        </a:rPr>
                        <a:t>6</a:t>
                      </a:r>
                    </a:p>
                  </a:txBody>
                  <a:tcPr marL="9525" marR="9525" marT="9525" marB="0" anchor="b"/>
                </a:tc>
                <a:tc>
                  <a:txBody>
                    <a:bodyPr/>
                    <a:lstStyle/>
                    <a:p>
                      <a:pPr algn="ctr" fontAlgn="b"/>
                      <a:r>
                        <a:rPr lang="en-US" sz="2400" b="0" i="0" u="none" strike="noStrike">
                          <a:solidFill>
                            <a:srgbClr val="000000"/>
                          </a:solidFill>
                          <a:latin typeface="Calibri"/>
                        </a:rPr>
                        <a:t>64</a:t>
                      </a:r>
                    </a:p>
                  </a:txBody>
                  <a:tcPr marL="9525" marR="9525" marT="9525" marB="0" anchor="b"/>
                </a:tc>
                <a:tc>
                  <a:txBody>
                    <a:bodyPr/>
                    <a:lstStyle/>
                    <a:p>
                      <a:pPr algn="ctr" fontAlgn="b"/>
                      <a:r>
                        <a:rPr lang="en-US" sz="2400" b="0" i="0" u="none" strike="noStrike" dirty="0">
                          <a:solidFill>
                            <a:srgbClr val="000000"/>
                          </a:solidFill>
                          <a:latin typeface="Calibri"/>
                        </a:rPr>
                        <a:t>127</a:t>
                      </a:r>
                    </a:p>
                  </a:txBody>
                  <a:tcPr marL="9525" marR="9525" marT="9525" marB="0" anchor="b"/>
                </a:tc>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10" name="Content Placeholder 9"/>
          <p:cNvSpPr>
            <a:spLocks noGrp="1"/>
          </p:cNvSpPr>
          <p:nvPr>
            <p:ph idx="1"/>
          </p:nvPr>
        </p:nvSpPr>
        <p:spPr/>
        <p:txBody>
          <a:bodyPr/>
          <a:lstStyle/>
          <a:p>
            <a:r>
              <a:rPr lang="en-US" dirty="0" smtClean="0"/>
              <a:t>Now, let’s look at a graph of the data. </a:t>
            </a:r>
            <a:endParaRPr lang="en-US" dirty="0"/>
          </a:p>
        </p:txBody>
      </p:sp>
      <p:pic>
        <p:nvPicPr>
          <p:cNvPr id="94218" name="Picture 10"/>
          <p:cNvPicPr>
            <a:picLocks noChangeAspect="1" noChangeArrowheads="1"/>
          </p:cNvPicPr>
          <p:nvPr/>
        </p:nvPicPr>
        <p:blipFill>
          <a:blip r:embed="rId2" cstate="print"/>
          <a:srcRect/>
          <a:stretch>
            <a:fillRect/>
          </a:stretch>
        </p:blipFill>
        <p:spPr bwMode="auto">
          <a:xfrm>
            <a:off x="2895600" y="2209800"/>
            <a:ext cx="3386331" cy="34242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42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3" name="Content Placeholder 2"/>
          <p:cNvSpPr>
            <a:spLocks noGrp="1"/>
          </p:cNvSpPr>
          <p:nvPr>
            <p:ph idx="1"/>
          </p:nvPr>
        </p:nvSpPr>
        <p:spPr/>
        <p:txBody>
          <a:bodyPr>
            <a:noAutofit/>
          </a:bodyPr>
          <a:lstStyle/>
          <a:p>
            <a:r>
              <a:rPr lang="en-US" dirty="0" smtClean="0"/>
              <a:t>What is different about the change in this situation compared to the example in Section 5.2? What do we need to know in order to develop a formula that models this growth? </a:t>
            </a:r>
          </a:p>
          <a:p>
            <a:r>
              <a:rPr lang="en-US" dirty="0" smtClean="0"/>
              <a:t>In order to establish a formula for the pattern, consider the change taking place. Instead of the change being constant each year, the change each year is dependent on the amount from the previous year. In other words, </a:t>
            </a:r>
            <a:r>
              <a:rPr lang="en-US" i="1" dirty="0" smtClean="0"/>
              <a:t>each year’s growth is proportional to the previous year’s growth. </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3" name="Content Placeholder 2"/>
          <p:cNvSpPr>
            <a:spLocks noGrp="1"/>
          </p:cNvSpPr>
          <p:nvPr>
            <p:ph idx="1"/>
          </p:nvPr>
        </p:nvSpPr>
        <p:spPr/>
        <p:txBody>
          <a:bodyPr>
            <a:noAutofit/>
          </a:bodyPr>
          <a:lstStyle/>
          <a:p>
            <a:pPr>
              <a:tabLst>
                <a:tab pos="463550" algn="l"/>
              </a:tabLst>
            </a:pPr>
            <a:r>
              <a:rPr lang="en-US" dirty="0" smtClean="0"/>
              <a:t>We begin building the function by starting with the information given. Since the initial amount of money at time </a:t>
            </a:r>
            <a:r>
              <a:rPr lang="en-US" i="1" dirty="0" smtClean="0"/>
              <a:t>t</a:t>
            </a:r>
            <a:r>
              <a:rPr lang="en-US" dirty="0" smtClean="0"/>
              <a:t> = 0 is $1, this is the </a:t>
            </a:r>
            <a:r>
              <a:rPr lang="en-US" i="1" dirty="0" smtClean="0"/>
              <a:t>y</a:t>
            </a:r>
            <a:r>
              <a:rPr lang="en-US" dirty="0" smtClean="0"/>
              <a:t>-intercept. We recognize that this amount will double each year. So, the amount put away in any given year is represented as a double of the previous year. This can be done mathematically by looking at “doubles” such as: </a:t>
            </a:r>
          </a:p>
        </p:txBody>
      </p:sp>
      <p:graphicFrame>
        <p:nvGraphicFramePr>
          <p:cNvPr id="95233" name="Object 1"/>
          <p:cNvGraphicFramePr>
            <a:graphicFrameLocks noChangeAspect="1"/>
          </p:cNvGraphicFramePr>
          <p:nvPr/>
        </p:nvGraphicFramePr>
        <p:xfrm>
          <a:off x="914400" y="4572000"/>
          <a:ext cx="7226300" cy="419100"/>
        </p:xfrm>
        <a:graphic>
          <a:graphicData uri="http://schemas.openxmlformats.org/presentationml/2006/ole">
            <mc:AlternateContent xmlns:mc="http://schemas.openxmlformats.org/markup-compatibility/2006">
              <mc:Choice xmlns:v="urn:schemas-microsoft-com:vml" Requires="v">
                <p:oleObj spid="_x0000_s95239" name="Equation" r:id="rId3" imgW="7226280" imgH="419040" progId="Equation.DSMT4">
                  <p:embed/>
                </p:oleObj>
              </mc:Choice>
              <mc:Fallback>
                <p:oleObj name="Equation" r:id="rId3" imgW="7226280" imgH="41904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4572000"/>
                        <a:ext cx="72263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52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Introducing Exponential Growth  (cont.)</a:t>
            </a:r>
            <a:endParaRPr lang="en-US" dirty="0"/>
          </a:p>
        </p:txBody>
      </p:sp>
      <p:sp>
        <p:nvSpPr>
          <p:cNvPr id="3" name="Content Placeholder 2"/>
          <p:cNvSpPr>
            <a:spLocks noGrp="1"/>
          </p:cNvSpPr>
          <p:nvPr>
            <p:ph idx="1"/>
          </p:nvPr>
        </p:nvSpPr>
        <p:spPr/>
        <p:txBody>
          <a:bodyPr>
            <a:normAutofit/>
          </a:bodyPr>
          <a:lstStyle/>
          <a:p>
            <a:r>
              <a:rPr lang="en-US" dirty="0" smtClean="0"/>
              <a:t>Notice that the change in value (in years) occurs in the exponent. So, the function for the amount the aunt adds to the shoebox on Jeffrey’s </a:t>
            </a:r>
            <a:r>
              <a:rPr lang="en-US" i="1" dirty="0" err="1" smtClean="0"/>
              <a:t>x</a:t>
            </a:r>
            <a:r>
              <a:rPr lang="en-US" baseline="30000" dirty="0" err="1" smtClean="0"/>
              <a:t>th</a:t>
            </a:r>
            <a:r>
              <a:rPr lang="en-US" dirty="0" smtClean="0"/>
              <a:t> birthday can be built with a function where the exponent is the variable. </a:t>
            </a:r>
          </a:p>
          <a:p>
            <a:endParaRPr lang="en-US" dirty="0" smtClean="0"/>
          </a:p>
          <a:p>
            <a:endParaRPr lang="en-US" dirty="0" smtClean="0"/>
          </a:p>
        </p:txBody>
      </p:sp>
      <p:graphicFrame>
        <p:nvGraphicFramePr>
          <p:cNvPr id="91141" name="Object 5"/>
          <p:cNvGraphicFramePr>
            <a:graphicFrameLocks noChangeAspect="1"/>
          </p:cNvGraphicFramePr>
          <p:nvPr/>
        </p:nvGraphicFramePr>
        <p:xfrm>
          <a:off x="3657600" y="3505200"/>
          <a:ext cx="1308100" cy="482600"/>
        </p:xfrm>
        <a:graphic>
          <a:graphicData uri="http://schemas.openxmlformats.org/presentationml/2006/ole">
            <mc:AlternateContent xmlns:mc="http://schemas.openxmlformats.org/markup-compatibility/2006">
              <mc:Choice xmlns:v="urn:schemas-microsoft-com:vml" Requires="v">
                <p:oleObj spid="_x0000_s91147" name="Equation" r:id="rId3" imgW="1307880" imgH="482400" progId="Equation.DSMT4">
                  <p:embed/>
                </p:oleObj>
              </mc:Choice>
              <mc:Fallback>
                <p:oleObj name="Equation" r:id="rId3" imgW="1307880" imgH="4824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3505200"/>
                        <a:ext cx="13081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11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rgbClr val="FFFFCC"/>
        </a:solidFill>
        <a:ln w="28575">
          <a:solidFill>
            <a:srgbClr val="000000"/>
          </a:solidFill>
        </a:ln>
      </a:spPr>
      <a:bodyPr>
        <a:noAutofit/>
      </a:bodyPr>
      <a:lstStyle>
        <a:defPPr marL="0" marR="0" indent="0" algn="ctr" defTabSz="914400" rtl="0" eaLnBrk="1" fontAlgn="auto" latinLnBrk="0" hangingPunct="1">
          <a:lnSpc>
            <a:spcPct val="100000"/>
          </a:lnSpc>
          <a:spcBef>
            <a:spcPts val="100"/>
          </a:spcBef>
          <a:spcAft>
            <a:spcPts val="0"/>
          </a:spcAft>
          <a:buClrTx/>
          <a:buSzTx/>
          <a:buFontTx/>
          <a:buNone/>
          <a:tabLst/>
          <a:defRPr sz="2700" b="1" dirty="0" smtClean="0">
            <a:solidFill>
              <a:srgbClr val="C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2004</TotalTime>
  <Words>1191</Words>
  <Application>Microsoft Office PowerPoint</Application>
  <PresentationFormat>On-screen Show (4:3)</PresentationFormat>
  <Paragraphs>148</Paragraphs>
  <Slides>25</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25</vt:i4>
      </vt:variant>
    </vt:vector>
  </HeadingPairs>
  <TitlesOfParts>
    <vt:vector size="30" baseType="lpstr">
      <vt:lpstr>Calibri</vt:lpstr>
      <vt:lpstr>Courier New</vt:lpstr>
      <vt:lpstr>Arial</vt:lpstr>
      <vt:lpstr>Office Theme</vt:lpstr>
      <vt:lpstr>Equation</vt:lpstr>
      <vt:lpstr>Section 5.4</vt:lpstr>
      <vt:lpstr>Objectives</vt:lpstr>
      <vt:lpstr>Exponential Growth</vt:lpstr>
      <vt:lpstr>Example 1: Introducing Exponential Growth </vt:lpstr>
      <vt:lpstr>Example 1: Introducing Exponential Growth  (cont.)</vt:lpstr>
      <vt:lpstr>Example 1: Introducing Exponential Growth  (cont.)</vt:lpstr>
      <vt:lpstr>Example 1: Introducing Exponential Growth  (cont.)</vt:lpstr>
      <vt:lpstr>Example 1: Introducing Exponential Growth  (cont.)</vt:lpstr>
      <vt:lpstr>Example 1: Introducing Exponential Growth  (cont.)</vt:lpstr>
      <vt:lpstr>Example 1: Introducing Exponential Growth  (cont.)</vt:lpstr>
      <vt:lpstr>Skill Check #1</vt:lpstr>
      <vt:lpstr>Exponential Function</vt:lpstr>
      <vt:lpstr>Example 2: Application of Exponential Functions </vt:lpstr>
      <vt:lpstr>Example 2: Application of Exponential Functions  (cont.)</vt:lpstr>
      <vt:lpstr>Example 2: Application of Exponential Functions (cont.)</vt:lpstr>
      <vt:lpstr>Example 2: Application of Exponential Functions (cont.)</vt:lpstr>
      <vt:lpstr>Example 2: Application of Exponential Functions (cont.)</vt:lpstr>
      <vt:lpstr>Example 2: Application of Exponential Functions (cont.)</vt:lpstr>
      <vt:lpstr>Example 2: Application of Exponential Functions (cont.)</vt:lpstr>
      <vt:lpstr>General Form of an Exponential Function</vt:lpstr>
      <vt:lpstr>Example 3: Application of Exponential Functions</vt:lpstr>
      <vt:lpstr>Example 3: Application of Exponential Functions (cont.)</vt:lpstr>
      <vt:lpstr>Example 3: Application of Exponential Functions (cont.)</vt:lpstr>
      <vt:lpstr>Example 4: Percent Increase</vt:lpstr>
      <vt:lpstr>Example 4: Percent Increase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307</cp:revision>
  <dcterms:created xsi:type="dcterms:W3CDTF">2013-04-26T14:43:13Z</dcterms:created>
  <dcterms:modified xsi:type="dcterms:W3CDTF">2017-08-03T18:56:28Z</dcterms:modified>
</cp:coreProperties>
</file>