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29" r:id="rId3"/>
    <p:sldId id="330" r:id="rId4"/>
    <p:sldId id="264" r:id="rId5"/>
    <p:sldId id="305" r:id="rId6"/>
    <p:sldId id="309" r:id="rId7"/>
    <p:sldId id="265" r:id="rId8"/>
    <p:sldId id="266" r:id="rId9"/>
    <p:sldId id="267" r:id="rId10"/>
    <p:sldId id="306" r:id="rId11"/>
    <p:sldId id="268" r:id="rId12"/>
    <p:sldId id="269" r:id="rId13"/>
    <p:sldId id="331" r:id="rId14"/>
    <p:sldId id="270" r:id="rId15"/>
    <p:sldId id="327" r:id="rId16"/>
    <p:sldId id="308" r:id="rId17"/>
    <p:sldId id="310" r:id="rId18"/>
    <p:sldId id="311" r:id="rId19"/>
    <p:sldId id="312" r:id="rId20"/>
    <p:sldId id="313" r:id="rId21"/>
    <p:sldId id="321" r:id="rId22"/>
    <p:sldId id="332" r:id="rId23"/>
    <p:sldId id="322" r:id="rId24"/>
    <p:sldId id="323" r:id="rId25"/>
    <p:sldId id="324" r:id="rId26"/>
    <p:sldId id="325" r:id="rId27"/>
    <p:sldId id="333" r:id="rId28"/>
    <p:sldId id="326" r:id="rId29"/>
    <p:sldId id="328" r:id="rId3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3"/>
      <p:bold r:id="rId34"/>
      <p:italic r:id="rId35"/>
      <p:boldItalic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FF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80" autoAdjust="0"/>
    <p:restoredTop sz="94709" autoAdjust="0"/>
  </p:normalViewPr>
  <p:slideViewPr>
    <p:cSldViewPr>
      <p:cViewPr varScale="1">
        <p:scale>
          <a:sx n="106" d="100"/>
          <a:sy n="106" d="100"/>
        </p:scale>
        <p:origin x="14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2/7/2019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4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41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Growth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Logarithmic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where </a:t>
            </a:r>
            <a:r>
              <a:rPr lang="en-US" i="1" dirty="0"/>
              <a:t>x</a:t>
            </a:r>
            <a:r>
              <a:rPr lang="en-US" dirty="0"/>
              <a:t> represents her age in years between 0 and 25, and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represents the percentage of her adult height reached at age </a:t>
            </a:r>
            <a:r>
              <a:rPr lang="en-US" i="1" dirty="0"/>
              <a:t>x</a:t>
            </a:r>
            <a:r>
              <a:rPr lang="en-US" dirty="0"/>
              <a:t>. What percent of the girl’s adult height is attained by age 12?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If we wish to know the percentage of her adult height that the girl will have attained at age 12, then we evaluate </a:t>
            </a:r>
            <a:r>
              <a:rPr lang="en-US" i="1" dirty="0"/>
              <a:t>f</a:t>
            </a:r>
            <a:r>
              <a:rPr lang="en-US" dirty="0"/>
              <a:t>(12).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Logarithmic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So, she will have attained about 83% of her adult height by the time she is 12 years old. </a:t>
            </a:r>
          </a:p>
        </p:txBody>
      </p:sp>
      <p:graphicFrame>
        <p:nvGraphicFramePr>
          <p:cNvPr id="141314" name="Object 2"/>
          <p:cNvGraphicFramePr>
            <a:graphicFrameLocks noChangeAspect="1"/>
          </p:cNvGraphicFramePr>
          <p:nvPr/>
        </p:nvGraphicFramePr>
        <p:xfrm>
          <a:off x="1683983" y="1524000"/>
          <a:ext cx="565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66" name="Equation" r:id="rId3" imgW="5651280" imgH="469800" progId="Equation.DSMT4">
                  <p:embed/>
                </p:oleObj>
              </mc:Choice>
              <mc:Fallback>
                <p:oleObj name="Equation" r:id="rId3" imgW="56512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983" y="1524000"/>
                        <a:ext cx="565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094509"/>
              </p:ext>
            </p:extLst>
          </p:nvPr>
        </p:nvGraphicFramePr>
        <p:xfrm>
          <a:off x="1524000" y="2084388"/>
          <a:ext cx="588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67" name="Equation" r:id="rId5" imgW="5879880" imgH="469800" progId="Equation.DSMT4">
                  <p:embed/>
                </p:oleObj>
              </mc:Choice>
              <mc:Fallback>
                <p:oleObj name="Equation" r:id="rId5" imgW="5879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84388"/>
                        <a:ext cx="588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6" name="Object 4"/>
          <p:cNvGraphicFramePr>
            <a:graphicFrameLocks noChangeAspect="1"/>
          </p:cNvGraphicFramePr>
          <p:nvPr/>
        </p:nvGraphicFramePr>
        <p:xfrm>
          <a:off x="2438400" y="266700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68" name="Equation" r:id="rId7" imgW="2374560" imgH="469800" progId="Equation.DSMT4">
                  <p:embed/>
                </p:oleObj>
              </mc:Choice>
              <mc:Fallback>
                <p:oleObj name="Equation" r:id="rId7" imgW="23745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66700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7" name="Object 5"/>
          <p:cNvGraphicFramePr>
            <a:graphicFrameLocks noChangeAspect="1"/>
          </p:cNvGraphicFramePr>
          <p:nvPr/>
        </p:nvGraphicFramePr>
        <p:xfrm>
          <a:off x="2438400" y="327660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69" name="Equation" r:id="rId9" imgW="1269720" imgH="291960" progId="Equation.DSMT4">
                  <p:embed/>
                </p:oleObj>
              </mc:Choice>
              <mc:Fallback>
                <p:oleObj name="Equation" r:id="rId9" imgW="1269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76600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 Check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7160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Skill Check #2 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Using the same information from Example 3, what percentage of her adult height will a girl of age 18 have attained? Round your answer to the nearest percent.  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5242560"/>
            <a:ext cx="8229600" cy="77724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ct val="20000"/>
              </a:spcBef>
              <a:tabLst>
                <a:tab pos="1204913" algn="l"/>
              </a:tabLst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Answer:	</a:t>
            </a:r>
            <a:r>
              <a:rPr lang="en-US" sz="2800" dirty="0">
                <a:solidFill>
                  <a:srgbClr val="FF0000"/>
                </a:solidFill>
              </a:rPr>
              <a:t>92% of her adult height will be attained by the 	time she is 18 years old.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Richter Scale</a:t>
            </a: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143000"/>
            <a:ext cx="8229600" cy="468128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Richter Scale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The Richter scale is used to measure the intensity of an earthquake. The actual model is a little more complex, but can be simplified to the equation</a:t>
            </a:r>
          </a:p>
          <a:p>
            <a:pPr lvl="0">
              <a:spcBef>
                <a:spcPct val="20000"/>
              </a:spcBef>
            </a:pP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lang="en-US" sz="2700" dirty="0">
                <a:solidFill>
                  <a:srgbClr val="000000"/>
                </a:solidFill>
              </a:rPr>
              <a:t>where </a:t>
            </a:r>
            <a:r>
              <a:rPr lang="en-US" sz="2700" i="1" dirty="0">
                <a:solidFill>
                  <a:srgbClr val="000000"/>
                </a:solidFill>
              </a:rPr>
              <a:t>R</a:t>
            </a:r>
            <a:r>
              <a:rPr lang="en-US" sz="2700" dirty="0">
                <a:solidFill>
                  <a:srgbClr val="000000"/>
                </a:solidFill>
              </a:rPr>
              <a:t> is the magnitude on the Richter scale of the earthquake, </a:t>
            </a:r>
            <a:r>
              <a:rPr lang="en-US" sz="2700" i="1" dirty="0">
                <a:solidFill>
                  <a:srgbClr val="000000"/>
                </a:solidFill>
              </a:rPr>
              <a:t>I</a:t>
            </a:r>
            <a:r>
              <a:rPr lang="en-US" sz="2700" baseline="-25000" dirty="0">
                <a:solidFill>
                  <a:srgbClr val="000000"/>
                </a:solidFill>
              </a:rPr>
              <a:t>0</a:t>
            </a:r>
            <a:r>
              <a:rPr lang="en-US" sz="2700" dirty="0">
                <a:solidFill>
                  <a:srgbClr val="000000"/>
                </a:solidFill>
              </a:rPr>
              <a:t> is the intensity of an earthquake that is barely felt (a zero-level earthquake), and </a:t>
            </a:r>
            <a:r>
              <a:rPr lang="en-US" sz="2700" i="1" dirty="0">
                <a:solidFill>
                  <a:srgbClr val="000000"/>
                </a:solidFill>
              </a:rPr>
              <a:t>I</a:t>
            </a:r>
            <a:r>
              <a:rPr lang="en-US" sz="2700" dirty="0">
                <a:solidFill>
                  <a:srgbClr val="000000"/>
                </a:solidFill>
              </a:rPr>
              <a:t> is the intensity of the earthquake measured relative to a reference value.</a:t>
            </a:r>
            <a:endParaRPr kumimoji="0" lang="en-US" sz="27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101562"/>
              </p:ext>
            </p:extLst>
          </p:nvPr>
        </p:nvGraphicFramePr>
        <p:xfrm>
          <a:off x="3670300" y="3048000"/>
          <a:ext cx="1752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8" name="Equation" r:id="rId3" imgW="1752480" imgH="1041120" progId="Equation.DSMT4">
                  <p:embed/>
                </p:oleObj>
              </mc:Choice>
              <mc:Fallback>
                <p:oleObj name="Equation" r:id="rId3" imgW="1752480" imgH="1041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048000"/>
                        <a:ext cx="1752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4815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 of Logarithmic Functions Involving Earthquakes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Every increase of 1 in the Richter scale means the magnitude of the earthquake is 10 times greater. What is the magnitude of an earthquake that is 1000 times stronger than a zero‑level earthquake? </a:t>
            </a:r>
          </a:p>
          <a:p>
            <a:r>
              <a:rPr lang="en-US" b="1" dirty="0"/>
              <a:t>Solution </a:t>
            </a:r>
          </a:p>
          <a:p>
            <a:endParaRPr lang="en-US" dirty="0"/>
          </a:p>
          <a:p>
            <a:r>
              <a:rPr lang="en-US" dirty="0"/>
              <a:t>Since 			 an intensity of 1000 times that of a </a:t>
            </a:r>
          </a:p>
          <a:p>
            <a:endParaRPr lang="en-US" sz="1000" dirty="0"/>
          </a:p>
          <a:p>
            <a:r>
              <a:rPr lang="en-US" dirty="0"/>
              <a:t>zero‑level quake would mean the following. </a:t>
            </a:r>
          </a:p>
        </p:txBody>
      </p:sp>
      <p:graphicFrame>
        <p:nvGraphicFramePr>
          <p:cNvPr id="136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246116"/>
              </p:ext>
            </p:extLst>
          </p:nvPr>
        </p:nvGraphicFramePr>
        <p:xfrm>
          <a:off x="1433513" y="3859213"/>
          <a:ext cx="1752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07" name="Equation" r:id="rId3" imgW="1752480" imgH="1041120" progId="Equation.DSMT4">
                  <p:embed/>
                </p:oleObj>
              </mc:Choice>
              <mc:Fallback>
                <p:oleObj name="Equation" r:id="rId3" imgW="1752480" imgH="1041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3859213"/>
                        <a:ext cx="1752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 of Logarithmic Functions Involving Earthquakes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So, an earthquake that is 1000 times as intense as a zero-level earthquake has a Richter scale value of </a:t>
            </a:r>
            <a:r>
              <a:rPr lang="en-US" i="1" dirty="0">
                <a:solidFill>
                  <a:srgbClr val="FF0000"/>
                </a:solidFill>
              </a:rPr>
              <a:t>R </a:t>
            </a:r>
            <a:r>
              <a:rPr lang="en-US" dirty="0">
                <a:solidFill>
                  <a:srgbClr val="FF0000"/>
                </a:solidFill>
              </a:rPr>
              <a:t>= 3</a:t>
            </a:r>
            <a:r>
              <a:rPr lang="en-US" i="1" dirty="0"/>
              <a:t>. </a:t>
            </a:r>
            <a:endParaRPr lang="en-US" dirty="0"/>
          </a:p>
        </p:txBody>
      </p:sp>
      <p:graphicFrame>
        <p:nvGraphicFramePr>
          <p:cNvPr id="143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181175"/>
              </p:ext>
            </p:extLst>
          </p:nvPr>
        </p:nvGraphicFramePr>
        <p:xfrm>
          <a:off x="1687513" y="14478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6" name="Equation" r:id="rId3" imgW="1638000" imgH="1041120" progId="Equation.DSMT4">
                  <p:embed/>
                </p:oleObj>
              </mc:Choice>
              <mc:Fallback>
                <p:oleObj name="Equation" r:id="rId3" imgW="1638000" imgH="1041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14478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644760"/>
              </p:ext>
            </p:extLst>
          </p:nvPr>
        </p:nvGraphicFramePr>
        <p:xfrm>
          <a:off x="3379788" y="1490663"/>
          <a:ext cx="1854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7" name="Equation" r:id="rId5" imgW="1854000" imgH="939600" progId="Equation.DSMT4">
                  <p:embed/>
                </p:oleObj>
              </mc:Choice>
              <mc:Fallback>
                <p:oleObj name="Equation" r:id="rId5" imgW="185400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1490663"/>
                        <a:ext cx="1854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049064"/>
              </p:ext>
            </p:extLst>
          </p:nvPr>
        </p:nvGraphicFramePr>
        <p:xfrm>
          <a:off x="5259388" y="1731963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8" name="Equation" r:id="rId7" imgW="1726920" imgH="482400" progId="Equation.DSMT4">
                  <p:embed/>
                </p:oleObj>
              </mc:Choice>
              <mc:Fallback>
                <p:oleObj name="Equation" r:id="rId7" imgW="17269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9388" y="1731963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019262"/>
              </p:ext>
            </p:extLst>
          </p:nvPr>
        </p:nvGraphicFramePr>
        <p:xfrm>
          <a:off x="7016750" y="18288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9" name="Equation" r:id="rId9" imgW="457200" imgH="291960" progId="Equation.DSMT4">
                  <p:embed/>
                </p:oleObj>
              </mc:Choice>
              <mc:Fallback>
                <p:oleObj name="Equation" r:id="rId9" imgW="457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18288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 of Logarithmic Functions Involving Earthquakes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from the beginning of the section that the earthquake that created a huge tsunami off the coast of Sumatra in October 2010 was of magnitude 7.7. If </a:t>
            </a:r>
            <a:r>
              <a:rPr lang="en-US" i="1" dirty="0"/>
              <a:t>I</a:t>
            </a:r>
            <a:r>
              <a:rPr lang="en-US" baseline="-25000" dirty="0"/>
              <a:t>0</a:t>
            </a:r>
            <a:r>
              <a:rPr lang="en-US" dirty="0"/>
              <a:t> is 1, what was the intensity level </a:t>
            </a:r>
            <a:r>
              <a:rPr lang="en-US" i="1" dirty="0"/>
              <a:t>I</a:t>
            </a:r>
            <a:r>
              <a:rPr lang="en-US" dirty="0"/>
              <a:t> of the Sumatran earthquake?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Every increase of 1 in the Richter scale means the magnitude of the earthquake is 10 times greater.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 of Logarithmic Functions Involving Earthquakes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Since		         and the Sumatran earthquake had a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/>
              <a:t>magnitude of 7.7, we have the following. </a:t>
            </a:r>
          </a:p>
        </p:txBody>
      </p:sp>
      <p:graphicFrame>
        <p:nvGraphicFramePr>
          <p:cNvPr id="133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465326"/>
              </p:ext>
            </p:extLst>
          </p:nvPr>
        </p:nvGraphicFramePr>
        <p:xfrm>
          <a:off x="1398588" y="1058863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1" name="Equation" r:id="rId3" imgW="1638000" imgH="1041120" progId="Equation.DSMT4">
                  <p:embed/>
                </p:oleObj>
              </mc:Choice>
              <mc:Fallback>
                <p:oleObj name="Equation" r:id="rId3" imgW="1638000" imgH="1041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588" y="1058863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908525"/>
              </p:ext>
            </p:extLst>
          </p:nvPr>
        </p:nvGraphicFramePr>
        <p:xfrm>
          <a:off x="3441700" y="2327275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2" name="Equation" r:id="rId5" imgW="1638000" imgH="1041120" progId="Equation.DSMT4">
                  <p:embed/>
                </p:oleObj>
              </mc:Choice>
              <mc:Fallback>
                <p:oleObj name="Equation" r:id="rId5" imgW="1638000" imgH="1041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2327275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044561"/>
              </p:ext>
            </p:extLst>
          </p:nvPr>
        </p:nvGraphicFramePr>
        <p:xfrm>
          <a:off x="3162300" y="3463925"/>
          <a:ext cx="1803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3" name="Equation" r:id="rId7" imgW="1803240" imgH="939600" progId="Equation.DSMT4">
                  <p:embed/>
                </p:oleObj>
              </mc:Choice>
              <mc:Fallback>
                <p:oleObj name="Equation" r:id="rId7" imgW="18032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463925"/>
                        <a:ext cx="1803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562668"/>
              </p:ext>
            </p:extLst>
          </p:nvPr>
        </p:nvGraphicFramePr>
        <p:xfrm>
          <a:off x="3179763" y="449580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4" name="Equation" r:id="rId9" imgW="1612800" imgH="482400" progId="Equation.DSMT4">
                  <p:embed/>
                </p:oleObj>
              </mc:Choice>
              <mc:Fallback>
                <p:oleObj name="Equation" r:id="rId9" imgW="161280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4495800"/>
                        <a:ext cx="1612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165814"/>
              </p:ext>
            </p:extLst>
          </p:nvPr>
        </p:nvGraphicFramePr>
        <p:xfrm>
          <a:off x="2978150" y="5083175"/>
          <a:ext cx="109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5" name="Equation" r:id="rId11" imgW="1091880" imgH="380880" progId="Equation.DSMT4">
                  <p:embed/>
                </p:oleObj>
              </mc:Choice>
              <mc:Fallback>
                <p:oleObj name="Equation" r:id="rId11" imgW="1091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5083175"/>
                        <a:ext cx="109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504851"/>
              </p:ext>
            </p:extLst>
          </p:nvPr>
        </p:nvGraphicFramePr>
        <p:xfrm>
          <a:off x="3536950" y="5638800"/>
          <a:ext cx="2540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6" name="Equation" r:id="rId13" imgW="2539800" imgH="342720" progId="Equation.DSMT4">
                  <p:embed/>
                </p:oleObj>
              </mc:Choice>
              <mc:Fallback>
                <p:oleObj name="Equation" r:id="rId13" imgW="2539800" imgH="342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5638800"/>
                        <a:ext cx="2540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 of Logarithmic Functions Involving Earthquakes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 the intensity level is approximately </a:t>
            </a:r>
            <a:r>
              <a:rPr lang="en-US" i="1" dirty="0"/>
              <a:t>I</a:t>
            </a:r>
            <a:r>
              <a:rPr lang="en-US" dirty="0"/>
              <a:t> ≈ 50,118,723 and the Sumatran earthquake was over 50 million times stronger than a zero‑level earthquake.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 of Logarithmic Functions Involving Earthquakes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earthquake that hit Chile in 1960 was estimated to have been about 9.5 on the Richter scale. (This is the strongest earthquake ever recorded!) Find the intensity </a:t>
            </a:r>
            <a:r>
              <a:rPr lang="en-US" i="1" dirty="0"/>
              <a:t>I </a:t>
            </a:r>
            <a:r>
              <a:rPr lang="en-US" dirty="0"/>
              <a:t>of this earthquake if </a:t>
            </a:r>
            <a:r>
              <a:rPr lang="en-US" i="1" dirty="0"/>
              <a:t>I</a:t>
            </a:r>
            <a:r>
              <a:rPr lang="en-US" baseline="-25000" dirty="0"/>
              <a:t>0</a:t>
            </a:r>
            <a:r>
              <a:rPr lang="en-US" dirty="0"/>
              <a:t> is 1.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Using our formula for the Richter scale, 		</a:t>
            </a:r>
          </a:p>
          <a:p>
            <a:pPr>
              <a:lnSpc>
                <a:spcPct val="150000"/>
              </a:lnSpc>
            </a:pPr>
            <a:r>
              <a:rPr lang="en-US" dirty="0"/>
              <a:t>we can substitute our values for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I</a:t>
            </a:r>
            <a:r>
              <a:rPr lang="en-US" baseline="-25000" dirty="0"/>
              <a:t>0</a:t>
            </a:r>
            <a:r>
              <a:rPr lang="en-US" dirty="0"/>
              <a:t> to obtain </a:t>
            </a:r>
          </a:p>
        </p:txBody>
      </p:sp>
      <p:graphicFrame>
        <p:nvGraphicFramePr>
          <p:cNvPr id="131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387155"/>
              </p:ext>
            </p:extLst>
          </p:nvPr>
        </p:nvGraphicFramePr>
        <p:xfrm>
          <a:off x="6261100" y="3375025"/>
          <a:ext cx="1752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03" name="Equation" r:id="rId3" imgW="1752480" imgH="1041120" progId="Equation.DSMT4">
                  <p:embed/>
                </p:oleObj>
              </mc:Choice>
              <mc:Fallback>
                <p:oleObj name="Equation" r:id="rId3" imgW="175248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3375025"/>
                        <a:ext cx="1752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36559"/>
              </p:ext>
            </p:extLst>
          </p:nvPr>
        </p:nvGraphicFramePr>
        <p:xfrm>
          <a:off x="3225800" y="4870450"/>
          <a:ext cx="2743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04" name="Equation" r:id="rId5" imgW="2743200" imgH="939600" progId="Equation.DSMT4">
                  <p:embed/>
                </p:oleObj>
              </mc:Choice>
              <mc:Fallback>
                <p:oleObj name="Equation" r:id="rId5" imgW="274320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870450"/>
                        <a:ext cx="2743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/>
          </p:cNvSpPr>
          <p:nvPr/>
        </p:nvSpPr>
        <p:spPr>
          <a:xfrm>
            <a:off x="457200" y="129540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defTabSz="4064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Demonstrate an understanding of logarithmic functions and logarithmic</a:t>
            </a:r>
            <a:r>
              <a:rPr lang="en-US" sz="2800" dirty="0"/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growth</a:t>
            </a:r>
          </a:p>
          <a:p>
            <a:endParaRPr lang="en-US" sz="2800" dirty="0"/>
          </a:p>
          <a:p>
            <a:pPr lvl="1" indent="-457200">
              <a:buFont typeface="Courier New" pitchFamily="49" charset="0"/>
              <a:buChar char="o"/>
            </a:pPr>
            <a:r>
              <a:rPr lang="en-US" sz="2800" dirty="0"/>
              <a:t>Model data with logarithmic functions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 of Logarithmic Functions Involving Earthquakes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Now, using the definition of logarithms, we can obtain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and the intensity level is approximately </a:t>
            </a:r>
          </a:p>
          <a:p>
            <a:pPr>
              <a:tabLst>
                <a:tab pos="463550" algn="l"/>
              </a:tabLst>
            </a:pPr>
            <a:r>
              <a:rPr lang="en-US" i="1" dirty="0"/>
              <a:t>I</a:t>
            </a:r>
            <a:r>
              <a:rPr lang="en-US" dirty="0"/>
              <a:t> ≈ 3,162,277,660. That means that the Chilean earthquake was over 3.16 billion times stronger than a zero-level earthquake. </a:t>
            </a:r>
          </a:p>
        </p:txBody>
      </p:sp>
      <p:graphicFrame>
        <p:nvGraphicFramePr>
          <p:cNvPr id="123908" name="Object 4"/>
          <p:cNvGraphicFramePr>
            <a:graphicFrameLocks noChangeAspect="1"/>
          </p:cNvGraphicFramePr>
          <p:nvPr/>
        </p:nvGraphicFramePr>
        <p:xfrm>
          <a:off x="4038600" y="2209800"/>
          <a:ext cx="109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1" name="Equation" r:id="rId3" imgW="1091880" imgH="380880" progId="Equation.DSMT4">
                  <p:embed/>
                </p:oleObj>
              </mc:Choice>
              <mc:Fallback>
                <p:oleObj name="Equation" r:id="rId3" imgW="1091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209800"/>
                        <a:ext cx="109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 Check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7160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Skill Check #3 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Determine how much stronger the Chilean earthquake was than the Sumatran earthquake. 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5410200"/>
            <a:ext cx="8229600" cy="777240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Answer: </a:t>
            </a:r>
            <a:r>
              <a:rPr lang="en-US" sz="2800" dirty="0">
                <a:solidFill>
                  <a:srgbClr val="FF0000"/>
                </a:solidFill>
              </a:rPr>
              <a:t>About 63 times stronger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 Intensity</a:t>
            </a: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280160"/>
            <a:ext cx="8229600" cy="374871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Sound Intensity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The sound intensity level, measured in decibels and given by the formula</a:t>
            </a:r>
          </a:p>
          <a:p>
            <a:pPr lvl="0">
              <a:spcBef>
                <a:spcPct val="20000"/>
              </a:spcBef>
            </a:pPr>
            <a:br>
              <a:rPr kumimoji="0" lang="en-US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lang="en-US" sz="2700" noProof="0" dirty="0">
                <a:solidFill>
                  <a:srgbClr val="000000"/>
                </a:solidFill>
              </a:rPr>
              <a:t>measures the intensity of sound </a:t>
            </a:r>
            <a:r>
              <a:rPr lang="en-US" sz="2700" i="1" noProof="0" dirty="0">
                <a:solidFill>
                  <a:srgbClr val="000000"/>
                </a:solidFill>
              </a:rPr>
              <a:t>I</a:t>
            </a:r>
            <a:r>
              <a:rPr lang="en-US" sz="2700" noProof="0" dirty="0">
                <a:solidFill>
                  <a:srgbClr val="000000"/>
                </a:solidFill>
              </a:rPr>
              <a:t> based on the reference value </a:t>
            </a:r>
            <a:r>
              <a:rPr lang="en-US" sz="2700" i="1" noProof="0" dirty="0">
                <a:solidFill>
                  <a:srgbClr val="000000"/>
                </a:solidFill>
              </a:rPr>
              <a:t>I</a:t>
            </a:r>
            <a:r>
              <a:rPr lang="en-US" sz="2700" baseline="-25000" noProof="0" dirty="0">
                <a:solidFill>
                  <a:srgbClr val="000000"/>
                </a:solidFill>
              </a:rPr>
              <a:t>0</a:t>
            </a:r>
            <a:r>
              <a:rPr lang="en-US" sz="2700" noProof="0" dirty="0">
                <a:solidFill>
                  <a:srgbClr val="000000"/>
                </a:solidFill>
              </a:rPr>
              <a:t>. This value of </a:t>
            </a:r>
            <a:r>
              <a:rPr lang="en-US" sz="2700" i="1" noProof="0" dirty="0">
                <a:solidFill>
                  <a:srgbClr val="000000"/>
                </a:solidFill>
              </a:rPr>
              <a:t>I</a:t>
            </a:r>
            <a:r>
              <a:rPr lang="en-US" sz="2700" baseline="-25000" noProof="0" dirty="0">
                <a:solidFill>
                  <a:srgbClr val="000000"/>
                </a:solidFill>
              </a:rPr>
              <a:t>0</a:t>
            </a:r>
            <a:r>
              <a:rPr lang="en-US" sz="2700" noProof="0" dirty="0">
                <a:solidFill>
                  <a:srgbClr val="000000"/>
                </a:solidFill>
              </a:rPr>
              <a:t> is the threshold of hearing at 1 kHz, so we consider this value to be equal to 1.</a:t>
            </a:r>
            <a:endParaRPr kumimoji="0" lang="en-US" sz="27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364884"/>
              </p:ext>
            </p:extLst>
          </p:nvPr>
        </p:nvGraphicFramePr>
        <p:xfrm>
          <a:off x="3397250" y="2616200"/>
          <a:ext cx="2298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17" name="Equation" r:id="rId3" imgW="2298600" imgH="1041120" progId="Equation.DSMT4">
                  <p:embed/>
                </p:oleObj>
              </mc:Choice>
              <mc:Fallback>
                <p:oleObj name="Equation" r:id="rId3" imgW="2298600" imgH="1041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2616200"/>
                        <a:ext cx="2298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90951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 of Logarithm Functions Involving Sound Intensity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decibel level of a certain sound is 115 dB, what is the level of intensity of the sound?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Substituting known values, we get the following.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 of Logarithm Functions Involving Sound Intensity 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40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201926"/>
              </p:ext>
            </p:extLst>
          </p:nvPr>
        </p:nvGraphicFramePr>
        <p:xfrm>
          <a:off x="3414713" y="1522413"/>
          <a:ext cx="2286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55" name="Equation" r:id="rId3" imgW="2286000" imgH="1041120" progId="Equation.DSMT4">
                  <p:embed/>
                </p:oleObj>
              </mc:Choice>
              <mc:Fallback>
                <p:oleObj name="Equation" r:id="rId3" imgW="2286000" imgH="1041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1522413"/>
                        <a:ext cx="2286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264958"/>
              </p:ext>
            </p:extLst>
          </p:nvPr>
        </p:nvGraphicFramePr>
        <p:xfrm>
          <a:off x="3275013" y="2674938"/>
          <a:ext cx="2336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56" name="Equation" r:id="rId5" imgW="2336760" imgH="939600" progId="Equation.DSMT4">
                  <p:embed/>
                </p:oleObj>
              </mc:Choice>
              <mc:Fallback>
                <p:oleObj name="Equation" r:id="rId5" imgW="233676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2674938"/>
                        <a:ext cx="2336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4158683"/>
              </p:ext>
            </p:extLst>
          </p:nvPr>
        </p:nvGraphicFramePr>
        <p:xfrm>
          <a:off x="3249613" y="3705225"/>
          <a:ext cx="214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57" name="Equation" r:id="rId7" imgW="2145960" imgH="482400" progId="Equation.DSMT4">
                  <p:embed/>
                </p:oleObj>
              </mc:Choice>
              <mc:Fallback>
                <p:oleObj name="Equation" r:id="rId7" imgW="21459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613" y="3705225"/>
                        <a:ext cx="2146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819326"/>
              </p:ext>
            </p:extLst>
          </p:nvPr>
        </p:nvGraphicFramePr>
        <p:xfrm>
          <a:off x="3167063" y="4275138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58" name="Equation" r:id="rId9" imgW="1777680" imgH="482400" progId="Equation.DSMT4">
                  <p:embed/>
                </p:oleObj>
              </mc:Choice>
              <mc:Fallback>
                <p:oleObj name="Equation" r:id="rId9" imgW="17776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063" y="4275138"/>
                        <a:ext cx="1778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175723"/>
              </p:ext>
            </p:extLst>
          </p:nvPr>
        </p:nvGraphicFramePr>
        <p:xfrm>
          <a:off x="3054350" y="487680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59" name="Equation" r:id="rId11" imgW="1180800" imgH="380880" progId="Equation.DSMT4">
                  <p:embed/>
                </p:oleObj>
              </mc:Choice>
              <mc:Fallback>
                <p:oleObj name="Equation" r:id="rId11" imgW="11808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87680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 of Logarithm Functions Involving Sound Intensity 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the intensity of the sound is about 10</a:t>
            </a:r>
            <a:r>
              <a:rPr lang="en-US" baseline="30000" dirty="0"/>
              <a:t>11.5</a:t>
            </a:r>
            <a:r>
              <a:rPr lang="en-US" dirty="0"/>
              <a:t> times greater than silence, or about 316,227,766,017 times greater than silence (this represents the increase in intensity from our zero‑decibel threshold). That’s 316 billion times louder!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Logarithm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71600"/>
            <a:ext cx="8229600" cy="39949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Natural Logarithm  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natural logarithm </a:t>
            </a:r>
            <a:r>
              <a:rPr lang="en-US" sz="2800" dirty="0">
                <a:solidFill>
                  <a:srgbClr val="000000"/>
                </a:solidFill>
              </a:rPr>
              <a:t>is a logarithm with a base of </a:t>
            </a:r>
            <a:r>
              <a:rPr lang="en-US" sz="2800" i="1" dirty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 is an irrational constant approximately equal to 2.718281828. The natural logarithm is generally written as ln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or log</a:t>
            </a:r>
            <a:r>
              <a:rPr lang="en-US" sz="2800" baseline="-25000" dirty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Furthermore, the natural logarithm can be defined by the relationship between the common </a:t>
            </a:r>
          </a:p>
          <a:p>
            <a:pPr lvl="0">
              <a:lnSpc>
                <a:spcPct val="150000"/>
              </a:lnSpc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logarithm and the natural logarithm as </a:t>
            </a:r>
          </a:p>
          <a:p>
            <a:pPr lvl="0">
              <a:spcBef>
                <a:spcPct val="20000"/>
              </a:spcBef>
            </a:pP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/>
        </p:nvGraphicFramePr>
        <p:xfrm>
          <a:off x="6223000" y="4098047"/>
          <a:ext cx="1701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57" name="Equation" r:id="rId3" imgW="1701720" imgH="901440" progId="Equation.DSMT4">
                  <p:embed/>
                </p:oleObj>
              </mc:Choice>
              <mc:Fallback>
                <p:oleObj name="Equation" r:id="rId3" imgW="170172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0" y="4098047"/>
                        <a:ext cx="1701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Memory Capacity</a:t>
            </a:r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Human Memory Capacity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The percentage of information the average person can recall after a certain period of months have passed can be modeled by</a:t>
            </a:r>
          </a:p>
          <a:p>
            <a:pPr lvl="0">
              <a:spcBef>
                <a:spcPct val="2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is the numbe</a:t>
            </a:r>
            <a:r>
              <a:rPr lang="en-US" dirty="0">
                <a:solidFill>
                  <a:srgbClr val="000000"/>
                </a:solidFill>
              </a:rPr>
              <a:t>r of months that have gone by after being presented the information and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) is the percent of information retained after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months.</a:t>
            </a: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57256"/>
              </p:ext>
            </p:extLst>
          </p:nvPr>
        </p:nvGraphicFramePr>
        <p:xfrm>
          <a:off x="3092450" y="3232150"/>
          <a:ext cx="298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40" name="Equation" r:id="rId3" imgW="2984400" imgH="380880" progId="Equation.DSMT4">
                  <p:embed/>
                </p:oleObj>
              </mc:Choice>
              <mc:Fallback>
                <p:oleObj name="Equation" r:id="rId3" imgW="29844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3232150"/>
                        <a:ext cx="298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55523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Human Memory Capacity and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percentage of learned material was retained 6 months after being presented the information?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Using the equation 			         we can substitute 6 months for </a:t>
            </a:r>
            <a:r>
              <a:rPr lang="en-US" i="1" dirty="0"/>
              <a:t>t</a:t>
            </a:r>
            <a:r>
              <a:rPr lang="en-US" dirty="0"/>
              <a:t> and evaluate.</a:t>
            </a:r>
          </a:p>
          <a:p>
            <a:endParaRPr lang="en-US" dirty="0"/>
          </a:p>
        </p:txBody>
      </p:sp>
      <p:graphicFrame>
        <p:nvGraphicFramePr>
          <p:cNvPr id="139270" name="Object 6"/>
          <p:cNvGraphicFramePr>
            <a:graphicFrameLocks noChangeAspect="1"/>
          </p:cNvGraphicFramePr>
          <p:nvPr/>
        </p:nvGraphicFramePr>
        <p:xfrm>
          <a:off x="3352800" y="2792104"/>
          <a:ext cx="330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3" name="Equation" r:id="rId3" imgW="3301920" imgH="469800" progId="Equation.DSMT4">
                  <p:embed/>
                </p:oleObj>
              </mc:Choice>
              <mc:Fallback>
                <p:oleObj name="Equation" r:id="rId3" imgW="3301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92104"/>
                        <a:ext cx="330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2" name="Object 8"/>
          <p:cNvGraphicFramePr>
            <a:graphicFrameLocks noChangeAspect="1"/>
          </p:cNvGraphicFramePr>
          <p:nvPr/>
        </p:nvGraphicFramePr>
        <p:xfrm>
          <a:off x="3048000" y="3845256"/>
          <a:ext cx="309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4" name="Equation" r:id="rId5" imgW="3098520" imgH="469800" progId="Equation.DSMT4">
                  <p:embed/>
                </p:oleObj>
              </mc:Choice>
              <mc:Fallback>
                <p:oleObj name="Equation" r:id="rId5" imgW="30985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845256"/>
                        <a:ext cx="309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3" name="Object 9"/>
          <p:cNvGraphicFramePr>
            <a:graphicFrameLocks noChangeAspect="1"/>
          </p:cNvGraphicFramePr>
          <p:nvPr/>
        </p:nvGraphicFramePr>
        <p:xfrm>
          <a:off x="3042312" y="44196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5" name="Equation" r:id="rId7" imgW="2717640" imgH="469800" progId="Equation.DSMT4">
                  <p:embed/>
                </p:oleObj>
              </mc:Choice>
              <mc:Fallback>
                <p:oleObj name="Equation" r:id="rId7" imgW="27176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312" y="44196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4" name="Object 10"/>
          <p:cNvGraphicFramePr>
            <a:graphicFrameLocks noChangeAspect="1"/>
          </p:cNvGraphicFramePr>
          <p:nvPr/>
        </p:nvGraphicFramePr>
        <p:xfrm>
          <a:off x="3744558" y="5029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6" name="Equation" r:id="rId9" imgW="1447560" imgH="291960" progId="Equation.DSMT4">
                  <p:embed/>
                </p:oleObj>
              </mc:Choice>
              <mc:Fallback>
                <p:oleObj name="Equation" r:id="rId9" imgW="1447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558" y="5029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Human Memory Capacity and Logarithms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this means that after 6 months, the amount of material that was retained was about 56%.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Logarithmic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function we will study in this section is called a logarithm. Logarithms allow us to convert numbers so that we may compare large and small numbers alike.</a:t>
            </a:r>
          </a:p>
        </p:txBody>
      </p:sp>
    </p:spTree>
    <p:extLst>
      <p:ext uri="{BB962C8B-B14F-4D97-AF65-F5344CB8AC3E}">
        <p14:creationId xmlns:p14="http://schemas.microsoft.com/office/powerpoint/2010/main" val="355944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Logarithm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71600"/>
            <a:ext cx="8229600" cy="345325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Logarithm  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If 	     then the </a:t>
            </a:r>
            <a:r>
              <a:rPr lang="en-US" sz="2800" b="1" dirty="0">
                <a:solidFill>
                  <a:srgbClr val="C00000"/>
                </a:solidFill>
              </a:rPr>
              <a:t>logarithm</a:t>
            </a:r>
            <a:r>
              <a:rPr lang="en-US" sz="2800" dirty="0">
                <a:solidFill>
                  <a:srgbClr val="000000"/>
                </a:solidFill>
              </a:rPr>
              <a:t> with base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of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Symbolically, we can express this exponential as an equivalent logarithm</a:t>
            </a:r>
          </a:p>
          <a:p>
            <a:pPr lvl="0">
              <a:spcBef>
                <a:spcPct val="20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lvl="0">
              <a:spcBef>
                <a:spcPct val="20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&gt; 0,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1,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&gt; 0.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9329" name="Object 1"/>
          <p:cNvGraphicFramePr>
            <a:graphicFrameLocks noChangeAspect="1"/>
          </p:cNvGraphicFramePr>
          <p:nvPr/>
        </p:nvGraphicFramePr>
        <p:xfrm>
          <a:off x="824552" y="1905000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5" name="Equation" r:id="rId3" imgW="965160" imgH="419040" progId="Equation.DSMT4">
                  <p:embed/>
                </p:oleObj>
              </mc:Choice>
              <mc:Fallback>
                <p:oleObj name="Equation" r:id="rId3" imgW="965160" imgH="4190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552" y="1905000"/>
                        <a:ext cx="965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2697633"/>
              </p:ext>
            </p:extLst>
          </p:nvPr>
        </p:nvGraphicFramePr>
        <p:xfrm>
          <a:off x="3587750" y="3530600"/>
          <a:ext cx="1422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6" name="Equation" r:id="rId5" imgW="1422360" imgH="431640" progId="Equation.DSMT4">
                  <p:embed/>
                </p:oleObj>
              </mc:Choice>
              <mc:Fallback>
                <p:oleObj name="Equation" r:id="rId5" imgW="142236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0" y="3530600"/>
                        <a:ext cx="1422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 Check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71600"/>
            <a:ext cx="8229600" cy="104028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Skill Check #1 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Interpret what 		 means. 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8305" name="Object 1"/>
          <p:cNvGraphicFramePr>
            <a:graphicFrameLocks noChangeAspect="1"/>
          </p:cNvGraphicFramePr>
          <p:nvPr/>
        </p:nvGraphicFramePr>
        <p:xfrm>
          <a:off x="2745096" y="1973240"/>
          <a:ext cx="1473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9" name="Equation" r:id="rId3" imgW="1473120" imgH="431640" progId="Equation.DSMT4">
                  <p:embed/>
                </p:oleObj>
              </mc:Choice>
              <mc:Fallback>
                <p:oleObj name="Equation" r:id="rId3" imgW="1473120" imgH="4316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5096" y="1973240"/>
                        <a:ext cx="1473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394960"/>
            <a:ext cx="8229600" cy="777240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Answer: </a:t>
            </a:r>
            <a:r>
              <a:rPr lang="en-US" sz="2800" dirty="0">
                <a:solidFill>
                  <a:srgbClr val="FF0000"/>
                </a:solidFill>
              </a:rPr>
              <a:t>5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= 25.</a:t>
            </a:r>
            <a:r>
              <a:rPr lang="en-US" sz="2800" dirty="0"/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Equivalent Logarithmic and</a:t>
            </a:r>
            <a:r>
              <a:rPr lang="en-US" b="1" dirty="0"/>
              <a:t> </a:t>
            </a:r>
            <a:r>
              <a:rPr lang="en-US" dirty="0"/>
              <a:t>Exponential Functions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each of the following in its equivalent exponential form.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97281" name="Object 1"/>
          <p:cNvGraphicFramePr>
            <a:graphicFrameLocks noChangeAspect="1"/>
          </p:cNvGraphicFramePr>
          <p:nvPr/>
        </p:nvGraphicFramePr>
        <p:xfrm>
          <a:off x="749300" y="2262496"/>
          <a:ext cx="2146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4" name="Equation" r:id="rId3" imgW="2145960" imgH="1498320" progId="Equation.DSMT4">
                  <p:embed/>
                </p:oleObj>
              </mc:Choice>
              <mc:Fallback>
                <p:oleObj name="Equation" r:id="rId3" imgW="2145960" imgH="14983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2262496"/>
                        <a:ext cx="21463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775648" y="4275160"/>
          <a:ext cx="135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5" name="Equation" r:id="rId5" imgW="1358640" imgH="380880" progId="Equation.DSMT4">
                  <p:embed/>
                </p:oleObj>
              </mc:Choice>
              <mc:Fallback>
                <p:oleObj name="Equation" r:id="rId5" imgW="1358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48" y="4275160"/>
                        <a:ext cx="135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762000" y="48768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6" name="Equation" r:id="rId7" imgW="1523880" imgH="380880" progId="Equation.DSMT4">
                  <p:embed/>
                </p:oleObj>
              </mc:Choice>
              <mc:Fallback>
                <p:oleObj name="Equation" r:id="rId7" imgW="152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762000" y="5431808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7" name="Equation" r:id="rId9" imgW="1676160" imgH="380880" progId="Equation.DSMT4">
                  <p:embed/>
                </p:oleObj>
              </mc:Choice>
              <mc:Fallback>
                <p:oleObj name="Equation" r:id="rId9" imgW="16761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431808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Equivalent Logarithmic and</a:t>
            </a:r>
            <a:r>
              <a:rPr lang="en-US" b="1" dirty="0"/>
              <a:t> </a:t>
            </a:r>
            <a:r>
              <a:rPr lang="en-US" dirty="0"/>
              <a:t>Exponential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Write each of the following in its equivalent logarithmic form.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96257" name="Object 1"/>
          <p:cNvGraphicFramePr>
            <a:graphicFrameLocks noChangeAspect="1"/>
          </p:cNvGraphicFramePr>
          <p:nvPr/>
        </p:nvGraphicFramePr>
        <p:xfrm>
          <a:off x="762000" y="2168856"/>
          <a:ext cx="17018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10" name="Equation" r:id="rId3" imgW="1701720" imgH="1549080" progId="Equation.DSMT4">
                  <p:embed/>
                </p:oleObj>
              </mc:Choice>
              <mc:Fallback>
                <p:oleObj name="Equation" r:id="rId3" imgW="1701720" imgH="1549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168856"/>
                        <a:ext cx="17018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775648" y="4280848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11" name="Equation" r:id="rId5" imgW="2044440" imgH="469800" progId="Equation.DSMT4">
                  <p:embed/>
                </p:oleObj>
              </mc:Choice>
              <mc:Fallback>
                <p:oleObj name="Equation" r:id="rId5" imgW="2044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48" y="4280848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775648" y="4855192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12" name="Equation" r:id="rId7" imgW="2234880" imgH="469800" progId="Equation.DSMT4">
                  <p:embed/>
                </p:oleObj>
              </mc:Choice>
              <mc:Fallback>
                <p:oleObj name="Equation" r:id="rId7" imgW="22348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48" y="4855192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1" name="Object 5"/>
          <p:cNvGraphicFramePr>
            <a:graphicFrameLocks noChangeAspect="1"/>
          </p:cNvGraphicFramePr>
          <p:nvPr/>
        </p:nvGraphicFramePr>
        <p:xfrm>
          <a:off x="775648" y="5445456"/>
          <a:ext cx="241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13" name="Equation" r:id="rId9" imgW="2412720" imgH="469800" progId="Equation.DSMT4">
                  <p:embed/>
                </p:oleObj>
              </mc:Choice>
              <mc:Fallback>
                <p:oleObj name="Equation" r:id="rId9" imgW="2412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48" y="5445456"/>
                        <a:ext cx="241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Logarithm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71600"/>
            <a:ext cx="8229600" cy="198823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Common Logarithm  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common logarithm </a:t>
            </a:r>
            <a:r>
              <a:rPr lang="en-US" sz="2800" dirty="0">
                <a:solidFill>
                  <a:srgbClr val="000000"/>
                </a:solidFill>
              </a:rPr>
              <a:t>is a logarithm with base 10. We usually express this function as </a:t>
            </a:r>
          </a:p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0. 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5234" name="Object 2"/>
          <p:cNvGraphicFramePr>
            <a:graphicFrameLocks noChangeAspect="1"/>
          </p:cNvGraphicFramePr>
          <p:nvPr/>
        </p:nvGraphicFramePr>
        <p:xfrm>
          <a:off x="5029200" y="2375848"/>
          <a:ext cx="298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7" name="Equation" r:id="rId3" imgW="2984400" imgH="469800" progId="Equation.DSMT4">
                  <p:embed/>
                </p:oleObj>
              </mc:Choice>
              <mc:Fallback>
                <p:oleObj name="Equation" r:id="rId3" imgW="29844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375848"/>
                        <a:ext cx="298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Logarithmic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Past research tells us that our bodies grow at a given rate based on our DNA and the environmental factors in which we grow up. Assume that a baby girl is born and is 22 inches long. If we consider that the baby will grow at a rate proportional to her body size until adulthood, then the percentage of her adult height attained can be modeled by the logarithmic function </a:t>
            </a:r>
          </a:p>
          <a:p>
            <a:endParaRPr lang="en-US" dirty="0"/>
          </a:p>
        </p:txBody>
      </p:sp>
      <p:graphicFrame>
        <p:nvGraphicFramePr>
          <p:cNvPr id="911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8996"/>
              </p:ext>
            </p:extLst>
          </p:nvPr>
        </p:nvGraphicFramePr>
        <p:xfrm>
          <a:off x="2628900" y="4648200"/>
          <a:ext cx="360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6" name="Equation" r:id="rId3" imgW="3606480" imgH="469800" progId="Equation.DSMT4">
                  <p:embed/>
                </p:oleObj>
              </mc:Choice>
              <mc:Fallback>
                <p:oleObj name="Equation" r:id="rId3" imgW="36064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648200"/>
                        <a:ext cx="360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rgbClr val="FFFFCC"/>
        </a:solidFill>
        <a:ln w="28575">
          <a:solidFill>
            <a:srgbClr val="000000"/>
          </a:solidFill>
        </a:ln>
      </a:spPr>
      <a:bodyPr>
        <a:no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ts val="100"/>
          </a:spcBef>
          <a:spcAft>
            <a:spcPts val="0"/>
          </a:spcAft>
          <a:buClrTx/>
          <a:buSzTx/>
          <a:buFontTx/>
          <a:buNone/>
          <a:tabLst/>
          <a:defRPr sz="2700" b="1" dirty="0" smtClean="0">
            <a:solidFill>
              <a:srgbClr val="C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2107</TotalTime>
  <Words>1090</Words>
  <Application>Microsoft Office PowerPoint</Application>
  <PresentationFormat>On-screen Show (4:3)</PresentationFormat>
  <Paragraphs>120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Calibri</vt:lpstr>
      <vt:lpstr>Arial</vt:lpstr>
      <vt:lpstr>Courier New</vt:lpstr>
      <vt:lpstr>Office Theme</vt:lpstr>
      <vt:lpstr>Equation</vt:lpstr>
      <vt:lpstr>MathType 6.0 Equation</vt:lpstr>
      <vt:lpstr>Section 5.5</vt:lpstr>
      <vt:lpstr>Objectives</vt:lpstr>
      <vt:lpstr>Logarithmic Growth</vt:lpstr>
      <vt:lpstr>Logarithm</vt:lpstr>
      <vt:lpstr>Skill Check #1</vt:lpstr>
      <vt:lpstr>Example 1: Equivalent Logarithmic and Exponential Functions </vt:lpstr>
      <vt:lpstr>Example 2: Equivalent Logarithmic and Exponential Functions </vt:lpstr>
      <vt:lpstr>Common Logarithm</vt:lpstr>
      <vt:lpstr>Example 3: Evaluating Logarithmic Functions </vt:lpstr>
      <vt:lpstr>Example 3: Evaluating Logarithmic Functions (cont.)</vt:lpstr>
      <vt:lpstr>Example 3: Evaluating Logarithmic Functions (cont.)</vt:lpstr>
      <vt:lpstr>Skill Check #2</vt:lpstr>
      <vt:lpstr>Richter Scale</vt:lpstr>
      <vt:lpstr>Example 4: Application of Logarithmic Functions Involving Earthquakes  </vt:lpstr>
      <vt:lpstr>Example 4: Application of Logarithmic Functions Involving Earthquakes (cont.)</vt:lpstr>
      <vt:lpstr>Example 5: Application of Logarithmic Functions Involving Earthquakes </vt:lpstr>
      <vt:lpstr>Example 5: Application of Logarithmic Functions Involving Earthquakes (cont.)</vt:lpstr>
      <vt:lpstr>Example 5: Application of Logarithmic Functions Involving Earthquakes (cont.)</vt:lpstr>
      <vt:lpstr>Example 6: Application of Logarithmic Functions Involving Earthquakes </vt:lpstr>
      <vt:lpstr>Example 6: Application of Logarithmic Functions Involving Earthquakes (cont.)</vt:lpstr>
      <vt:lpstr>Skill Check #3</vt:lpstr>
      <vt:lpstr>Sound Intensity</vt:lpstr>
      <vt:lpstr>Example 7: Application of Logarithm Functions Involving Sound Intensity </vt:lpstr>
      <vt:lpstr>Example 7: Application of Logarithm Functions Involving Sound Intensity  (cont.)</vt:lpstr>
      <vt:lpstr>Example 7: Application of Logarithm Functions Involving Sound Intensity  (cont.)</vt:lpstr>
      <vt:lpstr>Natural Logarithm</vt:lpstr>
      <vt:lpstr>Human Memory Capacity</vt:lpstr>
      <vt:lpstr>Example 8: Human Memory Capacity and Logarithms </vt:lpstr>
      <vt:lpstr>Example 8: Human Memory Capacity and Logarithms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 Systems</dc:creator>
  <cp:lastModifiedBy>Daniel Breuer</cp:lastModifiedBy>
  <cp:revision>342</cp:revision>
  <dcterms:created xsi:type="dcterms:W3CDTF">2013-04-26T14:43:13Z</dcterms:created>
  <dcterms:modified xsi:type="dcterms:W3CDTF">2019-02-07T18:49:05Z</dcterms:modified>
</cp:coreProperties>
</file>