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2"/>
  </p:notesMasterIdLst>
  <p:handoutMasterIdLst>
    <p:handoutMasterId r:id="rId63"/>
  </p:handoutMasterIdLst>
  <p:sldIdLst>
    <p:sldId id="256" r:id="rId2"/>
    <p:sldId id="316" r:id="rId3"/>
    <p:sldId id="315"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317"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Lst>
  <p:sldSz cx="9144000" cy="6858000" type="screen4x3"/>
  <p:notesSz cx="6858000" cy="9144000"/>
  <p:embeddedFontLst>
    <p:embeddedFont>
      <p:font typeface="Calibri" panose="020F0502020204030204" pitchFamily="34" charset="0"/>
      <p:regular r:id="rId64"/>
      <p:bold r:id="rId65"/>
      <p:italic r:id="rId66"/>
      <p:boldItalic r:id="rId67"/>
    </p:embeddedFont>
    <p:embeddedFont>
      <p:font typeface="Cambria Math" panose="02040503050406030204" pitchFamily="18" charset="0"/>
      <p:regular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00FF"/>
    <a:srgbClr val="000000"/>
    <a:srgbClr val="FF00FF"/>
    <a:srgbClr val="000099"/>
    <a:srgbClr val="FFFFCC"/>
    <a:srgbClr val="366092"/>
    <a:srgbClr val="008080"/>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5" autoAdjust="0"/>
    <p:restoredTop sz="94709" autoAdjust="0"/>
  </p:normalViewPr>
  <p:slideViewPr>
    <p:cSldViewPr>
      <p:cViewPr varScale="1">
        <p:scale>
          <a:sx n="86" d="100"/>
          <a:sy n="86" d="100"/>
        </p:scale>
        <p:origin x="1550" y="5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handoutMaster" Target="handoutMasters/handoutMaster1.xml"/><Relationship Id="rId68"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5" Type="http://schemas.openxmlformats.org/officeDocument/2006/relationships/image" Target="../media/image51.wmf"/><Relationship Id="rId4" Type="http://schemas.openxmlformats.org/officeDocument/2006/relationships/image" Target="../media/image5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5" Type="http://schemas.openxmlformats.org/officeDocument/2006/relationships/image" Target="../media/image64.wmf"/><Relationship Id="rId4" Type="http://schemas.openxmlformats.org/officeDocument/2006/relationships/image" Target="../media/image6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4" Type="http://schemas.openxmlformats.org/officeDocument/2006/relationships/image" Target="../media/image8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6" Type="http://schemas.openxmlformats.org/officeDocument/2006/relationships/image" Target="../media/image87.wmf"/><Relationship Id="rId5" Type="http://schemas.openxmlformats.org/officeDocument/2006/relationships/image" Target="../media/image86.wmf"/><Relationship Id="rId4" Type="http://schemas.openxmlformats.org/officeDocument/2006/relationships/image" Target="../media/image8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5" Type="http://schemas.openxmlformats.org/officeDocument/2006/relationships/image" Target="../media/image94.wmf"/><Relationship Id="rId4" Type="http://schemas.openxmlformats.org/officeDocument/2006/relationships/image" Target="../media/image9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3/21/2019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1688439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143751-3E81-4327-AFFF-D02BF10D035B}" type="datetimeFigureOut">
              <a:rPr lang="en-US" smtClean="0"/>
              <a:pPr/>
              <a:t>3/21/2019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911B12-0E67-42ED-9D33-D97C720837E8}" type="slidenum">
              <a:rPr lang="en-US" smtClean="0"/>
              <a:pPr/>
              <a:t>‹#›</a:t>
            </a:fld>
            <a:endParaRPr lang="en-US"/>
          </a:p>
        </p:txBody>
      </p:sp>
    </p:spTree>
    <p:extLst>
      <p:ext uri="{BB962C8B-B14F-4D97-AF65-F5344CB8AC3E}">
        <p14:creationId xmlns:p14="http://schemas.microsoft.com/office/powerpoint/2010/main" val="197083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sp>
        <p:nvSpPr>
          <p:cNvPr id="9"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6.bin"/><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25.w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0.wmf"/><Relationship Id="rId5" Type="http://schemas.openxmlformats.org/officeDocument/2006/relationships/oleObject" Target="../embeddings/oleObject10.bin"/><Relationship Id="rId4" Type="http://schemas.openxmlformats.org/officeDocument/2006/relationships/image" Target="../media/image2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2.wmf"/></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5.wmf"/><Relationship Id="rId5" Type="http://schemas.openxmlformats.org/officeDocument/2006/relationships/oleObject" Target="../embeddings/oleObject13.bin"/><Relationship Id="rId4" Type="http://schemas.openxmlformats.org/officeDocument/2006/relationships/image" Target="../media/image34.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9.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40.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1.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4.wmf"/><Relationship Id="rId5" Type="http://schemas.openxmlformats.org/officeDocument/2006/relationships/oleObject" Target="../embeddings/oleObject19.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21.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8.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50.wmf"/><Relationship Id="rId4" Type="http://schemas.openxmlformats.org/officeDocument/2006/relationships/image" Target="../media/image47.wmf"/><Relationship Id="rId9" Type="http://schemas.openxmlformats.org/officeDocument/2006/relationships/oleObject" Target="../embeddings/oleObject25.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2.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4.wmf"/></Relationships>
</file>

<file path=ppt/slides/_rels/slide44.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6.wmf"/><Relationship Id="rId5" Type="http://schemas.openxmlformats.org/officeDocument/2006/relationships/oleObject" Target="../embeddings/oleObject30.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32.bin"/></Relationships>
</file>

<file path=ppt/slides/_rels/slide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1.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36.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66.png"/><Relationship Id="rId4" Type="http://schemas.openxmlformats.org/officeDocument/2006/relationships/image" Target="../media/image65.wmf"/></Relationships>
</file>

<file path=ppt/slides/_rels/slide4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9.wmf"/><Relationship Id="rId5" Type="http://schemas.openxmlformats.org/officeDocument/2006/relationships/oleObject" Target="../embeddings/oleObject40.bin"/><Relationship Id="rId4" Type="http://schemas.openxmlformats.org/officeDocument/2006/relationships/image" Target="../media/image68.wmf"/></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7.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72.wmf"/><Relationship Id="rId5" Type="http://schemas.openxmlformats.org/officeDocument/2006/relationships/oleObject" Target="../embeddings/oleObject43.bin"/><Relationship Id="rId4" Type="http://schemas.openxmlformats.org/officeDocument/2006/relationships/image" Target="../media/image71.wmf"/></Relationships>
</file>

<file path=ppt/slides/_rels/slide51.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75.wmf"/><Relationship Id="rId5" Type="http://schemas.openxmlformats.org/officeDocument/2006/relationships/oleObject" Target="../embeddings/oleObject46.bin"/><Relationship Id="rId4" Type="http://schemas.openxmlformats.org/officeDocument/2006/relationships/image" Target="../media/image74.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79.wmf"/><Relationship Id="rId5" Type="http://schemas.openxmlformats.org/officeDocument/2006/relationships/oleObject" Target="../embeddings/oleObject49.bin"/><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51.bin"/></Relationships>
</file>

<file path=ppt/slides/_rels/slide56.x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oleObject" Target="../embeddings/oleObject57.bin"/><Relationship Id="rId3" Type="http://schemas.openxmlformats.org/officeDocument/2006/relationships/oleObject" Target="../embeddings/oleObject52.bin"/><Relationship Id="rId7" Type="http://schemas.openxmlformats.org/officeDocument/2006/relationships/oleObject" Target="../embeddings/oleObject54.bin"/><Relationship Id="rId12" Type="http://schemas.openxmlformats.org/officeDocument/2006/relationships/image" Target="../media/image86.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83.wmf"/><Relationship Id="rId11" Type="http://schemas.openxmlformats.org/officeDocument/2006/relationships/oleObject" Target="../embeddings/oleObject56.bin"/><Relationship Id="rId5" Type="http://schemas.openxmlformats.org/officeDocument/2006/relationships/oleObject" Target="../embeddings/oleObject53.bin"/><Relationship Id="rId10" Type="http://schemas.openxmlformats.org/officeDocument/2006/relationships/image" Target="../media/image85.wmf"/><Relationship Id="rId4" Type="http://schemas.openxmlformats.org/officeDocument/2006/relationships/image" Target="../media/image82.wmf"/><Relationship Id="rId9" Type="http://schemas.openxmlformats.org/officeDocument/2006/relationships/oleObject" Target="../embeddings/oleObject55.bin"/><Relationship Id="rId14" Type="http://schemas.openxmlformats.org/officeDocument/2006/relationships/image" Target="../media/image87.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88.wmf"/></Relationships>
</file>

<file path=ppt/slides/_rels/slide5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oleObject" Target="../embeddings/oleObject59.bin"/><Relationship Id="rId7" Type="http://schemas.openxmlformats.org/officeDocument/2006/relationships/oleObject" Target="../embeddings/oleObject61.bin"/><Relationship Id="rId12" Type="http://schemas.openxmlformats.org/officeDocument/2006/relationships/image" Target="../media/image94.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91.wmf"/><Relationship Id="rId11" Type="http://schemas.openxmlformats.org/officeDocument/2006/relationships/oleObject" Target="../embeddings/oleObject63.bin"/><Relationship Id="rId5" Type="http://schemas.openxmlformats.org/officeDocument/2006/relationships/oleObject" Target="../embeddings/oleObject60.bin"/><Relationship Id="rId10" Type="http://schemas.openxmlformats.org/officeDocument/2006/relationships/image" Target="../media/image93.wmf"/><Relationship Id="rId4" Type="http://schemas.openxmlformats.org/officeDocument/2006/relationships/image" Target="../media/image90.wmf"/><Relationship Id="rId9" Type="http://schemas.openxmlformats.org/officeDocument/2006/relationships/oleObject" Target="../embeddings/oleObject62.bin"/></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13.pn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6.1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pPr>
            <a:r>
              <a:rPr lang="en-US" b="1" i="1" dirty="0"/>
              <a:t>Everyday Geometry and Applications </a:t>
            </a:r>
            <a:endParaRPr lang="en-US" b="1" i="1" dirty="0">
              <a:solidFill>
                <a:srgbClr val="1F49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2: Summary of Parallel Lines and Angles (cont.) </a:t>
            </a:r>
          </a:p>
        </p:txBody>
      </p:sp>
      <p:graphicFrame>
        <p:nvGraphicFramePr>
          <p:cNvPr id="4" name="Content Placeholder 3"/>
          <p:cNvGraphicFramePr>
            <a:graphicFrameLocks noGrp="1"/>
          </p:cNvGraphicFramePr>
          <p:nvPr>
            <p:ph idx="1"/>
          </p:nvPr>
        </p:nvGraphicFramePr>
        <p:xfrm>
          <a:off x="457200" y="1279525"/>
          <a:ext cx="8229600" cy="458787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fontAlgn="b"/>
                      <a:r>
                        <a:rPr lang="en-US" sz="2400" b="1" i="0" u="none" strike="noStrike" dirty="0">
                          <a:solidFill>
                            <a:schemeClr val="bg1"/>
                          </a:solidFill>
                          <a:latin typeface="Calibri"/>
                        </a:rPr>
                        <a:t>Term/Example</a:t>
                      </a:r>
                    </a:p>
                  </a:txBody>
                  <a:tcPr marL="9525" marR="9525" marT="9525" marB="0"/>
                </a:tc>
                <a:tc>
                  <a:txBody>
                    <a:bodyPr/>
                    <a:lstStyle/>
                    <a:p>
                      <a:pPr algn="ctr" fontAlgn="b"/>
                      <a:r>
                        <a:rPr lang="en-US" sz="2400" b="1" i="0" u="none" strike="noStrike" dirty="0">
                          <a:solidFill>
                            <a:schemeClr val="bg1"/>
                          </a:solidFill>
                          <a:latin typeface="Calibri"/>
                        </a:rPr>
                        <a:t>Definition</a:t>
                      </a:r>
                    </a:p>
                  </a:txBody>
                  <a:tcPr marL="9525" marR="9525" marT="9525" marB="0"/>
                </a:tc>
                <a:extLst>
                  <a:ext uri="{0D108BD9-81ED-4DB2-BD59-A6C34878D82A}">
                    <a16:rowId xmlns:a16="http://schemas.microsoft.com/office/drawing/2014/main" val="10000"/>
                  </a:ext>
                </a:extLst>
              </a:tr>
              <a:tr h="370840">
                <a:tc>
                  <a:txBody>
                    <a:bodyPr/>
                    <a:lstStyle/>
                    <a:p>
                      <a:pPr algn="ctr" fontAlgn="b"/>
                      <a:r>
                        <a:rPr lang="en-US" sz="2400" b="0" i="0" u="none" strike="noStrike" dirty="0">
                          <a:solidFill>
                            <a:srgbClr val="000000"/>
                          </a:solidFill>
                          <a:latin typeface="Calibri"/>
                        </a:rPr>
                        <a:t>Angle</a:t>
                      </a:r>
                    </a:p>
                  </a:txBody>
                  <a:tcPr marL="9525" marR="9525" marT="9525" marB="0"/>
                </a:tc>
                <a:tc>
                  <a:txBody>
                    <a:bodyPr/>
                    <a:lstStyle/>
                    <a:p>
                      <a:pPr algn="l" fontAlgn="b"/>
                      <a:r>
                        <a:rPr lang="en-US" sz="2400" b="0" i="0" u="none" strike="noStrike" dirty="0">
                          <a:solidFill>
                            <a:srgbClr val="000000"/>
                          </a:solidFill>
                          <a:latin typeface="Calibri"/>
                        </a:rPr>
                        <a:t>An </a:t>
                      </a:r>
                      <a:r>
                        <a:rPr lang="en-US" sz="2400" b="1" i="0" u="none" strike="noStrike" dirty="0">
                          <a:solidFill>
                            <a:srgbClr val="000000"/>
                          </a:solidFill>
                          <a:latin typeface="Calibri"/>
                        </a:rPr>
                        <a:t>angle</a:t>
                      </a:r>
                      <a:r>
                        <a:rPr lang="en-US" sz="2400" b="0" i="0" u="none" strike="noStrike" dirty="0">
                          <a:solidFill>
                            <a:srgbClr val="000000"/>
                          </a:solidFill>
                          <a:latin typeface="Calibri"/>
                        </a:rPr>
                        <a:t> is the union of two rays at a common vertex. The measure of an angle is the number of degrees (</a:t>
                      </a:r>
                      <a:r>
                        <a:rPr lang="en-US" sz="2400" b="0" i="0" u="none" strike="noStrike" dirty="0">
                          <a:solidFill>
                            <a:srgbClr val="000000"/>
                          </a:solidFill>
                          <a:latin typeface="Calibri"/>
                          <a:sym typeface="Symbol"/>
                        </a:rPr>
                        <a:t></a:t>
                      </a:r>
                      <a:r>
                        <a:rPr lang="en-US" sz="2400" b="0" i="0" u="none" strike="noStrike" dirty="0">
                          <a:solidFill>
                            <a:srgbClr val="000000"/>
                          </a:solidFill>
                          <a:latin typeface="Calibri"/>
                        </a:rPr>
                        <a:t>) that separate the two rays. An angle is denoted by </a:t>
                      </a:r>
                      <a:r>
                        <a:rPr lang="en-US" sz="2400" b="0" i="0" u="none" strike="noStrike" dirty="0">
                          <a:solidFill>
                            <a:srgbClr val="000000"/>
                          </a:solidFill>
                          <a:latin typeface="Calibri"/>
                          <a:sym typeface="Symbol"/>
                        </a:rPr>
                        <a:t></a:t>
                      </a:r>
                      <a:r>
                        <a:rPr lang="en-US" sz="2400" b="0" i="1" u="none" strike="noStrike" dirty="0">
                          <a:solidFill>
                            <a:srgbClr val="000000"/>
                          </a:solidFill>
                          <a:latin typeface="Calibri"/>
                        </a:rPr>
                        <a:t>ABC</a:t>
                      </a:r>
                      <a:r>
                        <a:rPr lang="en-US" sz="2400" b="0" i="0" u="none" strike="noStrike" dirty="0">
                          <a:solidFill>
                            <a:srgbClr val="000000"/>
                          </a:solidFill>
                          <a:latin typeface="Calibri"/>
                        </a:rPr>
                        <a:t>, where </a:t>
                      </a:r>
                      <a:r>
                        <a:rPr lang="en-US" sz="2400" b="0" i="1" u="none" strike="noStrike" dirty="0">
                          <a:solidFill>
                            <a:srgbClr val="000000"/>
                          </a:solidFill>
                          <a:latin typeface="Calibri"/>
                        </a:rPr>
                        <a:t>B</a:t>
                      </a:r>
                      <a:r>
                        <a:rPr lang="en-US" sz="2400" b="0" i="0" u="none" strike="noStrike" dirty="0">
                          <a:solidFill>
                            <a:srgbClr val="000000"/>
                          </a:solidFill>
                          <a:latin typeface="Calibri"/>
                        </a:rPr>
                        <a:t> is the vertex.</a:t>
                      </a:r>
                    </a:p>
                  </a:txBody>
                  <a:tcPr marL="9525" marR="9525" marT="9525" marB="0"/>
                </a:tc>
                <a:extLst>
                  <a:ext uri="{0D108BD9-81ED-4DB2-BD59-A6C34878D82A}">
                    <a16:rowId xmlns:a16="http://schemas.microsoft.com/office/drawing/2014/main" val="10001"/>
                  </a:ext>
                </a:extLst>
              </a:tr>
              <a:tr h="1642745">
                <a:tc>
                  <a:txBody>
                    <a:bodyPr/>
                    <a:lstStyle/>
                    <a:p>
                      <a:pPr algn="ctr" fontAlgn="b"/>
                      <a:r>
                        <a:rPr lang="en-US" sz="2400" b="0" i="0" u="none" strike="noStrike" dirty="0">
                          <a:solidFill>
                            <a:srgbClr val="000000"/>
                          </a:solidFill>
                          <a:latin typeface="Calibri"/>
                        </a:rPr>
                        <a:t>Acute Angle</a:t>
                      </a:r>
                    </a:p>
                  </a:txBody>
                  <a:tcPr marL="9525" marR="9525" marT="9525" marB="0"/>
                </a:tc>
                <a:tc>
                  <a:txBody>
                    <a:bodyPr/>
                    <a:lstStyle/>
                    <a:p>
                      <a:pPr algn="l" fontAlgn="b"/>
                      <a:r>
                        <a:rPr lang="en-US" sz="2400" b="0" i="0" u="none" strike="noStrike" dirty="0">
                          <a:solidFill>
                            <a:srgbClr val="000000"/>
                          </a:solidFill>
                          <a:latin typeface="Calibri"/>
                        </a:rPr>
                        <a:t>An </a:t>
                      </a:r>
                      <a:r>
                        <a:rPr lang="en-US" sz="2400" b="1" i="0" u="none" strike="noStrike" dirty="0">
                          <a:solidFill>
                            <a:srgbClr val="000000"/>
                          </a:solidFill>
                          <a:latin typeface="Calibri"/>
                        </a:rPr>
                        <a:t>acute angle </a:t>
                      </a:r>
                      <a:r>
                        <a:rPr lang="en-US" sz="2400" b="0" i="0" u="none" strike="noStrike" dirty="0">
                          <a:solidFill>
                            <a:srgbClr val="000000"/>
                          </a:solidFill>
                          <a:latin typeface="Calibri"/>
                        </a:rPr>
                        <a:t>has a measure greater than 0</a:t>
                      </a:r>
                      <a:r>
                        <a:rPr lang="en-US" sz="2400" b="0" i="0" u="none" strike="noStrike" dirty="0">
                          <a:solidFill>
                            <a:srgbClr val="000000"/>
                          </a:solidFill>
                          <a:latin typeface="Calibri"/>
                          <a:sym typeface="Symbol"/>
                        </a:rPr>
                        <a:t></a:t>
                      </a:r>
                      <a:r>
                        <a:rPr lang="en-US" sz="2400" b="0" i="0" u="none" strike="noStrike" dirty="0">
                          <a:solidFill>
                            <a:srgbClr val="000000"/>
                          </a:solidFill>
                          <a:latin typeface="Calibri"/>
                        </a:rPr>
                        <a:t> but less than 90</a:t>
                      </a:r>
                      <a:r>
                        <a:rPr lang="en-US" sz="2400" b="0" i="0" u="none" strike="noStrike" dirty="0">
                          <a:solidFill>
                            <a:srgbClr val="000000"/>
                          </a:solidFill>
                          <a:latin typeface="+mn-lt"/>
                          <a:sym typeface="Symbol"/>
                        </a:rPr>
                        <a:t></a:t>
                      </a:r>
                      <a:r>
                        <a:rPr lang="en-US" sz="2400" b="0" i="0" u="none" strike="noStrike" dirty="0">
                          <a:solidFill>
                            <a:srgbClr val="000000"/>
                          </a:solidFill>
                          <a:latin typeface="Calibri"/>
                        </a:rPr>
                        <a:t>.</a:t>
                      </a:r>
                    </a:p>
                  </a:txBody>
                  <a:tcPr marL="9525" marR="9525" marT="9525" marB="0"/>
                </a:tc>
                <a:extLst>
                  <a:ext uri="{0D108BD9-81ED-4DB2-BD59-A6C34878D82A}">
                    <a16:rowId xmlns:a16="http://schemas.microsoft.com/office/drawing/2014/main" val="10002"/>
                  </a:ext>
                </a:extLst>
              </a:tr>
            </a:tbl>
          </a:graphicData>
        </a:graphic>
      </p:graphicFrame>
      <p:pic>
        <p:nvPicPr>
          <p:cNvPr id="6146" name="Picture 2"/>
          <p:cNvPicPr>
            <a:picLocks noChangeAspect="1" noChangeArrowheads="1"/>
          </p:cNvPicPr>
          <p:nvPr/>
        </p:nvPicPr>
        <p:blipFill>
          <a:blip r:embed="rId2" cstate="print">
            <a:clrChange>
              <a:clrFrom>
                <a:srgbClr val="BDD7EF"/>
              </a:clrFrom>
              <a:clrTo>
                <a:srgbClr val="BDD7EF">
                  <a:alpha val="0"/>
                </a:srgbClr>
              </a:clrTo>
            </a:clrChange>
            <a:duotone>
              <a:prstClr val="black"/>
              <a:schemeClr val="bg1">
                <a:lumMod val="85000"/>
                <a:tint val="45000"/>
                <a:satMod val="400000"/>
              </a:schemeClr>
            </a:duotone>
          </a:blip>
          <a:srcRect/>
          <a:stretch>
            <a:fillRect/>
          </a:stretch>
        </p:blipFill>
        <p:spPr bwMode="auto">
          <a:xfrm>
            <a:off x="1752600" y="2209800"/>
            <a:ext cx="1645920" cy="1733008"/>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cstate="print">
            <a:clrChange>
              <a:clrFrom>
                <a:srgbClr val="EFF7F7"/>
              </a:clrFrom>
              <a:clrTo>
                <a:srgbClr val="EFF7F7">
                  <a:alpha val="0"/>
                </a:srgbClr>
              </a:clrTo>
            </a:clrChange>
            <a:duotone>
              <a:prstClr val="black"/>
              <a:schemeClr val="bg1">
                <a:lumMod val="85000"/>
                <a:tint val="45000"/>
                <a:satMod val="400000"/>
              </a:schemeClr>
            </a:duotone>
          </a:blip>
          <a:srcRect/>
          <a:stretch>
            <a:fillRect/>
          </a:stretch>
        </p:blipFill>
        <p:spPr bwMode="auto">
          <a:xfrm>
            <a:off x="1676400" y="4648200"/>
            <a:ext cx="1645920" cy="112269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2: Summary of Parallel Lines and Angles (cont.) </a:t>
            </a:r>
          </a:p>
        </p:txBody>
      </p:sp>
      <p:graphicFrame>
        <p:nvGraphicFramePr>
          <p:cNvPr id="4" name="Content Placeholder 3"/>
          <p:cNvGraphicFramePr>
            <a:graphicFrameLocks noGrp="1"/>
          </p:cNvGraphicFramePr>
          <p:nvPr>
            <p:ph idx="1"/>
          </p:nvPr>
        </p:nvGraphicFramePr>
        <p:xfrm>
          <a:off x="457200" y="1279525"/>
          <a:ext cx="8229600" cy="451167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fontAlgn="b"/>
                      <a:r>
                        <a:rPr lang="en-US" sz="2400" b="1" i="0" u="none" strike="noStrike" dirty="0">
                          <a:solidFill>
                            <a:schemeClr val="bg1"/>
                          </a:solidFill>
                          <a:latin typeface="Calibri"/>
                        </a:rPr>
                        <a:t>Term/Example</a:t>
                      </a:r>
                    </a:p>
                  </a:txBody>
                  <a:tcPr marL="9525" marR="9525" marT="9525" marB="0"/>
                </a:tc>
                <a:tc>
                  <a:txBody>
                    <a:bodyPr/>
                    <a:lstStyle/>
                    <a:p>
                      <a:pPr algn="ctr" fontAlgn="b"/>
                      <a:r>
                        <a:rPr lang="en-US" sz="2400" b="1" i="0" u="none" strike="noStrike" dirty="0">
                          <a:solidFill>
                            <a:schemeClr val="bg1"/>
                          </a:solidFill>
                          <a:latin typeface="Calibri"/>
                        </a:rPr>
                        <a:t>Definition</a:t>
                      </a:r>
                    </a:p>
                  </a:txBody>
                  <a:tcPr marL="9525" marR="9525" marT="9525" marB="0"/>
                </a:tc>
                <a:extLst>
                  <a:ext uri="{0D108BD9-81ED-4DB2-BD59-A6C34878D82A}">
                    <a16:rowId xmlns:a16="http://schemas.microsoft.com/office/drawing/2014/main" val="10000"/>
                  </a:ext>
                </a:extLst>
              </a:tr>
              <a:tr h="2002790">
                <a:tc>
                  <a:txBody>
                    <a:bodyPr/>
                    <a:lstStyle/>
                    <a:p>
                      <a:pPr algn="ctr" fontAlgn="b"/>
                      <a:r>
                        <a:rPr lang="en-US" sz="2400" b="0" i="0" u="none" strike="noStrike" dirty="0">
                          <a:solidFill>
                            <a:srgbClr val="000000"/>
                          </a:solidFill>
                          <a:latin typeface="Calibri"/>
                        </a:rPr>
                        <a:t>Obtuse Angle</a:t>
                      </a:r>
                    </a:p>
                  </a:txBody>
                  <a:tcPr marL="9525" marR="9525" marT="9525" marB="0"/>
                </a:tc>
                <a:tc>
                  <a:txBody>
                    <a:bodyPr/>
                    <a:lstStyle/>
                    <a:p>
                      <a:pPr algn="l" fontAlgn="b"/>
                      <a:r>
                        <a:rPr lang="en-US" sz="2400" b="0" i="0" u="none" strike="noStrike" dirty="0">
                          <a:solidFill>
                            <a:srgbClr val="000000"/>
                          </a:solidFill>
                          <a:latin typeface="Calibri"/>
                        </a:rPr>
                        <a:t>An </a:t>
                      </a:r>
                      <a:r>
                        <a:rPr lang="en-US" sz="2400" b="1" i="0" u="none" strike="noStrike" dirty="0">
                          <a:solidFill>
                            <a:srgbClr val="000000"/>
                          </a:solidFill>
                          <a:latin typeface="Calibri"/>
                        </a:rPr>
                        <a:t>obtuse angle</a:t>
                      </a:r>
                      <a:r>
                        <a:rPr lang="en-US" sz="2400" b="0" i="0" u="none" strike="noStrike" dirty="0">
                          <a:solidFill>
                            <a:srgbClr val="000000"/>
                          </a:solidFill>
                          <a:latin typeface="Calibri"/>
                        </a:rPr>
                        <a:t> has a measure greater than 90</a:t>
                      </a:r>
                      <a:r>
                        <a:rPr lang="en-US" sz="2400" b="0" i="0" u="none" strike="noStrike" dirty="0">
                          <a:solidFill>
                            <a:srgbClr val="000000"/>
                          </a:solidFill>
                          <a:latin typeface="+mn-lt"/>
                          <a:sym typeface="Symbol"/>
                        </a:rPr>
                        <a:t></a:t>
                      </a:r>
                      <a:r>
                        <a:rPr lang="en-US" sz="2400" b="0" i="0" u="none" strike="noStrike" dirty="0">
                          <a:solidFill>
                            <a:srgbClr val="000000"/>
                          </a:solidFill>
                          <a:latin typeface="Calibri"/>
                        </a:rPr>
                        <a:t> but less than 180</a:t>
                      </a:r>
                      <a:r>
                        <a:rPr lang="en-US" sz="2400" b="0" i="0" u="none" strike="noStrike" dirty="0">
                          <a:solidFill>
                            <a:srgbClr val="000000"/>
                          </a:solidFill>
                          <a:latin typeface="+mn-lt"/>
                          <a:sym typeface="Symbol"/>
                        </a:rPr>
                        <a:t></a:t>
                      </a:r>
                      <a:r>
                        <a:rPr lang="en-US" sz="2400" b="0" i="0" u="none" strike="noStrike" dirty="0">
                          <a:solidFill>
                            <a:srgbClr val="000000"/>
                          </a:solidFill>
                          <a:latin typeface="Calibri"/>
                        </a:rPr>
                        <a:t>.</a:t>
                      </a:r>
                    </a:p>
                  </a:txBody>
                  <a:tcPr marL="9525" marR="9525" marT="9525" marB="0"/>
                </a:tc>
                <a:extLst>
                  <a:ext uri="{0D108BD9-81ED-4DB2-BD59-A6C34878D82A}">
                    <a16:rowId xmlns:a16="http://schemas.microsoft.com/office/drawing/2014/main" val="10001"/>
                  </a:ext>
                </a:extLst>
              </a:tr>
              <a:tr h="2133600">
                <a:tc>
                  <a:txBody>
                    <a:bodyPr/>
                    <a:lstStyle/>
                    <a:p>
                      <a:pPr algn="ctr" fontAlgn="b"/>
                      <a:r>
                        <a:rPr lang="en-US" sz="2400" b="0" i="0" u="none" strike="noStrike">
                          <a:solidFill>
                            <a:srgbClr val="000000"/>
                          </a:solidFill>
                          <a:latin typeface="Calibri"/>
                        </a:rPr>
                        <a:t>Right Angle</a:t>
                      </a:r>
                    </a:p>
                  </a:txBody>
                  <a:tcPr marL="9525" marR="9525" marT="9525" marB="0"/>
                </a:tc>
                <a:tc>
                  <a:txBody>
                    <a:bodyPr/>
                    <a:lstStyle/>
                    <a:p>
                      <a:pPr algn="l" fontAlgn="b"/>
                      <a:r>
                        <a:rPr lang="en-US" sz="2400" b="0" i="0" u="none" strike="noStrike" dirty="0">
                          <a:solidFill>
                            <a:srgbClr val="000000"/>
                          </a:solidFill>
                          <a:latin typeface="Calibri"/>
                        </a:rPr>
                        <a:t>A </a:t>
                      </a:r>
                      <a:r>
                        <a:rPr lang="en-US" sz="2400" b="1" i="0" u="none" strike="noStrike" dirty="0">
                          <a:solidFill>
                            <a:srgbClr val="000000"/>
                          </a:solidFill>
                          <a:latin typeface="Calibri"/>
                        </a:rPr>
                        <a:t>right angle</a:t>
                      </a:r>
                      <a:r>
                        <a:rPr lang="en-US" sz="2400" b="0" i="0" u="none" strike="noStrike" dirty="0">
                          <a:solidFill>
                            <a:srgbClr val="000000"/>
                          </a:solidFill>
                          <a:latin typeface="Calibri"/>
                        </a:rPr>
                        <a:t> has a measure equal to 90</a:t>
                      </a:r>
                      <a:r>
                        <a:rPr lang="en-US" sz="2400" b="0" i="0" u="none" strike="noStrike" dirty="0">
                          <a:solidFill>
                            <a:srgbClr val="000000"/>
                          </a:solidFill>
                          <a:latin typeface="+mn-lt"/>
                          <a:sym typeface="Symbol"/>
                        </a:rPr>
                        <a:t></a:t>
                      </a:r>
                      <a:r>
                        <a:rPr lang="en-US" sz="2400" b="0" i="0" u="none" strike="noStrike" dirty="0">
                          <a:solidFill>
                            <a:srgbClr val="000000"/>
                          </a:solidFill>
                          <a:latin typeface="Calibri"/>
                        </a:rPr>
                        <a:t>. In a figure, the right angle is usually denoted by the symbol      , which is placed near the vertex of the angle. </a:t>
                      </a:r>
                    </a:p>
                  </a:txBody>
                  <a:tcPr marL="9525" marR="9525" marT="9525" marB="0"/>
                </a:tc>
                <a:extLst>
                  <a:ext uri="{0D108BD9-81ED-4DB2-BD59-A6C34878D82A}">
                    <a16:rowId xmlns:a16="http://schemas.microsoft.com/office/drawing/2014/main" val="10002"/>
                  </a:ext>
                </a:extLst>
              </a:tr>
            </a:tbl>
          </a:graphicData>
        </a:graphic>
      </p:graphicFrame>
      <p:pic>
        <p:nvPicPr>
          <p:cNvPr id="7170" name="Picture 2"/>
          <p:cNvPicPr>
            <a:picLocks noChangeAspect="1" noChangeArrowheads="1"/>
          </p:cNvPicPr>
          <p:nvPr/>
        </p:nvPicPr>
        <p:blipFill>
          <a:blip r:embed="rId3" cstate="print">
            <a:clrChange>
              <a:clrFrom>
                <a:srgbClr val="C6DBF7"/>
              </a:clrFrom>
              <a:clrTo>
                <a:srgbClr val="C6DBF7">
                  <a:alpha val="0"/>
                </a:srgbClr>
              </a:clrTo>
            </a:clrChange>
            <a:duotone>
              <a:prstClr val="black"/>
              <a:schemeClr val="bg1">
                <a:lumMod val="85000"/>
                <a:tint val="45000"/>
                <a:satMod val="400000"/>
              </a:schemeClr>
            </a:duotone>
          </a:blip>
          <a:srcRect/>
          <a:stretch>
            <a:fillRect/>
          </a:stretch>
        </p:blipFill>
        <p:spPr bwMode="auto">
          <a:xfrm>
            <a:off x="609600" y="2057400"/>
            <a:ext cx="3749040" cy="1473069"/>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cstate="print">
            <a:clrChange>
              <a:clrFrom>
                <a:srgbClr val="F7F7FF"/>
              </a:clrFrom>
              <a:clrTo>
                <a:srgbClr val="F7F7FF">
                  <a:alpha val="0"/>
                </a:srgbClr>
              </a:clrTo>
            </a:clrChange>
            <a:duotone>
              <a:prstClr val="black"/>
              <a:schemeClr val="bg1">
                <a:lumMod val="95000"/>
                <a:tint val="45000"/>
                <a:satMod val="400000"/>
              </a:schemeClr>
            </a:duotone>
          </a:blip>
          <a:srcRect/>
          <a:stretch>
            <a:fillRect/>
          </a:stretch>
        </p:blipFill>
        <p:spPr bwMode="auto">
          <a:xfrm>
            <a:off x="1767840" y="4114800"/>
            <a:ext cx="1737360" cy="1530689"/>
          </a:xfrm>
          <a:prstGeom prst="rect">
            <a:avLst/>
          </a:prstGeom>
          <a:noFill/>
          <a:ln w="9525">
            <a:noFill/>
            <a:miter lim="800000"/>
            <a:headEnd/>
            <a:tailEnd/>
          </a:ln>
          <a:effectLst/>
        </p:spPr>
      </p:pic>
      <p:graphicFrame>
        <p:nvGraphicFramePr>
          <p:cNvPr id="7172" name="Object 4"/>
          <p:cNvGraphicFramePr>
            <a:graphicFrameLocks noChangeAspect="1"/>
          </p:cNvGraphicFramePr>
          <p:nvPr/>
        </p:nvGraphicFramePr>
        <p:xfrm>
          <a:off x="6038718" y="4806289"/>
          <a:ext cx="320040" cy="280035"/>
        </p:xfrm>
        <a:graphic>
          <a:graphicData uri="http://schemas.openxmlformats.org/presentationml/2006/ole">
            <mc:AlternateContent xmlns:mc="http://schemas.openxmlformats.org/markup-compatibility/2006">
              <mc:Choice xmlns:v="urn:schemas-microsoft-com:vml" Requires="v">
                <p:oleObj spid="_x0000_s7188" name="Equation" r:id="rId5" imgW="241200" imgH="368280" progId="Equation.DSMT4">
                  <p:embed/>
                </p:oleObj>
              </mc:Choice>
              <mc:Fallback>
                <p:oleObj name="Equation" r:id="rId5" imgW="241200" imgH="3682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8718" y="4806289"/>
                        <a:ext cx="320040" cy="28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2: Summary of Parallel Lines and Angles (cont.) </a:t>
            </a:r>
          </a:p>
        </p:txBody>
      </p:sp>
      <p:graphicFrame>
        <p:nvGraphicFramePr>
          <p:cNvPr id="4" name="Content Placeholder 3"/>
          <p:cNvGraphicFramePr>
            <a:graphicFrameLocks noGrp="1"/>
          </p:cNvGraphicFramePr>
          <p:nvPr>
            <p:ph idx="1"/>
          </p:nvPr>
        </p:nvGraphicFramePr>
        <p:xfrm>
          <a:off x="457200" y="1279525"/>
          <a:ext cx="8229600" cy="321627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fontAlgn="b"/>
                      <a:r>
                        <a:rPr lang="en-US" sz="2400" b="1" i="0" u="none" strike="noStrike" dirty="0">
                          <a:solidFill>
                            <a:schemeClr val="bg1"/>
                          </a:solidFill>
                          <a:latin typeface="Calibri"/>
                        </a:rPr>
                        <a:t>Term/Example</a:t>
                      </a:r>
                    </a:p>
                  </a:txBody>
                  <a:tcPr marL="9525" marR="9525" marT="9525" marB="0"/>
                </a:tc>
                <a:tc>
                  <a:txBody>
                    <a:bodyPr/>
                    <a:lstStyle/>
                    <a:p>
                      <a:pPr algn="ctr" fontAlgn="b"/>
                      <a:r>
                        <a:rPr lang="en-US" sz="2400" b="1" i="0" u="none" strike="noStrike" dirty="0">
                          <a:solidFill>
                            <a:schemeClr val="bg1"/>
                          </a:solidFill>
                          <a:latin typeface="Calibri"/>
                        </a:rPr>
                        <a:t>Definition</a:t>
                      </a:r>
                    </a:p>
                  </a:txBody>
                  <a:tcPr marL="9525" marR="9525" marT="9525" marB="0"/>
                </a:tc>
                <a:extLst>
                  <a:ext uri="{0D108BD9-81ED-4DB2-BD59-A6C34878D82A}">
                    <a16:rowId xmlns:a16="http://schemas.microsoft.com/office/drawing/2014/main" val="10000"/>
                  </a:ext>
                </a:extLst>
              </a:tr>
              <a:tr h="2840990">
                <a:tc>
                  <a:txBody>
                    <a:bodyPr/>
                    <a:lstStyle/>
                    <a:p>
                      <a:pPr algn="ctr" fontAlgn="b"/>
                      <a:r>
                        <a:rPr lang="en-US" sz="2400" b="0" i="0" u="none" strike="noStrike" dirty="0">
                          <a:solidFill>
                            <a:srgbClr val="000000"/>
                          </a:solidFill>
                          <a:latin typeface="Calibri"/>
                        </a:rPr>
                        <a:t>Straight Angle</a:t>
                      </a:r>
                    </a:p>
                  </a:txBody>
                  <a:tcPr marL="9525" marR="9525" marT="9525" marB="0"/>
                </a:tc>
                <a:tc>
                  <a:txBody>
                    <a:bodyPr/>
                    <a:lstStyle/>
                    <a:p>
                      <a:pPr algn="l" fontAlgn="b"/>
                      <a:r>
                        <a:rPr lang="en-US" sz="2400" b="0" i="0" u="none" strike="noStrike" dirty="0">
                          <a:solidFill>
                            <a:srgbClr val="000000"/>
                          </a:solidFill>
                          <a:latin typeface="Calibri"/>
                        </a:rPr>
                        <a:t>A straight angle has a measure equal to 180</a:t>
                      </a:r>
                      <a:r>
                        <a:rPr lang="en-US" sz="2400" b="0" i="0" u="none" strike="noStrike" dirty="0">
                          <a:solidFill>
                            <a:srgbClr val="000000"/>
                          </a:solidFill>
                          <a:latin typeface="+mn-lt"/>
                          <a:sym typeface="Symbol"/>
                        </a:rPr>
                        <a:t></a:t>
                      </a:r>
                      <a:r>
                        <a:rPr lang="en-US" sz="2400" b="0" i="0" u="none" strike="noStrike" dirty="0">
                          <a:solidFill>
                            <a:srgbClr val="000000"/>
                          </a:solidFill>
                          <a:latin typeface="Calibri"/>
                        </a:rPr>
                        <a:t>.</a:t>
                      </a:r>
                    </a:p>
                  </a:txBody>
                  <a:tcPr marL="9525" marR="9525" marT="9525" marB="0"/>
                </a:tc>
                <a:extLst>
                  <a:ext uri="{0D108BD9-81ED-4DB2-BD59-A6C34878D82A}">
                    <a16:rowId xmlns:a16="http://schemas.microsoft.com/office/drawing/2014/main" val="10001"/>
                  </a:ext>
                </a:extLst>
              </a:tr>
            </a:tbl>
          </a:graphicData>
        </a:graphic>
      </p:graphicFrame>
      <p:pic>
        <p:nvPicPr>
          <p:cNvPr id="8194" name="Picture 2"/>
          <p:cNvPicPr>
            <a:picLocks noChangeAspect="1" noChangeArrowheads="1"/>
          </p:cNvPicPr>
          <p:nvPr/>
        </p:nvPicPr>
        <p:blipFill>
          <a:blip r:embed="rId2" cstate="print">
            <a:clrChange>
              <a:clrFrom>
                <a:srgbClr val="BDD7EF"/>
              </a:clrFrom>
              <a:clrTo>
                <a:srgbClr val="BDD7EF">
                  <a:alpha val="0"/>
                </a:srgbClr>
              </a:clrTo>
            </a:clrChange>
            <a:duotone>
              <a:prstClr val="black"/>
              <a:schemeClr val="bg1">
                <a:lumMod val="85000"/>
                <a:tint val="45000"/>
                <a:satMod val="400000"/>
              </a:schemeClr>
            </a:duotone>
          </a:blip>
          <a:srcRect/>
          <a:stretch>
            <a:fillRect/>
          </a:stretch>
        </p:blipFill>
        <p:spPr bwMode="auto">
          <a:xfrm>
            <a:off x="1371600" y="2057400"/>
            <a:ext cx="2343150" cy="231457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3: Summary of the Properties of Angles and Perpendicular Lines</a:t>
            </a:r>
          </a:p>
        </p:txBody>
      </p:sp>
      <p:graphicFrame>
        <p:nvGraphicFramePr>
          <p:cNvPr id="4" name="Content Placeholder 3"/>
          <p:cNvGraphicFramePr>
            <a:graphicFrameLocks noGrp="1"/>
          </p:cNvGraphicFramePr>
          <p:nvPr>
            <p:ph idx="1"/>
          </p:nvPr>
        </p:nvGraphicFramePr>
        <p:xfrm>
          <a:off x="457200" y="1279525"/>
          <a:ext cx="8229600" cy="352107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fontAlgn="b"/>
                      <a:r>
                        <a:rPr lang="en-US" sz="2400" b="1" i="0" u="none" strike="noStrike" dirty="0">
                          <a:solidFill>
                            <a:schemeClr val="bg1"/>
                          </a:solidFill>
                          <a:latin typeface="Calibri"/>
                        </a:rPr>
                        <a:t>Term/Example</a:t>
                      </a:r>
                    </a:p>
                  </a:txBody>
                  <a:tcPr marL="9525" marR="9525" marT="9525" marB="0"/>
                </a:tc>
                <a:tc>
                  <a:txBody>
                    <a:bodyPr/>
                    <a:lstStyle/>
                    <a:p>
                      <a:pPr algn="ctr" fontAlgn="b"/>
                      <a:r>
                        <a:rPr lang="en-US" sz="2400" b="1" i="0" u="none" strike="noStrike" dirty="0">
                          <a:solidFill>
                            <a:schemeClr val="bg1"/>
                          </a:solidFill>
                          <a:latin typeface="Calibri"/>
                        </a:rPr>
                        <a:t>Definition</a:t>
                      </a:r>
                    </a:p>
                  </a:txBody>
                  <a:tcPr marL="9525" marR="9525" marT="9525" marB="0"/>
                </a:tc>
                <a:extLst>
                  <a:ext uri="{0D108BD9-81ED-4DB2-BD59-A6C34878D82A}">
                    <a16:rowId xmlns:a16="http://schemas.microsoft.com/office/drawing/2014/main" val="10000"/>
                  </a:ext>
                </a:extLst>
              </a:tr>
              <a:tr h="3145790">
                <a:tc>
                  <a:txBody>
                    <a:bodyPr/>
                    <a:lstStyle/>
                    <a:p>
                      <a:pPr algn="ctr" fontAlgn="b"/>
                      <a:r>
                        <a:rPr lang="en-US" sz="2400" b="0" i="0" u="none" strike="noStrike">
                          <a:solidFill>
                            <a:srgbClr val="000000"/>
                          </a:solidFill>
                          <a:latin typeface="Calibri"/>
                        </a:rPr>
                        <a:t>Adjacent Angles</a:t>
                      </a:r>
                    </a:p>
                  </a:txBody>
                  <a:tcPr marL="9525" marR="9525" marT="9525" marB="0"/>
                </a:tc>
                <a:tc>
                  <a:txBody>
                    <a:bodyPr/>
                    <a:lstStyle/>
                    <a:p>
                      <a:pPr algn="l" fontAlgn="b"/>
                      <a:r>
                        <a:rPr lang="en-US" sz="2400" b="0" i="0" u="none" strike="noStrike" dirty="0">
                          <a:solidFill>
                            <a:srgbClr val="000000"/>
                          </a:solidFill>
                          <a:latin typeface="Calibri"/>
                        </a:rPr>
                        <a:t>When two lines in the same plane intersect, four angles are formed. Two angles are adjacent if they have a common vertex and a common ray. In the example, two adjacent angles are </a:t>
                      </a:r>
                      <a:r>
                        <a:rPr lang="en-US" sz="2400" b="0" i="0" u="none" strike="noStrike" dirty="0">
                          <a:solidFill>
                            <a:srgbClr val="000000"/>
                          </a:solidFill>
                          <a:latin typeface="Calibri"/>
                          <a:sym typeface="Symbol"/>
                        </a:rPr>
                        <a:t></a:t>
                      </a:r>
                      <a:r>
                        <a:rPr lang="en-US" sz="2400" b="0" i="1" u="none" strike="noStrike" dirty="0">
                          <a:solidFill>
                            <a:srgbClr val="000000"/>
                          </a:solidFill>
                          <a:latin typeface="Calibri"/>
                        </a:rPr>
                        <a:t>BEA</a:t>
                      </a:r>
                      <a:r>
                        <a:rPr lang="en-US" sz="2400" b="0" i="0" u="none" strike="noStrike" dirty="0">
                          <a:solidFill>
                            <a:srgbClr val="000000"/>
                          </a:solidFill>
                          <a:latin typeface="Calibri"/>
                        </a:rPr>
                        <a:t> and </a:t>
                      </a:r>
                      <a:r>
                        <a:rPr lang="en-US" sz="2400" b="0" i="0" u="none" strike="noStrike" dirty="0">
                          <a:solidFill>
                            <a:srgbClr val="000000"/>
                          </a:solidFill>
                          <a:latin typeface="+mn-lt"/>
                          <a:sym typeface="Symbol"/>
                        </a:rPr>
                        <a:t></a:t>
                      </a:r>
                      <a:r>
                        <a:rPr lang="en-US" sz="2400" b="0" i="1" u="none" strike="noStrike" dirty="0">
                          <a:solidFill>
                            <a:srgbClr val="000000"/>
                          </a:solidFill>
                          <a:latin typeface="Calibri"/>
                        </a:rPr>
                        <a:t>AED</a:t>
                      </a:r>
                      <a:r>
                        <a:rPr lang="en-US" sz="2400" b="0" i="0" u="none" strike="noStrike" dirty="0">
                          <a:solidFill>
                            <a:srgbClr val="000000"/>
                          </a:solidFill>
                          <a:latin typeface="Calibri"/>
                        </a:rPr>
                        <a:t>.</a:t>
                      </a:r>
                    </a:p>
                  </a:txBody>
                  <a:tcPr marL="9525" marR="9525" marT="9525" marB="0"/>
                </a:tc>
                <a:extLst>
                  <a:ext uri="{0D108BD9-81ED-4DB2-BD59-A6C34878D82A}">
                    <a16:rowId xmlns:a16="http://schemas.microsoft.com/office/drawing/2014/main" val="10001"/>
                  </a:ext>
                </a:extLst>
              </a:tr>
            </a:tbl>
          </a:graphicData>
        </a:graphic>
      </p:graphicFrame>
      <p:pic>
        <p:nvPicPr>
          <p:cNvPr id="9218" name="Picture 2"/>
          <p:cNvPicPr>
            <a:picLocks noChangeAspect="1" noChangeArrowheads="1"/>
          </p:cNvPicPr>
          <p:nvPr/>
        </p:nvPicPr>
        <p:blipFill>
          <a:blip r:embed="rId2" cstate="print">
            <a:clrChange>
              <a:clrFrom>
                <a:srgbClr val="C6DBF7"/>
              </a:clrFrom>
              <a:clrTo>
                <a:srgbClr val="C6DBF7">
                  <a:alpha val="0"/>
                </a:srgbClr>
              </a:clrTo>
            </a:clrChange>
            <a:duotone>
              <a:prstClr val="black"/>
              <a:schemeClr val="bg1">
                <a:lumMod val="85000"/>
                <a:tint val="45000"/>
                <a:satMod val="400000"/>
              </a:schemeClr>
            </a:duotone>
          </a:blip>
          <a:srcRect/>
          <a:stretch>
            <a:fillRect/>
          </a:stretch>
        </p:blipFill>
        <p:spPr bwMode="auto">
          <a:xfrm>
            <a:off x="1066800" y="2273911"/>
            <a:ext cx="3108960" cy="2145689"/>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3: Summary of the Properties of Angles and Perpendicular Lines (cont.)</a:t>
            </a:r>
          </a:p>
        </p:txBody>
      </p:sp>
      <p:graphicFrame>
        <p:nvGraphicFramePr>
          <p:cNvPr id="4" name="Content Placeholder 3"/>
          <p:cNvGraphicFramePr>
            <a:graphicFrameLocks noGrp="1"/>
          </p:cNvGraphicFramePr>
          <p:nvPr>
            <p:ph idx="1"/>
          </p:nvPr>
        </p:nvGraphicFramePr>
        <p:xfrm>
          <a:off x="457200" y="1279525"/>
          <a:ext cx="8229600" cy="367665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fontAlgn="b"/>
                      <a:r>
                        <a:rPr lang="en-US" sz="2400" b="1" i="0" u="none" strike="noStrike" dirty="0">
                          <a:solidFill>
                            <a:schemeClr val="bg1"/>
                          </a:solidFill>
                          <a:latin typeface="Calibri"/>
                        </a:rPr>
                        <a:t>Term/Example</a:t>
                      </a:r>
                    </a:p>
                  </a:txBody>
                  <a:tcPr marL="9525" marR="9525" marT="9525" marB="0"/>
                </a:tc>
                <a:tc>
                  <a:txBody>
                    <a:bodyPr/>
                    <a:lstStyle/>
                    <a:p>
                      <a:pPr algn="ctr" fontAlgn="b"/>
                      <a:r>
                        <a:rPr lang="en-US" sz="2400" b="1" i="0" u="none" strike="noStrike" dirty="0">
                          <a:solidFill>
                            <a:schemeClr val="bg1"/>
                          </a:solidFill>
                          <a:latin typeface="Calibri"/>
                        </a:rPr>
                        <a:t>Definition</a:t>
                      </a:r>
                    </a:p>
                  </a:txBody>
                  <a:tcPr marL="9525" marR="9525" marT="9525" marB="0"/>
                </a:tc>
                <a:extLst>
                  <a:ext uri="{0D108BD9-81ED-4DB2-BD59-A6C34878D82A}">
                    <a16:rowId xmlns:a16="http://schemas.microsoft.com/office/drawing/2014/main" val="10000"/>
                  </a:ext>
                </a:extLst>
              </a:tr>
              <a:tr h="370840">
                <a:tc>
                  <a:txBody>
                    <a:bodyPr/>
                    <a:lstStyle/>
                    <a:p>
                      <a:pPr algn="ctr" fontAlgn="b"/>
                      <a:r>
                        <a:rPr lang="en-US" sz="2400" b="0" i="0" u="none" strike="noStrike" dirty="0">
                          <a:solidFill>
                            <a:srgbClr val="000000"/>
                          </a:solidFill>
                          <a:latin typeface="Calibri"/>
                        </a:rPr>
                        <a:t>Opposite Angles</a:t>
                      </a:r>
                    </a:p>
                  </a:txBody>
                  <a:tcPr marL="9525" marR="9525" marT="9525" marB="0"/>
                </a:tc>
                <a:tc>
                  <a:txBody>
                    <a:bodyPr/>
                    <a:lstStyle/>
                    <a:p>
                      <a:pPr algn="l" fontAlgn="b"/>
                      <a:r>
                        <a:rPr lang="en-US" sz="2400" b="0" i="0" u="none" strike="noStrike" dirty="0">
                          <a:solidFill>
                            <a:srgbClr val="000000"/>
                          </a:solidFill>
                          <a:latin typeface="Calibri"/>
                        </a:rPr>
                        <a:t>When two lines in the same plane intersect, four angles are formed. Two angles are opposite if they are opposite of each other, that is they share a vertex but do not have any rays in common. In the example, two opposite angles are </a:t>
                      </a:r>
                      <a:r>
                        <a:rPr lang="en-US" sz="2400" b="0" i="0" u="none" strike="noStrike" dirty="0">
                          <a:solidFill>
                            <a:srgbClr val="000000"/>
                          </a:solidFill>
                          <a:latin typeface="+mn-lt"/>
                          <a:sym typeface="Symbol"/>
                        </a:rPr>
                        <a:t></a:t>
                      </a:r>
                      <a:r>
                        <a:rPr lang="en-US" sz="2400" b="0" i="1" u="none" strike="noStrike" dirty="0">
                          <a:solidFill>
                            <a:srgbClr val="000000"/>
                          </a:solidFill>
                          <a:latin typeface="Calibri"/>
                        </a:rPr>
                        <a:t>AEB</a:t>
                      </a:r>
                      <a:r>
                        <a:rPr lang="en-US" sz="2400" b="0" i="0" u="none" strike="noStrike" dirty="0">
                          <a:solidFill>
                            <a:srgbClr val="000000"/>
                          </a:solidFill>
                          <a:latin typeface="Calibri"/>
                        </a:rPr>
                        <a:t> and </a:t>
                      </a:r>
                      <a:r>
                        <a:rPr lang="en-US" sz="2400" b="0" i="0" u="none" strike="noStrike" dirty="0">
                          <a:solidFill>
                            <a:srgbClr val="000000"/>
                          </a:solidFill>
                          <a:latin typeface="+mn-lt"/>
                          <a:sym typeface="Symbol"/>
                        </a:rPr>
                        <a:t></a:t>
                      </a:r>
                      <a:r>
                        <a:rPr lang="en-US" sz="2400" b="0" i="1" u="none" strike="noStrike" dirty="0">
                          <a:solidFill>
                            <a:srgbClr val="000000"/>
                          </a:solidFill>
                          <a:latin typeface="Calibri"/>
                        </a:rPr>
                        <a:t>CED</a:t>
                      </a:r>
                      <a:r>
                        <a:rPr lang="en-US" sz="2400" b="0" i="0" u="none" strike="noStrike" dirty="0">
                          <a:solidFill>
                            <a:srgbClr val="000000"/>
                          </a:solidFill>
                          <a:latin typeface="Calibri"/>
                        </a:rPr>
                        <a:t>. </a:t>
                      </a:r>
                    </a:p>
                  </a:txBody>
                  <a:tcPr marL="9525" marR="9525" marT="9525" marB="0"/>
                </a:tc>
                <a:extLst>
                  <a:ext uri="{0D108BD9-81ED-4DB2-BD59-A6C34878D82A}">
                    <a16:rowId xmlns:a16="http://schemas.microsoft.com/office/drawing/2014/main" val="10001"/>
                  </a:ext>
                </a:extLst>
              </a:tr>
            </a:tbl>
          </a:graphicData>
        </a:graphic>
      </p:graphicFrame>
      <p:pic>
        <p:nvPicPr>
          <p:cNvPr id="10242" name="Picture 2"/>
          <p:cNvPicPr>
            <a:picLocks noChangeAspect="1" noChangeArrowheads="1"/>
          </p:cNvPicPr>
          <p:nvPr/>
        </p:nvPicPr>
        <p:blipFill>
          <a:blip r:embed="rId2" cstate="print">
            <a:clrChange>
              <a:clrFrom>
                <a:srgbClr val="F7F7FF"/>
              </a:clrFrom>
              <a:clrTo>
                <a:srgbClr val="F7F7FF">
                  <a:alpha val="0"/>
                </a:srgbClr>
              </a:clrTo>
            </a:clrChange>
            <a:duotone>
              <a:prstClr val="black"/>
              <a:schemeClr val="bg1">
                <a:lumMod val="75000"/>
                <a:tint val="45000"/>
                <a:satMod val="400000"/>
              </a:schemeClr>
            </a:duotone>
          </a:blip>
          <a:srcRect/>
          <a:stretch>
            <a:fillRect/>
          </a:stretch>
        </p:blipFill>
        <p:spPr bwMode="auto">
          <a:xfrm>
            <a:off x="644856" y="2262132"/>
            <a:ext cx="3749040" cy="227773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3: Summary of the Properties of Angles and Perpendicular Lines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8325585"/>
              </p:ext>
            </p:extLst>
          </p:nvPr>
        </p:nvGraphicFramePr>
        <p:xfrm>
          <a:off x="457200" y="1279525"/>
          <a:ext cx="8229600" cy="435927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fontAlgn="b"/>
                      <a:r>
                        <a:rPr lang="en-US" sz="2400" b="1" i="0" u="none" strike="noStrike" dirty="0">
                          <a:solidFill>
                            <a:schemeClr val="bg1"/>
                          </a:solidFill>
                          <a:latin typeface="Calibri"/>
                        </a:rPr>
                        <a:t>Term/Example</a:t>
                      </a:r>
                    </a:p>
                  </a:txBody>
                  <a:tcPr marL="9525" marR="9525" marT="9525" marB="0"/>
                </a:tc>
                <a:tc>
                  <a:txBody>
                    <a:bodyPr/>
                    <a:lstStyle/>
                    <a:p>
                      <a:pPr algn="ctr" fontAlgn="b"/>
                      <a:r>
                        <a:rPr lang="en-US" sz="2400" b="1" i="0" u="none" strike="noStrike" dirty="0">
                          <a:solidFill>
                            <a:schemeClr val="bg1"/>
                          </a:solidFill>
                          <a:latin typeface="Calibri"/>
                        </a:rPr>
                        <a:t>Definition</a:t>
                      </a:r>
                    </a:p>
                  </a:txBody>
                  <a:tcPr marL="9525" marR="9525" marT="9525" marB="0"/>
                </a:tc>
                <a:extLst>
                  <a:ext uri="{0D108BD9-81ED-4DB2-BD59-A6C34878D82A}">
                    <a16:rowId xmlns:a16="http://schemas.microsoft.com/office/drawing/2014/main" val="10000"/>
                  </a:ext>
                </a:extLst>
              </a:tr>
              <a:tr h="370840">
                <a:tc>
                  <a:txBody>
                    <a:bodyPr/>
                    <a:lstStyle/>
                    <a:p>
                      <a:pPr algn="ctr" fontAlgn="b"/>
                      <a:r>
                        <a:rPr lang="en-US" sz="2400" b="0" i="0" u="none" strike="noStrike">
                          <a:solidFill>
                            <a:srgbClr val="000000"/>
                          </a:solidFill>
                          <a:latin typeface="Calibri"/>
                        </a:rPr>
                        <a:t>Complementary </a:t>
                      </a:r>
                      <a:r>
                        <a:rPr lang="en-US" sz="2400" b="0" i="0" u="none" strike="noStrike" dirty="0">
                          <a:solidFill>
                            <a:srgbClr val="000000"/>
                          </a:solidFill>
                          <a:latin typeface="Calibri"/>
                        </a:rPr>
                        <a:t>Angles</a:t>
                      </a:r>
                    </a:p>
                  </a:txBody>
                  <a:tcPr marL="9525" marR="9525" marT="9525" marB="0"/>
                </a:tc>
                <a:tc>
                  <a:txBody>
                    <a:bodyPr/>
                    <a:lstStyle/>
                    <a:p>
                      <a:pPr algn="l" fontAlgn="b"/>
                      <a:r>
                        <a:rPr lang="en-US" sz="2400" b="0" i="0" u="none" strike="noStrike" dirty="0">
                          <a:solidFill>
                            <a:srgbClr val="000000"/>
                          </a:solidFill>
                          <a:latin typeface="Calibri"/>
                        </a:rPr>
                        <a:t>Two angles are called </a:t>
                      </a:r>
                      <a:r>
                        <a:rPr lang="en-US" sz="2400" b="1" i="0" u="none" strike="noStrike" dirty="0">
                          <a:solidFill>
                            <a:srgbClr val="000000"/>
                          </a:solidFill>
                          <a:latin typeface="Calibri"/>
                        </a:rPr>
                        <a:t>complementary</a:t>
                      </a:r>
                      <a:r>
                        <a:rPr lang="en-US" sz="2400" b="0" i="0" u="none" strike="noStrike" dirty="0">
                          <a:solidFill>
                            <a:srgbClr val="000000"/>
                          </a:solidFill>
                          <a:latin typeface="Calibri"/>
                        </a:rPr>
                        <a:t> if the sum of their measures is 90</a:t>
                      </a:r>
                      <a:r>
                        <a:rPr lang="en-US" sz="2400" b="0" i="0" u="none" strike="noStrike" dirty="0">
                          <a:solidFill>
                            <a:srgbClr val="000000"/>
                          </a:solidFill>
                          <a:latin typeface="Calibri"/>
                          <a:sym typeface="Symbol"/>
                        </a:rPr>
                        <a:t></a:t>
                      </a:r>
                      <a:r>
                        <a:rPr lang="en-US" sz="2400" b="0" i="0" u="none" strike="noStrike" dirty="0">
                          <a:solidFill>
                            <a:srgbClr val="000000"/>
                          </a:solidFill>
                          <a:latin typeface="Calibri"/>
                        </a:rPr>
                        <a:t>. In the example given, </a:t>
                      </a:r>
                      <a:r>
                        <a:rPr lang="en-US" sz="2400" b="0" i="0" u="none" strike="noStrike" dirty="0">
                          <a:solidFill>
                            <a:srgbClr val="000000"/>
                          </a:solidFill>
                          <a:latin typeface="+mn-lt"/>
                          <a:sym typeface="Symbol"/>
                        </a:rPr>
                        <a:t></a:t>
                      </a:r>
                      <a:r>
                        <a:rPr lang="en-US" sz="2400" b="0" i="1" u="none" strike="noStrike" dirty="0">
                          <a:solidFill>
                            <a:srgbClr val="000000"/>
                          </a:solidFill>
                          <a:latin typeface="Calibri"/>
                        </a:rPr>
                        <a:t>ABD</a:t>
                      </a:r>
                      <a:r>
                        <a:rPr lang="en-US" sz="2400" b="0" i="0" u="none" strike="noStrike" dirty="0">
                          <a:solidFill>
                            <a:srgbClr val="000000"/>
                          </a:solidFill>
                          <a:latin typeface="Calibri"/>
                        </a:rPr>
                        <a:t> and </a:t>
                      </a:r>
                      <a:r>
                        <a:rPr lang="en-US" sz="2400" b="0" i="0" u="none" strike="noStrike" dirty="0">
                          <a:solidFill>
                            <a:srgbClr val="000000"/>
                          </a:solidFill>
                          <a:latin typeface="+mn-lt"/>
                          <a:sym typeface="Symbol"/>
                        </a:rPr>
                        <a:t></a:t>
                      </a:r>
                      <a:r>
                        <a:rPr lang="en-US" sz="2400" b="0" i="1" u="none" strike="noStrike" dirty="0">
                          <a:solidFill>
                            <a:srgbClr val="000000"/>
                          </a:solidFill>
                          <a:latin typeface="Calibri"/>
                        </a:rPr>
                        <a:t>DBC</a:t>
                      </a:r>
                      <a:r>
                        <a:rPr lang="en-US" sz="2400" b="0" i="0" u="none" strike="noStrike" dirty="0">
                          <a:solidFill>
                            <a:srgbClr val="000000"/>
                          </a:solidFill>
                          <a:latin typeface="Calibri"/>
                        </a:rPr>
                        <a:t> are complementary.</a:t>
                      </a:r>
                    </a:p>
                  </a:txBody>
                  <a:tcPr marL="9525" marR="9525" marT="9525" marB="0"/>
                </a:tc>
                <a:extLst>
                  <a:ext uri="{0D108BD9-81ED-4DB2-BD59-A6C34878D82A}">
                    <a16:rowId xmlns:a16="http://schemas.microsoft.com/office/drawing/2014/main" val="10001"/>
                  </a:ext>
                </a:extLst>
              </a:tr>
              <a:tr h="2145665">
                <a:tc>
                  <a:txBody>
                    <a:bodyPr/>
                    <a:lstStyle/>
                    <a:p>
                      <a:pPr algn="ctr" fontAlgn="b"/>
                      <a:r>
                        <a:rPr lang="en-US" sz="2400" b="0" i="0" u="none" strike="noStrike">
                          <a:solidFill>
                            <a:srgbClr val="000000"/>
                          </a:solidFill>
                          <a:latin typeface="Calibri"/>
                        </a:rPr>
                        <a:t>Supplementary Angles</a:t>
                      </a:r>
                    </a:p>
                  </a:txBody>
                  <a:tcPr marL="9525" marR="9525" marT="9525" marB="0"/>
                </a:tc>
                <a:tc>
                  <a:txBody>
                    <a:bodyPr/>
                    <a:lstStyle/>
                    <a:p>
                      <a:pPr algn="l" fontAlgn="b"/>
                      <a:r>
                        <a:rPr lang="en-US" sz="2400" b="0" i="0" u="none" strike="noStrike" dirty="0">
                          <a:solidFill>
                            <a:srgbClr val="000000"/>
                          </a:solidFill>
                          <a:latin typeface="Calibri"/>
                        </a:rPr>
                        <a:t>Two angles are </a:t>
                      </a:r>
                      <a:r>
                        <a:rPr lang="en-US" sz="2400" b="1" i="0" u="none" strike="noStrike" dirty="0">
                          <a:solidFill>
                            <a:srgbClr val="000000"/>
                          </a:solidFill>
                          <a:latin typeface="Calibri"/>
                        </a:rPr>
                        <a:t>supplementary</a:t>
                      </a:r>
                      <a:r>
                        <a:rPr lang="en-US" sz="2400" b="0" i="0" u="none" strike="noStrike" dirty="0">
                          <a:solidFill>
                            <a:srgbClr val="000000"/>
                          </a:solidFill>
                          <a:latin typeface="Calibri"/>
                        </a:rPr>
                        <a:t> if the sum of their measures is 180</a:t>
                      </a:r>
                      <a:r>
                        <a:rPr lang="en-US" sz="2400" b="0" i="0" u="none" strike="noStrike" dirty="0">
                          <a:solidFill>
                            <a:srgbClr val="000000"/>
                          </a:solidFill>
                          <a:latin typeface="Calibri"/>
                          <a:sym typeface="Symbol"/>
                        </a:rPr>
                        <a:t></a:t>
                      </a:r>
                      <a:r>
                        <a:rPr lang="en-US" sz="2400" b="0" i="0" u="none" strike="noStrike" dirty="0">
                          <a:solidFill>
                            <a:srgbClr val="000000"/>
                          </a:solidFill>
                          <a:latin typeface="Calibri"/>
                        </a:rPr>
                        <a:t>. In the example given, </a:t>
                      </a:r>
                      <a:r>
                        <a:rPr lang="en-US" sz="2400" b="0" i="0" u="none" strike="noStrike" dirty="0">
                          <a:solidFill>
                            <a:srgbClr val="000000"/>
                          </a:solidFill>
                          <a:latin typeface="+mn-lt"/>
                          <a:sym typeface="Symbol"/>
                        </a:rPr>
                        <a:t></a:t>
                      </a:r>
                      <a:r>
                        <a:rPr lang="en-US" sz="2400" b="0" i="1" u="none" strike="noStrike" dirty="0">
                          <a:solidFill>
                            <a:srgbClr val="000000"/>
                          </a:solidFill>
                          <a:latin typeface="Calibri"/>
                        </a:rPr>
                        <a:t>JKM</a:t>
                      </a:r>
                      <a:r>
                        <a:rPr lang="en-US" sz="2400" b="0" i="0" u="none" strike="noStrike" dirty="0">
                          <a:solidFill>
                            <a:srgbClr val="000000"/>
                          </a:solidFill>
                          <a:latin typeface="Calibri"/>
                        </a:rPr>
                        <a:t> and </a:t>
                      </a:r>
                      <a:r>
                        <a:rPr lang="en-US" sz="2400" b="0" i="0" u="none" strike="noStrike" dirty="0">
                          <a:solidFill>
                            <a:srgbClr val="000000"/>
                          </a:solidFill>
                          <a:latin typeface="+mn-lt"/>
                          <a:sym typeface="Symbol"/>
                        </a:rPr>
                        <a:t></a:t>
                      </a:r>
                      <a:r>
                        <a:rPr lang="en-US" sz="2400" b="0" i="1" u="none" strike="noStrike" dirty="0">
                          <a:solidFill>
                            <a:srgbClr val="000000"/>
                          </a:solidFill>
                          <a:latin typeface="Calibri"/>
                        </a:rPr>
                        <a:t>MKL</a:t>
                      </a:r>
                      <a:r>
                        <a:rPr lang="en-US" sz="2400" b="0" i="0" u="none" strike="noStrike" dirty="0">
                          <a:solidFill>
                            <a:srgbClr val="000000"/>
                          </a:solidFill>
                          <a:latin typeface="Calibri"/>
                        </a:rPr>
                        <a:t> are supplementary.</a:t>
                      </a:r>
                    </a:p>
                  </a:txBody>
                  <a:tcPr marL="9525" marR="9525" marT="9525" marB="0"/>
                </a:tc>
                <a:extLst>
                  <a:ext uri="{0D108BD9-81ED-4DB2-BD59-A6C34878D82A}">
                    <a16:rowId xmlns:a16="http://schemas.microsoft.com/office/drawing/2014/main" val="10002"/>
                  </a:ext>
                </a:extLst>
              </a:tr>
            </a:tbl>
          </a:graphicData>
        </a:graphic>
      </p:graphicFrame>
      <p:pic>
        <p:nvPicPr>
          <p:cNvPr id="11266" name="Picture 2"/>
          <p:cNvPicPr>
            <a:picLocks noChangeAspect="1" noChangeArrowheads="1"/>
          </p:cNvPicPr>
          <p:nvPr/>
        </p:nvPicPr>
        <p:blipFill>
          <a:blip r:embed="rId2" cstate="print">
            <a:clrChange>
              <a:clrFrom>
                <a:srgbClr val="BDD7EF"/>
              </a:clrFrom>
              <a:clrTo>
                <a:srgbClr val="BDD7EF">
                  <a:alpha val="0"/>
                </a:srgbClr>
              </a:clrTo>
            </a:clrChange>
            <a:duotone>
              <a:prstClr val="black"/>
              <a:schemeClr val="bg1">
                <a:lumMod val="85000"/>
                <a:tint val="45000"/>
                <a:satMod val="400000"/>
              </a:schemeClr>
            </a:duotone>
          </a:blip>
          <a:srcRect/>
          <a:stretch>
            <a:fillRect/>
          </a:stretch>
        </p:blipFill>
        <p:spPr bwMode="auto">
          <a:xfrm>
            <a:off x="1371600" y="2057400"/>
            <a:ext cx="2286000" cy="1296313"/>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cstate="print">
            <a:clrChange>
              <a:clrFrom>
                <a:srgbClr val="EFF7F7"/>
              </a:clrFrom>
              <a:clrTo>
                <a:srgbClr val="EFF7F7">
                  <a:alpha val="0"/>
                </a:srgbClr>
              </a:clrTo>
            </a:clrChange>
            <a:duotone>
              <a:prstClr val="black"/>
              <a:schemeClr val="bg1">
                <a:lumMod val="95000"/>
                <a:tint val="45000"/>
                <a:satMod val="400000"/>
              </a:schemeClr>
            </a:duotone>
          </a:blip>
          <a:srcRect/>
          <a:stretch>
            <a:fillRect/>
          </a:stretch>
        </p:blipFill>
        <p:spPr bwMode="auto">
          <a:xfrm>
            <a:off x="1066800" y="3877429"/>
            <a:ext cx="2926080" cy="1685171"/>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3: Summary of the Properties of Angles and Perpendicular Lines (cont.)</a:t>
            </a:r>
          </a:p>
        </p:txBody>
      </p:sp>
      <p:graphicFrame>
        <p:nvGraphicFramePr>
          <p:cNvPr id="4" name="Content Placeholder 3"/>
          <p:cNvGraphicFramePr>
            <a:graphicFrameLocks noGrp="1"/>
          </p:cNvGraphicFramePr>
          <p:nvPr>
            <p:ph idx="1"/>
          </p:nvPr>
        </p:nvGraphicFramePr>
        <p:xfrm>
          <a:off x="457200" y="1279525"/>
          <a:ext cx="8229600" cy="306387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fontAlgn="b"/>
                      <a:r>
                        <a:rPr lang="en-US" sz="2400" b="1" i="0" u="none" strike="noStrike" dirty="0">
                          <a:solidFill>
                            <a:schemeClr val="bg1"/>
                          </a:solidFill>
                          <a:latin typeface="Calibri"/>
                        </a:rPr>
                        <a:t>Term/Example</a:t>
                      </a:r>
                    </a:p>
                  </a:txBody>
                  <a:tcPr marL="9525" marR="9525" marT="9525" marB="0"/>
                </a:tc>
                <a:tc>
                  <a:txBody>
                    <a:bodyPr/>
                    <a:lstStyle/>
                    <a:p>
                      <a:pPr algn="ctr" fontAlgn="b"/>
                      <a:r>
                        <a:rPr lang="en-US" sz="2400" b="1" i="0" u="none" strike="noStrike" dirty="0">
                          <a:solidFill>
                            <a:schemeClr val="bg1"/>
                          </a:solidFill>
                          <a:latin typeface="Calibri"/>
                        </a:rPr>
                        <a:t>Definition</a:t>
                      </a:r>
                    </a:p>
                  </a:txBody>
                  <a:tcPr marL="9525" marR="9525" marT="9525" marB="0"/>
                </a:tc>
                <a:extLst>
                  <a:ext uri="{0D108BD9-81ED-4DB2-BD59-A6C34878D82A}">
                    <a16:rowId xmlns:a16="http://schemas.microsoft.com/office/drawing/2014/main" val="10000"/>
                  </a:ext>
                </a:extLst>
              </a:tr>
              <a:tr h="2688590">
                <a:tc>
                  <a:txBody>
                    <a:bodyPr/>
                    <a:lstStyle/>
                    <a:p>
                      <a:pPr algn="ctr" fontAlgn="b"/>
                      <a:r>
                        <a:rPr lang="en-US" sz="2400" b="0" i="0" u="none" strike="noStrike" dirty="0">
                          <a:solidFill>
                            <a:srgbClr val="000000"/>
                          </a:solidFill>
                          <a:latin typeface="Calibri"/>
                        </a:rPr>
                        <a:t>Perpendicular Lines</a:t>
                      </a:r>
                    </a:p>
                  </a:txBody>
                  <a:tcPr marL="9525" marR="9525" marT="9525" marB="0"/>
                </a:tc>
                <a:tc>
                  <a:txBody>
                    <a:bodyPr/>
                    <a:lstStyle/>
                    <a:p>
                      <a:pPr algn="l" fontAlgn="b"/>
                      <a:r>
                        <a:rPr lang="en-US" sz="2400" b="0" i="0" u="none" strike="noStrike" dirty="0">
                          <a:solidFill>
                            <a:srgbClr val="000000"/>
                          </a:solidFill>
                          <a:latin typeface="Calibri"/>
                        </a:rPr>
                        <a:t>Two lines,                     in the same plane are perpendicular if the angles formed at their intersection are right angles, and can be denoted by </a:t>
                      </a:r>
                    </a:p>
                  </a:txBody>
                  <a:tcPr marL="9525" marR="9525" marT="9525" marB="0"/>
                </a:tc>
                <a:extLst>
                  <a:ext uri="{0D108BD9-81ED-4DB2-BD59-A6C34878D82A}">
                    <a16:rowId xmlns:a16="http://schemas.microsoft.com/office/drawing/2014/main" val="10001"/>
                  </a:ext>
                </a:extLst>
              </a:tr>
            </a:tbl>
          </a:graphicData>
        </a:graphic>
      </p:graphicFrame>
      <p:pic>
        <p:nvPicPr>
          <p:cNvPr id="12290" name="Picture 2"/>
          <p:cNvPicPr>
            <a:picLocks noChangeAspect="1" noChangeArrowheads="1"/>
          </p:cNvPicPr>
          <p:nvPr/>
        </p:nvPicPr>
        <p:blipFill>
          <a:blip r:embed="rId3" cstate="print">
            <a:clrChange>
              <a:clrFrom>
                <a:srgbClr val="BDDBEF"/>
              </a:clrFrom>
              <a:clrTo>
                <a:srgbClr val="BDDBEF">
                  <a:alpha val="0"/>
                </a:srgbClr>
              </a:clrTo>
            </a:clrChange>
            <a:duotone>
              <a:prstClr val="black"/>
              <a:schemeClr val="bg1">
                <a:lumMod val="95000"/>
                <a:tint val="45000"/>
                <a:satMod val="400000"/>
              </a:schemeClr>
            </a:duotone>
          </a:blip>
          <a:srcRect/>
          <a:stretch>
            <a:fillRect/>
          </a:stretch>
        </p:blipFill>
        <p:spPr bwMode="auto">
          <a:xfrm>
            <a:off x="944880" y="2156500"/>
            <a:ext cx="3017520" cy="2034500"/>
          </a:xfrm>
          <a:prstGeom prst="rect">
            <a:avLst/>
          </a:prstGeom>
          <a:noFill/>
          <a:ln w="9525">
            <a:noFill/>
            <a:miter lim="800000"/>
            <a:headEnd/>
            <a:tailEnd/>
          </a:ln>
          <a:effectLst/>
        </p:spPr>
      </p:pic>
      <p:graphicFrame>
        <p:nvGraphicFramePr>
          <p:cNvPr id="12291" name="Object 3"/>
          <p:cNvGraphicFramePr>
            <a:graphicFrameLocks noChangeAspect="1"/>
          </p:cNvGraphicFramePr>
          <p:nvPr/>
        </p:nvGraphicFramePr>
        <p:xfrm>
          <a:off x="5845792" y="1649104"/>
          <a:ext cx="1295400" cy="406400"/>
        </p:xfrm>
        <a:graphic>
          <a:graphicData uri="http://schemas.openxmlformats.org/presentationml/2006/ole">
            <mc:AlternateContent xmlns:mc="http://schemas.openxmlformats.org/markup-compatibility/2006">
              <mc:Choice xmlns:v="urn:schemas-microsoft-com:vml" Requires="v">
                <p:oleObj spid="_x0000_s12323" name="Equation" r:id="rId4" imgW="1295280" imgH="406080" progId="Equation.DSMT4">
                  <p:embed/>
                </p:oleObj>
              </mc:Choice>
              <mc:Fallback>
                <p:oleObj name="Equation" r:id="rId4" imgW="1295280" imgH="406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5792" y="1649104"/>
                        <a:ext cx="1295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4"/>
          <p:cNvGraphicFramePr>
            <a:graphicFrameLocks noChangeAspect="1"/>
          </p:cNvGraphicFramePr>
          <p:nvPr/>
        </p:nvGraphicFramePr>
        <p:xfrm>
          <a:off x="6896100" y="3096904"/>
          <a:ext cx="1104900" cy="368300"/>
        </p:xfrm>
        <a:graphic>
          <a:graphicData uri="http://schemas.openxmlformats.org/presentationml/2006/ole">
            <mc:AlternateContent xmlns:mc="http://schemas.openxmlformats.org/markup-compatibility/2006">
              <mc:Choice xmlns:v="urn:schemas-microsoft-com:vml" Requires="v">
                <p:oleObj spid="_x0000_s12324" name="Equation" r:id="rId6" imgW="1104840" imgH="368280" progId="Equation.DSMT4">
                  <p:embed/>
                </p:oleObj>
              </mc:Choice>
              <mc:Fallback>
                <p:oleObj name="Equation" r:id="rId6" imgW="1104840" imgH="3682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6100" y="3096904"/>
                        <a:ext cx="11049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Complementary Angles </a:t>
            </a:r>
          </a:p>
        </p:txBody>
      </p:sp>
      <p:sp>
        <p:nvSpPr>
          <p:cNvPr id="3" name="Content Placeholder 2"/>
          <p:cNvSpPr>
            <a:spLocks noGrp="1"/>
          </p:cNvSpPr>
          <p:nvPr>
            <p:ph idx="1"/>
          </p:nvPr>
        </p:nvSpPr>
        <p:spPr/>
        <p:txBody>
          <a:bodyPr/>
          <a:lstStyle/>
          <a:p>
            <a:r>
              <a:rPr lang="en-US" dirty="0"/>
              <a:t>Determine if the following angles are complementary. </a:t>
            </a:r>
          </a:p>
        </p:txBody>
      </p:sp>
      <p:pic>
        <p:nvPicPr>
          <p:cNvPr id="13314" name="Picture 2"/>
          <p:cNvPicPr>
            <a:picLocks noChangeAspect="1" noChangeArrowheads="1"/>
          </p:cNvPicPr>
          <p:nvPr/>
        </p:nvPicPr>
        <p:blipFill>
          <a:blip r:embed="rId2" cstate="print"/>
          <a:srcRect/>
          <a:stretch>
            <a:fillRect/>
          </a:stretch>
        </p:blipFill>
        <p:spPr bwMode="auto">
          <a:xfrm>
            <a:off x="871538" y="1990725"/>
            <a:ext cx="7400925" cy="287655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Complementary Angles (cont.)</a:t>
            </a:r>
          </a:p>
        </p:txBody>
      </p:sp>
      <p:sp>
        <p:nvSpPr>
          <p:cNvPr id="3" name="Content Placeholder 2"/>
          <p:cNvSpPr>
            <a:spLocks noGrp="1"/>
          </p:cNvSpPr>
          <p:nvPr>
            <p:ph idx="1"/>
          </p:nvPr>
        </p:nvSpPr>
        <p:spPr/>
        <p:txBody>
          <a:bodyPr/>
          <a:lstStyle/>
          <a:p>
            <a:r>
              <a:rPr lang="en-US" b="1" dirty="0"/>
              <a:t>Solution </a:t>
            </a:r>
          </a:p>
          <a:p>
            <a:r>
              <a:rPr lang="en-US" dirty="0"/>
              <a:t>The definition of complementary angles says that two angles are complementary if the sum of the angle measures is equal to 90°. We have that </a:t>
            </a:r>
            <a:r>
              <a:rPr lang="en-US" i="1" dirty="0" err="1">
                <a:solidFill>
                  <a:srgbClr val="000099"/>
                </a:solidFill>
              </a:rPr>
              <a:t>m∠ABC</a:t>
            </a:r>
            <a:r>
              <a:rPr lang="en-US" i="1" dirty="0">
                <a:solidFill>
                  <a:srgbClr val="000099"/>
                </a:solidFill>
              </a:rPr>
              <a:t> </a:t>
            </a:r>
            <a:r>
              <a:rPr lang="en-US" dirty="0">
                <a:solidFill>
                  <a:srgbClr val="000099"/>
                </a:solidFill>
              </a:rPr>
              <a:t>= 44°</a:t>
            </a:r>
            <a:r>
              <a:rPr lang="en-US" dirty="0"/>
              <a:t> and</a:t>
            </a:r>
            <a:r>
              <a:rPr lang="en-US" i="1" dirty="0"/>
              <a:t> </a:t>
            </a:r>
            <a:r>
              <a:rPr lang="en-US" i="1" dirty="0" err="1">
                <a:solidFill>
                  <a:srgbClr val="000099"/>
                </a:solidFill>
              </a:rPr>
              <a:t>m∠EDF</a:t>
            </a:r>
            <a:r>
              <a:rPr lang="en-US" i="1" dirty="0">
                <a:solidFill>
                  <a:srgbClr val="000099"/>
                </a:solidFill>
              </a:rPr>
              <a:t> </a:t>
            </a:r>
            <a:r>
              <a:rPr lang="en-US" dirty="0">
                <a:solidFill>
                  <a:srgbClr val="000099"/>
                </a:solidFill>
              </a:rPr>
              <a:t>= 42°</a:t>
            </a:r>
            <a:r>
              <a:rPr lang="en-US" dirty="0"/>
              <a:t>, so the sum of the angles is </a:t>
            </a:r>
            <a:br>
              <a:rPr lang="en-US" dirty="0"/>
            </a:br>
            <a:r>
              <a:rPr lang="en-US" dirty="0">
                <a:solidFill>
                  <a:srgbClr val="000099"/>
                </a:solidFill>
              </a:rPr>
              <a:t>44° + 42° = 86°</a:t>
            </a:r>
            <a:r>
              <a:rPr lang="en-US" dirty="0"/>
              <a:t>. Since the sum is not equal to 90°, the angles are not complementary.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Supplementary Angles </a:t>
            </a:r>
          </a:p>
        </p:txBody>
      </p:sp>
      <p:sp>
        <p:nvSpPr>
          <p:cNvPr id="3" name="Content Placeholder 2"/>
          <p:cNvSpPr>
            <a:spLocks noGrp="1"/>
          </p:cNvSpPr>
          <p:nvPr>
            <p:ph idx="1"/>
          </p:nvPr>
        </p:nvSpPr>
        <p:spPr/>
        <p:txBody>
          <a:bodyPr/>
          <a:lstStyle/>
          <a:p>
            <a:r>
              <a:rPr lang="en-US" dirty="0"/>
              <a:t>In the following figure, the road is represented by line  </a:t>
            </a:r>
          </a:p>
          <a:p>
            <a:r>
              <a:rPr lang="en-US" dirty="0"/>
              <a:t>      while the trunk of the tree is represented by line  </a:t>
            </a:r>
          </a:p>
          <a:p>
            <a:r>
              <a:rPr lang="en-US" dirty="0"/>
              <a:t>The point of intersection of the two lines is labeled as </a:t>
            </a:r>
            <a:r>
              <a:rPr lang="en-US" i="1" dirty="0"/>
              <a:t>E</a:t>
            </a:r>
            <a:r>
              <a:rPr lang="en-US" dirty="0"/>
              <a:t>. Use the definitions given in Table 3 to show that ∠</a:t>
            </a:r>
            <a:r>
              <a:rPr lang="en-US" i="1" dirty="0"/>
              <a:t>BED</a:t>
            </a:r>
            <a:r>
              <a:rPr lang="en-US" dirty="0"/>
              <a:t> is supplementary to ∠</a:t>
            </a:r>
            <a:r>
              <a:rPr lang="en-US" i="1" dirty="0"/>
              <a:t>DEA</a:t>
            </a:r>
            <a:r>
              <a:rPr lang="en-US" dirty="0"/>
              <a:t>. </a:t>
            </a:r>
          </a:p>
        </p:txBody>
      </p:sp>
      <p:graphicFrame>
        <p:nvGraphicFramePr>
          <p:cNvPr id="14338" name="Object 2"/>
          <p:cNvGraphicFramePr>
            <a:graphicFrameLocks noChangeAspect="1"/>
          </p:cNvGraphicFramePr>
          <p:nvPr/>
        </p:nvGraphicFramePr>
        <p:xfrm>
          <a:off x="533400" y="1779896"/>
          <a:ext cx="431800" cy="431800"/>
        </p:xfrm>
        <a:graphic>
          <a:graphicData uri="http://schemas.openxmlformats.org/presentationml/2006/ole">
            <mc:AlternateContent xmlns:mc="http://schemas.openxmlformats.org/markup-compatibility/2006">
              <mc:Choice xmlns:v="urn:schemas-microsoft-com:vml" Requires="v">
                <p:oleObj spid="_x0000_s14370" name="Equation" r:id="rId3" imgW="431640" imgH="431640" progId="Equation.DSMT4">
                  <p:embed/>
                </p:oleObj>
              </mc:Choice>
              <mc:Fallback>
                <p:oleObj name="Equation" r:id="rId3" imgW="43164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79896"/>
                        <a:ext cx="431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3"/>
          <p:cNvGraphicFramePr>
            <a:graphicFrameLocks noChangeAspect="1"/>
          </p:cNvGraphicFramePr>
          <p:nvPr/>
        </p:nvGraphicFramePr>
        <p:xfrm>
          <a:off x="8077200" y="1774208"/>
          <a:ext cx="508000" cy="419100"/>
        </p:xfrm>
        <a:graphic>
          <a:graphicData uri="http://schemas.openxmlformats.org/presentationml/2006/ole">
            <mc:AlternateContent xmlns:mc="http://schemas.openxmlformats.org/markup-compatibility/2006">
              <mc:Choice xmlns:v="urn:schemas-microsoft-com:vml" Requires="v">
                <p:oleObj spid="_x0000_s14371" name="Equation" r:id="rId5" imgW="507960" imgH="419040" progId="Equation.DSMT4">
                  <p:embed/>
                </p:oleObj>
              </mc:Choice>
              <mc:Fallback>
                <p:oleObj name="Equation" r:id="rId5" imgW="507960" imgH="419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1774208"/>
                        <a:ext cx="508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340" name="Picture 4"/>
          <p:cNvPicPr>
            <a:picLocks noChangeAspect="1" noChangeArrowheads="1"/>
          </p:cNvPicPr>
          <p:nvPr/>
        </p:nvPicPr>
        <p:blipFill>
          <a:blip r:embed="rId7" cstate="print"/>
          <a:srcRect/>
          <a:stretch>
            <a:fillRect/>
          </a:stretch>
        </p:blipFill>
        <p:spPr bwMode="auto">
          <a:xfrm>
            <a:off x="6019800" y="3266251"/>
            <a:ext cx="2011680" cy="2524949"/>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endParaRPr lang="en-US" dirty="0"/>
          </a:p>
          <a:p>
            <a:endParaRPr lang="en-US" dirty="0"/>
          </a:p>
        </p:txBody>
      </p:sp>
      <p:sp>
        <p:nvSpPr>
          <p:cNvPr id="4" name="TextBox 3"/>
          <p:cNvSpPr txBox="1">
            <a:spLocks/>
          </p:cNvSpPr>
          <p:nvPr/>
        </p:nvSpPr>
        <p:spPr>
          <a:xfrm>
            <a:off x="457200" y="1295400"/>
            <a:ext cx="8229600" cy="3367076"/>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lvl="0" indent="-457200" defTabSz="406400">
              <a:spcBef>
                <a:spcPct val="20000"/>
              </a:spcBef>
              <a:buFont typeface="Courier New" pitchFamily="49" charset="0"/>
              <a:buChar char="o"/>
              <a:defRPr/>
            </a:pPr>
            <a:r>
              <a:rPr kumimoji="0" lang="en-US" sz="2800" b="0" i="0" u="none" strike="noStrike" kern="1200" cap="none" spc="0" normalizeH="0" baseline="0" noProof="0" dirty="0">
                <a:ln>
                  <a:noFill/>
                </a:ln>
                <a:solidFill>
                  <a:schemeClr val="tx1"/>
                </a:solidFill>
                <a:effectLst/>
                <a:uLnTx/>
                <a:uFillTx/>
                <a:latin typeface="+mn-lt"/>
                <a:ea typeface="+mn-ea"/>
                <a:cs typeface="+mn-cs"/>
              </a:rPr>
              <a:t>Demonstrate an understanding</a:t>
            </a:r>
            <a:r>
              <a:rPr kumimoji="0" lang="en-US" sz="2800" b="0" i="0" u="none" strike="noStrike" kern="1200" cap="none" spc="0" normalizeH="0" noProof="0" dirty="0">
                <a:ln>
                  <a:noFill/>
                </a:ln>
                <a:solidFill>
                  <a:schemeClr val="tx1"/>
                </a:solidFill>
                <a:effectLst/>
                <a:uLnTx/>
                <a:uFillTx/>
                <a:latin typeface="+mn-lt"/>
                <a:ea typeface="+mn-ea"/>
                <a:cs typeface="+mn-cs"/>
              </a:rPr>
              <a:t> of points, lines, and planes</a:t>
            </a:r>
          </a:p>
          <a:p>
            <a:pPr marL="457200" lvl="0" indent="-457200" defTabSz="406400">
              <a:spcBef>
                <a:spcPct val="20000"/>
              </a:spcBef>
              <a:buFont typeface="Courier New" pitchFamily="49" charset="0"/>
              <a:buChar char="o"/>
              <a:defRPr/>
            </a:pPr>
            <a:r>
              <a:rPr lang="en-US" sz="2800" baseline="0" dirty="0"/>
              <a:t>Apply</a:t>
            </a:r>
            <a:r>
              <a:rPr lang="en-US" sz="2800" dirty="0"/>
              <a:t> the concepts of parallel and perpendicular</a:t>
            </a:r>
          </a:p>
          <a:p>
            <a:pPr marL="457200" lvl="0" indent="-457200" defTabSz="406400">
              <a:spcBef>
                <a:spcPct val="20000"/>
              </a:spcBef>
              <a:buFont typeface="Courier New" pitchFamily="49" charset="0"/>
              <a:buChar char="o"/>
              <a:defRPr/>
            </a:pPr>
            <a:r>
              <a:rPr kumimoji="0" lang="en-US" sz="2800" b="0" i="0" u="none" strike="noStrike" kern="1200" cap="none" spc="0" normalizeH="0" baseline="0" noProof="0" dirty="0">
                <a:ln>
                  <a:noFill/>
                </a:ln>
                <a:solidFill>
                  <a:schemeClr val="tx1"/>
                </a:solidFill>
                <a:effectLst/>
                <a:uLnTx/>
                <a:uFillTx/>
                <a:latin typeface="+mn-lt"/>
                <a:ea typeface="+mn-ea"/>
                <a:cs typeface="+mn-cs"/>
              </a:rPr>
              <a:t>Demonstrate</a:t>
            </a:r>
            <a:r>
              <a:rPr kumimoji="0" lang="en-US" sz="2800" b="0" i="0" u="none" strike="noStrike" kern="1200" cap="none" spc="0" normalizeH="0" noProof="0" dirty="0">
                <a:ln>
                  <a:noFill/>
                </a:ln>
                <a:solidFill>
                  <a:schemeClr val="tx1"/>
                </a:solidFill>
                <a:effectLst/>
                <a:uLnTx/>
                <a:uFillTx/>
                <a:latin typeface="+mn-lt"/>
                <a:ea typeface="+mn-ea"/>
                <a:cs typeface="+mn-cs"/>
              </a:rPr>
              <a:t> an understanding of angle measure, angle sum, and applications of angles</a:t>
            </a:r>
          </a:p>
          <a:p>
            <a:pPr marL="457200" lvl="0" indent="-457200" defTabSz="406400">
              <a:spcBef>
                <a:spcPct val="20000"/>
              </a:spcBef>
              <a:buFont typeface="Courier New" pitchFamily="49" charset="0"/>
              <a:buChar char="o"/>
              <a:defRPr/>
            </a:pPr>
            <a:r>
              <a:rPr lang="en-US" sz="2800" baseline="0" dirty="0"/>
              <a:t>Demonstrate</a:t>
            </a:r>
            <a:r>
              <a:rPr lang="en-US" sz="2800" dirty="0"/>
              <a:t> an understanding of sine, cosine, and tangent functions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15747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Supplementary Angles (cont.)</a:t>
            </a:r>
          </a:p>
        </p:txBody>
      </p:sp>
      <p:sp>
        <p:nvSpPr>
          <p:cNvPr id="3" name="Content Placeholder 2"/>
          <p:cNvSpPr>
            <a:spLocks noGrp="1"/>
          </p:cNvSpPr>
          <p:nvPr>
            <p:ph idx="1"/>
          </p:nvPr>
        </p:nvSpPr>
        <p:spPr/>
        <p:txBody>
          <a:bodyPr/>
          <a:lstStyle/>
          <a:p>
            <a:r>
              <a:rPr lang="en-US" b="1" dirty="0"/>
              <a:t>Solution </a:t>
            </a:r>
          </a:p>
          <a:p>
            <a:r>
              <a:rPr lang="en-US" dirty="0"/>
              <a:t>By definition, two angles are said to be supplementary if the sum of their measures is 180°. A straight angle has an angle measure of 180°. Since the combination of the two angles forms the line        the angles are supplementary. </a:t>
            </a:r>
          </a:p>
        </p:txBody>
      </p:sp>
      <p:graphicFrame>
        <p:nvGraphicFramePr>
          <p:cNvPr id="15362" name="Object 2"/>
          <p:cNvGraphicFramePr>
            <a:graphicFrameLocks noChangeAspect="1"/>
          </p:cNvGraphicFramePr>
          <p:nvPr/>
        </p:nvGraphicFramePr>
        <p:xfrm>
          <a:off x="4786952" y="3062596"/>
          <a:ext cx="533400" cy="469900"/>
        </p:xfrm>
        <a:graphic>
          <a:graphicData uri="http://schemas.openxmlformats.org/presentationml/2006/ole">
            <mc:AlternateContent xmlns:mc="http://schemas.openxmlformats.org/markup-compatibility/2006">
              <mc:Choice xmlns:v="urn:schemas-microsoft-com:vml" Requires="v">
                <p:oleObj spid="_x0000_s15378" name="Equation" r:id="rId3" imgW="533160" imgH="469800" progId="Equation.DSMT4">
                  <p:embed/>
                </p:oleObj>
              </mc:Choice>
              <mc:Fallback>
                <p:oleObj name="Equation" r:id="rId3" imgW="5331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952" y="3062596"/>
                        <a:ext cx="533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Complementary and Supplementary Angles </a:t>
            </a:r>
          </a:p>
        </p:txBody>
      </p:sp>
      <p:sp>
        <p:nvSpPr>
          <p:cNvPr id="3" name="Content Placeholder 2"/>
          <p:cNvSpPr>
            <a:spLocks noGrp="1"/>
          </p:cNvSpPr>
          <p:nvPr>
            <p:ph idx="1"/>
          </p:nvPr>
        </p:nvSpPr>
        <p:spPr/>
        <p:txBody>
          <a:bodyPr/>
          <a:lstStyle/>
          <a:p>
            <a:r>
              <a:rPr lang="en-US" dirty="0"/>
              <a:t>Given the figure, find </a:t>
            </a:r>
            <a:r>
              <a:rPr lang="en-US" i="1" dirty="0" err="1"/>
              <a:t>m∠EBD</a:t>
            </a:r>
            <a:r>
              <a:rPr lang="en-US" i="1" dirty="0"/>
              <a:t>. </a:t>
            </a:r>
            <a:endParaRPr lang="en-US" dirty="0"/>
          </a:p>
        </p:txBody>
      </p:sp>
      <p:pic>
        <p:nvPicPr>
          <p:cNvPr id="16387" name="Picture 3"/>
          <p:cNvPicPr>
            <a:picLocks noChangeAspect="1" noChangeArrowheads="1"/>
          </p:cNvPicPr>
          <p:nvPr/>
        </p:nvPicPr>
        <p:blipFill>
          <a:blip r:embed="rId2" cstate="print"/>
          <a:srcRect/>
          <a:stretch>
            <a:fillRect/>
          </a:stretch>
        </p:blipFill>
        <p:spPr bwMode="auto">
          <a:xfrm>
            <a:off x="1325880" y="2054784"/>
            <a:ext cx="6492240" cy="2441016"/>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Complementary and Supplementary Angles (cont.)</a:t>
            </a:r>
          </a:p>
        </p:txBody>
      </p:sp>
      <p:sp>
        <p:nvSpPr>
          <p:cNvPr id="3" name="Content Placeholder 2"/>
          <p:cNvSpPr>
            <a:spLocks noGrp="1"/>
          </p:cNvSpPr>
          <p:nvPr>
            <p:ph idx="1"/>
          </p:nvPr>
        </p:nvSpPr>
        <p:spPr/>
        <p:txBody>
          <a:bodyPr/>
          <a:lstStyle/>
          <a:p>
            <a:r>
              <a:rPr lang="en-US" b="1" dirty="0"/>
              <a:t>Solution </a:t>
            </a:r>
          </a:p>
          <a:p>
            <a:r>
              <a:rPr lang="en-US" dirty="0"/>
              <a:t>Since ∠</a:t>
            </a:r>
            <a:r>
              <a:rPr lang="en-US" i="1" dirty="0"/>
              <a:t>ABC </a:t>
            </a:r>
            <a:r>
              <a:rPr lang="en-US" dirty="0"/>
              <a:t>is a straight angle and we are given that</a:t>
            </a:r>
            <a:r>
              <a:rPr lang="en-US" i="1" dirty="0"/>
              <a:t> ∠DBC </a:t>
            </a:r>
            <a:r>
              <a:rPr lang="en-US" dirty="0"/>
              <a:t>is a right angle, we know that</a:t>
            </a:r>
            <a:r>
              <a:rPr lang="en-US" i="1" dirty="0"/>
              <a:t> ∠ABD </a:t>
            </a:r>
            <a:r>
              <a:rPr lang="en-US" dirty="0"/>
              <a:t>also forms a right angle since the two angles are supplementary. This means that</a:t>
            </a:r>
            <a:r>
              <a:rPr lang="en-US" i="1" dirty="0"/>
              <a:t> ∠ABE </a:t>
            </a:r>
            <a:r>
              <a:rPr lang="en-US" dirty="0"/>
              <a:t>and</a:t>
            </a:r>
            <a:r>
              <a:rPr lang="en-US" i="1" dirty="0"/>
              <a:t> ∠EBD </a:t>
            </a:r>
            <a:r>
              <a:rPr lang="en-US" dirty="0"/>
              <a:t>are complementary angles, whose measures add to 90°. So, </a:t>
            </a:r>
          </a:p>
        </p:txBody>
      </p:sp>
      <p:graphicFrame>
        <p:nvGraphicFramePr>
          <p:cNvPr id="17411" name="Object 3"/>
          <p:cNvGraphicFramePr>
            <a:graphicFrameLocks noChangeAspect="1"/>
          </p:cNvGraphicFramePr>
          <p:nvPr/>
        </p:nvGraphicFramePr>
        <p:xfrm>
          <a:off x="1991056" y="4191000"/>
          <a:ext cx="3454400" cy="317500"/>
        </p:xfrm>
        <a:graphic>
          <a:graphicData uri="http://schemas.openxmlformats.org/presentationml/2006/ole">
            <mc:AlternateContent xmlns:mc="http://schemas.openxmlformats.org/markup-compatibility/2006">
              <mc:Choice xmlns:v="urn:schemas-microsoft-com:vml" Requires="v">
                <p:oleObj spid="_x0000_s17459" name="Equation" r:id="rId3" imgW="3454200" imgH="317160" progId="Equation.DSMT4">
                  <p:embed/>
                </p:oleObj>
              </mc:Choice>
              <mc:Fallback>
                <p:oleObj name="Equation" r:id="rId3" imgW="3454200" imgH="3171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1056" y="4191000"/>
                        <a:ext cx="3454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4"/>
          <p:cNvGraphicFramePr>
            <a:graphicFrameLocks noChangeAspect="1"/>
          </p:cNvGraphicFramePr>
          <p:nvPr/>
        </p:nvGraphicFramePr>
        <p:xfrm>
          <a:off x="2645392" y="4751696"/>
          <a:ext cx="2806700" cy="317500"/>
        </p:xfrm>
        <a:graphic>
          <a:graphicData uri="http://schemas.openxmlformats.org/presentationml/2006/ole">
            <mc:AlternateContent xmlns:mc="http://schemas.openxmlformats.org/markup-compatibility/2006">
              <mc:Choice xmlns:v="urn:schemas-microsoft-com:vml" Requires="v">
                <p:oleObj spid="_x0000_s17460" name="Equation" r:id="rId5" imgW="2806560" imgH="317160" progId="Equation.DSMT4">
                  <p:embed/>
                </p:oleObj>
              </mc:Choice>
              <mc:Fallback>
                <p:oleObj name="Equation" r:id="rId5" imgW="2806560" imgH="3171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5392" y="4751696"/>
                        <a:ext cx="28067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5"/>
          <p:cNvGraphicFramePr>
            <a:graphicFrameLocks noChangeAspect="1"/>
          </p:cNvGraphicFramePr>
          <p:nvPr>
            <p:extLst>
              <p:ext uri="{D42A27DB-BD31-4B8C-83A1-F6EECF244321}">
                <p14:modId xmlns:p14="http://schemas.microsoft.com/office/powerpoint/2010/main" val="1834170227"/>
              </p:ext>
            </p:extLst>
          </p:nvPr>
        </p:nvGraphicFramePr>
        <p:xfrm>
          <a:off x="3425825" y="5299075"/>
          <a:ext cx="3708400" cy="317500"/>
        </p:xfrm>
        <a:graphic>
          <a:graphicData uri="http://schemas.openxmlformats.org/presentationml/2006/ole">
            <mc:AlternateContent xmlns:mc="http://schemas.openxmlformats.org/markup-compatibility/2006">
              <mc:Choice xmlns:v="urn:schemas-microsoft-com:vml" Requires="v">
                <p:oleObj spid="_x0000_s17461" name="Equation" r:id="rId7" imgW="3708360" imgH="317160" progId="Equation.DSMT4">
                  <p:embed/>
                </p:oleObj>
              </mc:Choice>
              <mc:Fallback>
                <p:oleObj name="Equation" r:id="rId7" imgW="3708360" imgH="317160" progId="Equation.DSMT4">
                  <p:embed/>
                  <p:pic>
                    <p:nvPicPr>
                      <p:cNvPr id="0" name="Picture 5"/>
                      <p:cNvPicPr>
                        <a:picLocks noChangeAspect="1" noChangeArrowheads="1"/>
                      </p:cNvPicPr>
                      <p:nvPr/>
                    </p:nvPicPr>
                    <p:blipFill>
                      <a:blip r:embed="rId8"/>
                      <a:srcRect/>
                      <a:stretch>
                        <a:fillRect/>
                      </a:stretch>
                    </p:blipFill>
                    <p:spPr bwMode="auto">
                      <a:xfrm>
                        <a:off x="3425825" y="5299075"/>
                        <a:ext cx="3708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Check #1 </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Skill Check #1</a:t>
            </a:r>
          </a:p>
          <a:p>
            <a:r>
              <a:rPr lang="en-US" dirty="0">
                <a:solidFill>
                  <a:srgbClr val="000000"/>
                </a:solidFill>
              </a:rPr>
              <a:t>If two angles are supplementary and the measure of one of the angles is 113°, find the measure of the missing angle.</a:t>
            </a:r>
          </a:p>
        </p:txBody>
      </p:sp>
      <p:sp>
        <p:nvSpPr>
          <p:cNvPr id="6" name="Content Placeholder 2"/>
          <p:cNvSpPr txBox="1">
            <a:spLocks/>
          </p:cNvSpPr>
          <p:nvPr/>
        </p:nvSpPr>
        <p:spPr>
          <a:xfrm>
            <a:off x="457200" y="5394960"/>
            <a:ext cx="8229600" cy="548640"/>
          </a:xfrm>
          <a:prstGeom prst="rect">
            <a:avLst/>
          </a:prstGeom>
        </p:spPr>
        <p:txBody>
          <a:bodyPr>
            <a:normAutofit/>
          </a:bodyPr>
          <a:lstStyle/>
          <a:p>
            <a:pPr lvl="0">
              <a:spcBef>
                <a:spcPct val="20000"/>
              </a:spcBef>
            </a:pPr>
            <a:r>
              <a:rPr kumimoji="0" lang="en-US" sz="2800" b="0" i="0" u="none" strike="noStrike" kern="1200" cap="none" spc="0" normalizeH="0" baseline="0" noProof="0" dirty="0">
                <a:ln>
                  <a:noFill/>
                </a:ln>
                <a:solidFill>
                  <a:srgbClr val="000000"/>
                </a:solidFill>
                <a:effectLst/>
                <a:uLnTx/>
                <a:uFillTx/>
                <a:latin typeface="+mn-lt"/>
                <a:ea typeface="+mn-ea"/>
                <a:cs typeface="+mn-cs"/>
              </a:rPr>
              <a:t>Answer: </a:t>
            </a:r>
            <a:r>
              <a:rPr kumimoji="0" lang="pt-BR" sz="2800" b="0" i="0" u="none" strike="noStrike" kern="1200" cap="none" spc="0" normalizeH="0" baseline="0" noProof="0" dirty="0">
                <a:ln>
                  <a:noFill/>
                </a:ln>
                <a:solidFill>
                  <a:srgbClr val="FF0000"/>
                </a:solidFill>
                <a:effectLst/>
                <a:uLnTx/>
                <a:uFillTx/>
                <a:latin typeface="+mn-lt"/>
                <a:ea typeface="+mn-ea"/>
                <a:cs typeface="+mn-cs"/>
              </a:rPr>
              <a:t>67</a:t>
            </a:r>
            <a:r>
              <a:rPr lang="en-US" sz="2800" dirty="0">
                <a:solidFill>
                  <a:srgbClr val="FF0000"/>
                </a:solidFill>
              </a:rPr>
              <a:t>°</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Longitude and the Prime Meridian</a:t>
            </a:r>
          </a:p>
        </p:txBody>
      </p:sp>
      <p:sp>
        <p:nvSpPr>
          <p:cNvPr id="3" name="Content Placeholder 2"/>
          <p:cNvSpPr>
            <a:spLocks noGrp="1"/>
          </p:cNvSpPr>
          <p:nvPr>
            <p:ph idx="1"/>
          </p:nvPr>
        </p:nvSpPr>
        <p:spPr>
          <a:solidFill>
            <a:srgbClr val="FFFFCC"/>
          </a:solidFill>
          <a:ln w="28575">
            <a:solidFill>
              <a:srgbClr val="000000"/>
            </a:solidFill>
          </a:ln>
        </p:spPr>
        <p:txBody>
          <a:bodyPr>
            <a:noAutofit/>
          </a:bodyPr>
          <a:lstStyle/>
          <a:p>
            <a:pPr algn="ctr"/>
            <a:r>
              <a:rPr lang="en-US" b="1" dirty="0">
                <a:solidFill>
                  <a:srgbClr val="000000"/>
                </a:solidFill>
              </a:rPr>
              <a:t>Longitude and the Prime Meridian</a:t>
            </a:r>
          </a:p>
          <a:p>
            <a:r>
              <a:rPr lang="en-US" b="1" dirty="0">
                <a:solidFill>
                  <a:srgbClr val="C00000"/>
                </a:solidFill>
              </a:rPr>
              <a:t>Longitude lines</a:t>
            </a:r>
            <a:r>
              <a:rPr lang="en-US" dirty="0">
                <a:solidFill>
                  <a:srgbClr val="000000"/>
                </a:solidFill>
              </a:rPr>
              <a:t> connect the north and south poles of the Earth and give us the positioning of east and west. With a longitudinal measure of 0°, the </a:t>
            </a:r>
            <a:r>
              <a:rPr lang="en-US" b="1" dirty="0">
                <a:solidFill>
                  <a:srgbClr val="C00000"/>
                </a:solidFill>
              </a:rPr>
              <a:t>prime meridian</a:t>
            </a:r>
            <a:r>
              <a:rPr lang="en-US" dirty="0">
                <a:solidFill>
                  <a:srgbClr val="000000"/>
                </a:solidFill>
              </a:rPr>
              <a:t> is the starting point that divides the eastern and western hemispheres. </a:t>
            </a:r>
          </a:p>
        </p:txBody>
      </p:sp>
      <p:pic>
        <p:nvPicPr>
          <p:cNvPr id="18434" name="Picture 2"/>
          <p:cNvPicPr>
            <a:picLocks noChangeAspect="1" noChangeArrowheads="1"/>
          </p:cNvPicPr>
          <p:nvPr/>
        </p:nvPicPr>
        <p:blipFill>
          <a:blip r:embed="rId2" cstate="print">
            <a:clrChange>
              <a:clrFrom>
                <a:srgbClr val="F7F7F7"/>
              </a:clrFrom>
              <a:clrTo>
                <a:srgbClr val="F7F7F7">
                  <a:alpha val="0"/>
                </a:srgbClr>
              </a:clrTo>
            </a:clrChange>
            <a:duotone>
              <a:prstClr val="black"/>
              <a:srgbClr val="FFFFCC">
                <a:tint val="45000"/>
                <a:satMod val="400000"/>
              </a:srgbClr>
            </a:duotone>
          </a:blip>
          <a:srcRect/>
          <a:stretch>
            <a:fillRect/>
          </a:stretch>
        </p:blipFill>
        <p:spPr bwMode="auto">
          <a:xfrm>
            <a:off x="3962400" y="3581400"/>
            <a:ext cx="2103120" cy="2112221"/>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Latitude and the Equator</a:t>
            </a:r>
          </a:p>
        </p:txBody>
      </p:sp>
      <p:sp>
        <p:nvSpPr>
          <p:cNvPr id="3" name="Content Placeholder 2"/>
          <p:cNvSpPr>
            <a:spLocks noGrp="1"/>
          </p:cNvSpPr>
          <p:nvPr>
            <p:ph idx="1"/>
          </p:nvPr>
        </p:nvSpPr>
        <p:spPr>
          <a:solidFill>
            <a:srgbClr val="FFFFCC"/>
          </a:solidFill>
          <a:ln w="28575">
            <a:solidFill>
              <a:srgbClr val="000000"/>
            </a:solidFill>
          </a:ln>
        </p:spPr>
        <p:txBody>
          <a:bodyPr>
            <a:noAutofit/>
          </a:bodyPr>
          <a:lstStyle/>
          <a:p>
            <a:pPr algn="ctr"/>
            <a:r>
              <a:rPr lang="en-US" b="1" dirty="0">
                <a:solidFill>
                  <a:srgbClr val="000000"/>
                </a:solidFill>
              </a:rPr>
              <a:t>Latitude and the Equator </a:t>
            </a:r>
          </a:p>
          <a:p>
            <a:r>
              <a:rPr lang="en-US" b="1" dirty="0">
                <a:solidFill>
                  <a:srgbClr val="C00000"/>
                </a:solidFill>
              </a:rPr>
              <a:t>Latitude lines</a:t>
            </a:r>
            <a:r>
              <a:rPr lang="en-US" dirty="0">
                <a:solidFill>
                  <a:srgbClr val="000000"/>
                </a:solidFill>
              </a:rPr>
              <a:t> are used to measure the north and south locations on the surface of the Earth. With a latitudinal measure of 0°, the </a:t>
            </a:r>
            <a:r>
              <a:rPr lang="en-US" b="1" dirty="0">
                <a:solidFill>
                  <a:srgbClr val="C00000"/>
                </a:solidFill>
              </a:rPr>
              <a:t>equator</a:t>
            </a:r>
            <a:r>
              <a:rPr lang="en-US" dirty="0">
                <a:solidFill>
                  <a:srgbClr val="000000"/>
                </a:solidFill>
              </a:rPr>
              <a:t> is the starting point that divides the northern and southern hemispheres.</a:t>
            </a:r>
          </a:p>
        </p:txBody>
      </p:sp>
      <p:pic>
        <p:nvPicPr>
          <p:cNvPr id="19458" name="Picture 2"/>
          <p:cNvPicPr>
            <a:picLocks noChangeAspect="1" noChangeArrowheads="1"/>
          </p:cNvPicPr>
          <p:nvPr/>
        </p:nvPicPr>
        <p:blipFill>
          <a:blip r:embed="rId2" cstate="print">
            <a:clrChange>
              <a:clrFrom>
                <a:srgbClr val="F7FBFF"/>
              </a:clrFrom>
              <a:clrTo>
                <a:srgbClr val="F7FBFF">
                  <a:alpha val="0"/>
                </a:srgbClr>
              </a:clrTo>
            </a:clrChange>
            <a:duotone>
              <a:prstClr val="black"/>
              <a:srgbClr val="FFFFCC">
                <a:tint val="45000"/>
                <a:satMod val="400000"/>
              </a:srgbClr>
            </a:duotone>
          </a:blip>
          <a:srcRect/>
          <a:stretch>
            <a:fillRect/>
          </a:stretch>
        </p:blipFill>
        <p:spPr bwMode="auto">
          <a:xfrm>
            <a:off x="3520440" y="3668110"/>
            <a:ext cx="2103120" cy="204689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Degrees, Minutes, Seconds</a:t>
            </a:r>
          </a:p>
        </p:txBody>
      </p:sp>
      <p:sp>
        <p:nvSpPr>
          <p:cNvPr id="3" name="Content Placeholder 2"/>
          <p:cNvSpPr>
            <a:spLocks noGrp="1"/>
          </p:cNvSpPr>
          <p:nvPr>
            <p:ph idx="1"/>
          </p:nvPr>
        </p:nvSpPr>
        <p:spPr>
          <a:xfrm>
            <a:off x="457200" y="1280160"/>
            <a:ext cx="8229600" cy="3444240"/>
          </a:xfrm>
          <a:solidFill>
            <a:srgbClr val="FFFFCC"/>
          </a:solidFill>
          <a:ln w="28575">
            <a:solidFill>
              <a:srgbClr val="000000"/>
            </a:solidFill>
          </a:ln>
        </p:spPr>
        <p:txBody>
          <a:bodyPr>
            <a:noAutofit/>
          </a:bodyPr>
          <a:lstStyle/>
          <a:p>
            <a:pPr algn="ctr"/>
            <a:r>
              <a:rPr lang="en-US" b="1" dirty="0">
                <a:solidFill>
                  <a:srgbClr val="000000"/>
                </a:solidFill>
              </a:rPr>
              <a:t>Degrees, Minutes, Seconds</a:t>
            </a:r>
          </a:p>
          <a:p>
            <a:r>
              <a:rPr lang="en-US" dirty="0">
                <a:solidFill>
                  <a:srgbClr val="000000"/>
                </a:solidFill>
              </a:rPr>
              <a:t>Lines of latitude and longitude are measured in </a:t>
            </a:r>
            <a:r>
              <a:rPr lang="en-US" b="1" dirty="0">
                <a:solidFill>
                  <a:srgbClr val="C00000"/>
                </a:solidFill>
              </a:rPr>
              <a:t>degrees</a:t>
            </a:r>
            <a:r>
              <a:rPr lang="en-US" dirty="0">
                <a:solidFill>
                  <a:srgbClr val="000000"/>
                </a:solidFill>
              </a:rPr>
              <a:t>, </a:t>
            </a:r>
            <a:r>
              <a:rPr lang="en-US" b="1" dirty="0">
                <a:solidFill>
                  <a:srgbClr val="C00000"/>
                </a:solidFill>
              </a:rPr>
              <a:t>minutes</a:t>
            </a:r>
            <a:r>
              <a:rPr lang="en-US" dirty="0">
                <a:solidFill>
                  <a:srgbClr val="000000"/>
                </a:solidFill>
              </a:rPr>
              <a:t>, and </a:t>
            </a:r>
            <a:r>
              <a:rPr lang="en-US" b="1" dirty="0">
                <a:solidFill>
                  <a:srgbClr val="C00000"/>
                </a:solidFill>
              </a:rPr>
              <a:t>seconds</a:t>
            </a:r>
            <a:r>
              <a:rPr lang="en-US" dirty="0">
                <a:solidFill>
                  <a:srgbClr val="000000"/>
                </a:solidFill>
              </a:rPr>
              <a:t>. Degree, minute, and second are defined as follows.</a:t>
            </a:r>
          </a:p>
          <a:p>
            <a:r>
              <a:rPr lang="en-US" dirty="0">
                <a:solidFill>
                  <a:srgbClr val="000000"/>
                </a:solidFill>
              </a:rPr>
              <a:t>1 degree (denoted by </a:t>
            </a:r>
            <a:r>
              <a:rPr lang="en-US" dirty="0">
                <a:solidFill>
                  <a:srgbClr val="000000"/>
                </a:solidFill>
                <a:sym typeface="Symbol"/>
              </a:rPr>
              <a:t></a:t>
            </a:r>
            <a:r>
              <a:rPr lang="en-US" dirty="0">
                <a:solidFill>
                  <a:srgbClr val="000000"/>
                </a:solidFill>
              </a:rPr>
              <a:t>) = 60 minutes</a:t>
            </a:r>
          </a:p>
          <a:p>
            <a:r>
              <a:rPr lang="en-US" dirty="0">
                <a:solidFill>
                  <a:srgbClr val="000000"/>
                </a:solidFill>
              </a:rPr>
              <a:t>1 minute (denoted by </a:t>
            </a:r>
            <a:r>
              <a:rPr lang="en-US" dirty="0">
                <a:solidFill>
                  <a:srgbClr val="000000"/>
                </a:solidFill>
                <a:sym typeface="Symbol"/>
              </a:rPr>
              <a:t></a:t>
            </a:r>
            <a:r>
              <a:rPr lang="en-US" dirty="0">
                <a:solidFill>
                  <a:srgbClr val="000000"/>
                </a:solidFill>
              </a:rPr>
              <a:t>) = 60 seconds</a:t>
            </a:r>
          </a:p>
          <a:p>
            <a:r>
              <a:rPr lang="en-US" dirty="0">
                <a:solidFill>
                  <a:srgbClr val="000000"/>
                </a:solidFill>
              </a:rPr>
              <a:t>1 second (denoted by </a:t>
            </a:r>
            <a:r>
              <a:rPr lang="en-US" dirty="0">
                <a:solidFill>
                  <a:srgbClr val="000000"/>
                </a:solidFill>
                <a:sym typeface="Symbol"/>
              </a:rPr>
              <a:t></a:t>
            </a:r>
            <a:r>
              <a:rPr lang="en-US" dirty="0">
                <a:solidFill>
                  <a:srgbClr val="000000"/>
                </a:solidFill>
              </a:rPr>
              <a:t>) = 61.6 feet</a:t>
            </a:r>
          </a:p>
        </p:txBody>
      </p:sp>
    </p:spTree>
    <p:extLst>
      <p:ext uri="{BB962C8B-B14F-4D97-AF65-F5344CB8AC3E}">
        <p14:creationId xmlns:p14="http://schemas.microsoft.com/office/powerpoint/2010/main" val="289650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Converting Decimal Degrees to Degrees, Minutes, and Seconds</a:t>
            </a:r>
          </a:p>
        </p:txBody>
      </p:sp>
      <p:sp>
        <p:nvSpPr>
          <p:cNvPr id="3" name="Content Placeholder 2"/>
          <p:cNvSpPr>
            <a:spLocks noGrp="1"/>
          </p:cNvSpPr>
          <p:nvPr>
            <p:ph idx="1"/>
          </p:nvPr>
        </p:nvSpPr>
        <p:spPr/>
        <p:txBody>
          <a:bodyPr/>
          <a:lstStyle/>
          <a:p>
            <a:r>
              <a:rPr lang="en-US" dirty="0"/>
              <a:t>Convert </a:t>
            </a:r>
            <a:r>
              <a:rPr lang="en-US" dirty="0">
                <a:solidFill>
                  <a:srgbClr val="0000FF"/>
                </a:solidFill>
              </a:rPr>
              <a:t>17.78°</a:t>
            </a:r>
            <a:r>
              <a:rPr lang="en-US" dirty="0"/>
              <a:t> to degrees/minutes/seconds format. </a:t>
            </a:r>
          </a:p>
          <a:p>
            <a:r>
              <a:rPr lang="en-US" b="1" dirty="0"/>
              <a:t>Solution </a:t>
            </a:r>
          </a:p>
          <a:p>
            <a:r>
              <a:rPr lang="en-US" dirty="0"/>
              <a:t>First note that in the expression, 17 is already in degrees, so we need only need to convert the decimal portion of the expression. We know that </a:t>
            </a:r>
            <a:r>
              <a:rPr lang="en-US" dirty="0">
                <a:solidFill>
                  <a:srgbClr val="0000FF"/>
                </a:solidFill>
              </a:rPr>
              <a:t>1° = 60 min</a:t>
            </a:r>
            <a:r>
              <a:rPr lang="en-US" dirty="0"/>
              <a:t>, so we can use dimensional analysis to write the decimal part of </a:t>
            </a:r>
            <a:r>
              <a:rPr lang="en-US" dirty="0">
                <a:solidFill>
                  <a:srgbClr val="0000FF"/>
                </a:solidFill>
              </a:rPr>
              <a:t>17.78°</a:t>
            </a:r>
            <a:r>
              <a:rPr lang="en-US" dirty="0"/>
              <a:t> in minute form as follows.</a:t>
            </a:r>
          </a:p>
        </p:txBody>
      </p:sp>
      <p:graphicFrame>
        <p:nvGraphicFramePr>
          <p:cNvPr id="20483" name="Object 3"/>
          <p:cNvGraphicFramePr>
            <a:graphicFrameLocks noChangeAspect="1"/>
          </p:cNvGraphicFramePr>
          <p:nvPr/>
        </p:nvGraphicFramePr>
        <p:xfrm>
          <a:off x="3219450" y="4648200"/>
          <a:ext cx="2705100" cy="838200"/>
        </p:xfrm>
        <a:graphic>
          <a:graphicData uri="http://schemas.openxmlformats.org/presentationml/2006/ole">
            <mc:AlternateContent xmlns:mc="http://schemas.openxmlformats.org/markup-compatibility/2006">
              <mc:Choice xmlns:v="urn:schemas-microsoft-com:vml" Requires="v">
                <p:oleObj spid="_x0000_s20499" name="Equation" r:id="rId3" imgW="2705040" imgH="838080" progId="Equation.DSMT4">
                  <p:embed/>
                </p:oleObj>
              </mc:Choice>
              <mc:Fallback>
                <p:oleObj name="Equation" r:id="rId3" imgW="270504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9450" y="4648200"/>
                        <a:ext cx="2705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Converting Decimal Degrees to Degrees, Minutes, and Seconds (cont.)</a:t>
            </a:r>
          </a:p>
        </p:txBody>
      </p:sp>
      <p:sp>
        <p:nvSpPr>
          <p:cNvPr id="3" name="Content Placeholder 2"/>
          <p:cNvSpPr>
            <a:spLocks noGrp="1"/>
          </p:cNvSpPr>
          <p:nvPr>
            <p:ph idx="1"/>
          </p:nvPr>
        </p:nvSpPr>
        <p:spPr/>
        <p:txBody>
          <a:bodyPr/>
          <a:lstStyle/>
          <a:p>
            <a:r>
              <a:rPr lang="en-US" dirty="0"/>
              <a:t>When we convert the portion of a degree </a:t>
            </a:r>
            <a:r>
              <a:rPr lang="en-US" dirty="0">
                <a:solidFill>
                  <a:srgbClr val="0000FF"/>
                </a:solidFill>
              </a:rPr>
              <a:t>0.78°</a:t>
            </a:r>
            <a:r>
              <a:rPr lang="en-US" dirty="0"/>
              <a:t>, our result does not yield a whole number of minutes. For this reason, we need to calculate the number of seconds represented by </a:t>
            </a:r>
            <a:r>
              <a:rPr lang="en-US" dirty="0">
                <a:solidFill>
                  <a:srgbClr val="0000FF"/>
                </a:solidFill>
              </a:rPr>
              <a:t>0.8′</a:t>
            </a:r>
            <a:r>
              <a:rPr lang="en-US" dirty="0"/>
              <a:t>. So, </a:t>
            </a:r>
          </a:p>
          <a:p>
            <a:endParaRPr lang="en-US" dirty="0"/>
          </a:p>
          <a:p>
            <a:endParaRPr lang="en-US" dirty="0"/>
          </a:p>
          <a:p>
            <a:r>
              <a:rPr lang="en-US" dirty="0"/>
              <a:t>This means that </a:t>
            </a:r>
            <a:r>
              <a:rPr lang="en-US" dirty="0">
                <a:solidFill>
                  <a:srgbClr val="0000FF"/>
                </a:solidFill>
              </a:rPr>
              <a:t>17.78° </a:t>
            </a:r>
            <a:r>
              <a:rPr lang="en-US" dirty="0">
                <a:solidFill>
                  <a:srgbClr val="000099"/>
                </a:solidFill>
              </a:rPr>
              <a:t>= 17° + 46′ + 48″ </a:t>
            </a:r>
            <a:r>
              <a:rPr lang="en-US" dirty="0">
                <a:solidFill>
                  <a:srgbClr val="FF0000"/>
                </a:solidFill>
              </a:rPr>
              <a:t>= 17°46′48″</a:t>
            </a:r>
            <a:r>
              <a:rPr lang="en-US" dirty="0"/>
              <a:t>. </a:t>
            </a:r>
          </a:p>
        </p:txBody>
      </p:sp>
      <p:graphicFrame>
        <p:nvGraphicFramePr>
          <p:cNvPr id="21506" name="Object 2"/>
          <p:cNvGraphicFramePr>
            <a:graphicFrameLocks noChangeAspect="1"/>
          </p:cNvGraphicFramePr>
          <p:nvPr>
            <p:extLst>
              <p:ext uri="{D42A27DB-BD31-4B8C-83A1-F6EECF244321}">
                <p14:modId xmlns:p14="http://schemas.microsoft.com/office/powerpoint/2010/main" val="3175885119"/>
              </p:ext>
            </p:extLst>
          </p:nvPr>
        </p:nvGraphicFramePr>
        <p:xfrm>
          <a:off x="3352800" y="3200400"/>
          <a:ext cx="2438400" cy="838200"/>
        </p:xfrm>
        <a:graphic>
          <a:graphicData uri="http://schemas.openxmlformats.org/presentationml/2006/ole">
            <mc:AlternateContent xmlns:mc="http://schemas.openxmlformats.org/markup-compatibility/2006">
              <mc:Choice xmlns:v="urn:schemas-microsoft-com:vml" Requires="v">
                <p:oleObj spid="_x0000_s21522" name="Equation" r:id="rId3" imgW="2438280" imgH="838080" progId="Equation.DSMT4">
                  <p:embed/>
                </p:oleObj>
              </mc:Choice>
              <mc:Fallback>
                <p:oleObj name="Equation" r:id="rId3" imgW="2438280" imgH="838080" progId="Equation.DSMT4">
                  <p:embed/>
                  <p:pic>
                    <p:nvPicPr>
                      <p:cNvPr id="0" name="Picture 2"/>
                      <p:cNvPicPr>
                        <a:picLocks noChangeAspect="1" noChangeArrowheads="1"/>
                      </p:cNvPicPr>
                      <p:nvPr/>
                    </p:nvPicPr>
                    <p:blipFill>
                      <a:blip r:embed="rId4"/>
                      <a:srcRect/>
                      <a:stretch>
                        <a:fillRect/>
                      </a:stretch>
                    </p:blipFill>
                    <p:spPr bwMode="auto">
                      <a:xfrm>
                        <a:off x="3352800" y="3200400"/>
                        <a:ext cx="243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Converting Degrees, Minutes, and Seconds to Decimal Degrees </a:t>
            </a:r>
          </a:p>
        </p:txBody>
      </p:sp>
      <p:sp>
        <p:nvSpPr>
          <p:cNvPr id="3" name="Content Placeholder 2"/>
          <p:cNvSpPr>
            <a:spLocks noGrp="1"/>
          </p:cNvSpPr>
          <p:nvPr>
            <p:ph idx="1"/>
          </p:nvPr>
        </p:nvSpPr>
        <p:spPr/>
        <p:txBody>
          <a:bodyPr/>
          <a:lstStyle/>
          <a:p>
            <a:r>
              <a:rPr lang="en-US" dirty="0"/>
              <a:t>Convert </a:t>
            </a:r>
            <a:r>
              <a:rPr lang="en-US" dirty="0">
                <a:solidFill>
                  <a:srgbClr val="0000FF"/>
                </a:solidFill>
              </a:rPr>
              <a:t>56°26′23″ </a:t>
            </a:r>
            <a:r>
              <a:rPr lang="en-US" dirty="0"/>
              <a:t>to decimal degrees. </a:t>
            </a:r>
          </a:p>
          <a:p>
            <a:r>
              <a:rPr lang="en-US" b="1" dirty="0"/>
              <a:t>Solution </a:t>
            </a:r>
          </a:p>
          <a:p>
            <a:r>
              <a:rPr lang="en-US" dirty="0"/>
              <a:t>We begin by writing </a:t>
            </a:r>
            <a:r>
              <a:rPr lang="en-US" dirty="0">
                <a:solidFill>
                  <a:srgbClr val="0000FF"/>
                </a:solidFill>
              </a:rPr>
              <a:t>56°26′23″ </a:t>
            </a:r>
            <a:r>
              <a:rPr lang="en-US" dirty="0"/>
              <a:t>in expanded form. So, </a:t>
            </a:r>
          </a:p>
          <a:p>
            <a:pPr algn="ctr"/>
            <a:r>
              <a:rPr lang="en-US" dirty="0">
                <a:solidFill>
                  <a:srgbClr val="0000FF"/>
                </a:solidFill>
              </a:rPr>
              <a:t>56°26′23″ </a:t>
            </a:r>
            <a:r>
              <a:rPr lang="en-US" dirty="0">
                <a:solidFill>
                  <a:srgbClr val="000099"/>
                </a:solidFill>
              </a:rPr>
              <a:t>= 56° + 26′ + 23″</a:t>
            </a:r>
            <a:r>
              <a:rPr lang="en-US" dirty="0">
                <a:solidFill>
                  <a:srgbClr val="1F497D"/>
                </a:solidFill>
              </a:rPr>
              <a:t>.</a:t>
            </a:r>
            <a:r>
              <a:rPr lang="en-US" dirty="0">
                <a:solidFill>
                  <a:srgbClr val="000099"/>
                </a:solidFill>
              </a:rPr>
              <a:t> </a:t>
            </a:r>
          </a:p>
          <a:p>
            <a:r>
              <a:rPr lang="en-US" dirty="0"/>
              <a:t>Notice that </a:t>
            </a:r>
            <a:r>
              <a:rPr lang="en-US" dirty="0">
                <a:solidFill>
                  <a:srgbClr val="0000FF"/>
                </a:solidFill>
              </a:rPr>
              <a:t>56°</a:t>
            </a:r>
            <a:r>
              <a:rPr lang="en-US" dirty="0"/>
              <a:t> will be the whole number portion of the decimal degrees form. Our first step is to calculate the total number of seconds: </a:t>
            </a:r>
          </a:p>
          <a:p>
            <a:pPr algn="ctr"/>
            <a:r>
              <a:rPr lang="en-US" dirty="0">
                <a:solidFill>
                  <a:srgbClr val="000099"/>
                </a:solidFill>
              </a:rPr>
              <a:t>26′23″ = 26 ⋅ 60 seconds + 23 seconds = 1583 seconds</a:t>
            </a:r>
            <a:r>
              <a:rPr lang="en-US" dirty="0">
                <a:solidFill>
                  <a:srgbClr val="1F497D"/>
                </a:solidFill>
              </a:rPr>
              <a:t>.</a:t>
            </a:r>
            <a:r>
              <a:rPr lang="en-US" dirty="0">
                <a:solidFill>
                  <a:srgbClr val="000099"/>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Everyday Geometry and Applications</a:t>
            </a:r>
          </a:p>
        </p:txBody>
      </p:sp>
      <p:sp>
        <p:nvSpPr>
          <p:cNvPr id="3" name="Content Placeholder 2"/>
          <p:cNvSpPr>
            <a:spLocks noGrp="1"/>
          </p:cNvSpPr>
          <p:nvPr>
            <p:ph idx="1"/>
          </p:nvPr>
        </p:nvSpPr>
        <p:spPr/>
        <p:txBody>
          <a:bodyPr/>
          <a:lstStyle/>
          <a:p>
            <a:r>
              <a:rPr lang="en-US" dirty="0"/>
              <a:t>Geometry is one of the most useful topics for real life that you will ever study. Its use in the construction of houses, buildings, and roads is almost limitless. The use of geometry in art, music, and other fields of humanities means that geometry is involved in most of the subjects you will study.</a:t>
            </a:r>
          </a:p>
          <a:p>
            <a:endParaRPr lang="en-US" dirty="0"/>
          </a:p>
          <a:p>
            <a:r>
              <a:rPr lang="en-US" dirty="0"/>
              <a:t>We begin this chapter with an overview of basic definitions and ideas needed to apply the concepts of geometry.</a:t>
            </a:r>
          </a:p>
        </p:txBody>
      </p:sp>
    </p:spTree>
    <p:extLst>
      <p:ext uri="{BB962C8B-B14F-4D97-AF65-F5344CB8AC3E}">
        <p14:creationId xmlns:p14="http://schemas.microsoft.com/office/powerpoint/2010/main" val="743594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Converting Degrees, Minutes, and Seconds to Decimal Degrees (cont.)</a:t>
            </a:r>
          </a:p>
        </p:txBody>
      </p:sp>
      <p:sp>
        <p:nvSpPr>
          <p:cNvPr id="3" name="Content Placeholder 2"/>
          <p:cNvSpPr>
            <a:spLocks noGrp="1"/>
          </p:cNvSpPr>
          <p:nvPr>
            <p:ph idx="1"/>
          </p:nvPr>
        </p:nvSpPr>
        <p:spPr/>
        <p:txBody>
          <a:bodyPr/>
          <a:lstStyle/>
          <a:p>
            <a:r>
              <a:rPr lang="en-US" dirty="0"/>
              <a:t>The decimal part is the total number of seconds divided by 3600 since there are </a:t>
            </a:r>
            <a:r>
              <a:rPr lang="en-US" dirty="0">
                <a:solidFill>
                  <a:srgbClr val="000099"/>
                </a:solidFill>
              </a:rPr>
              <a:t>60 · 60 = 3600 </a:t>
            </a:r>
            <a:r>
              <a:rPr lang="en-US" dirty="0"/>
              <a:t>seconds in</a:t>
            </a:r>
            <a:br>
              <a:rPr lang="en-US" dirty="0"/>
            </a:br>
            <a:r>
              <a:rPr lang="en-US" dirty="0"/>
              <a:t>1 degree.</a:t>
            </a:r>
          </a:p>
          <a:p>
            <a:endParaRPr lang="en-US" dirty="0"/>
          </a:p>
          <a:p>
            <a:endParaRPr lang="en-US" dirty="0"/>
          </a:p>
          <a:p>
            <a:r>
              <a:rPr lang="en-US" dirty="0"/>
              <a:t>Add fractional degrees to whole degrees to produce the final result. </a:t>
            </a:r>
          </a:p>
          <a:p>
            <a:pPr algn="ctr"/>
            <a:r>
              <a:rPr lang="en-US" dirty="0">
                <a:solidFill>
                  <a:srgbClr val="000099"/>
                </a:solidFill>
              </a:rPr>
              <a:t>56 + 0.44</a:t>
            </a:r>
            <a:r>
              <a:rPr lang="en-US" dirty="0"/>
              <a:t> </a:t>
            </a:r>
            <a:r>
              <a:rPr lang="en-US" dirty="0">
                <a:solidFill>
                  <a:srgbClr val="FF0000"/>
                </a:solidFill>
              </a:rPr>
              <a:t>= 56.44° </a:t>
            </a:r>
          </a:p>
          <a:p>
            <a:r>
              <a:rPr lang="en-US" dirty="0"/>
              <a:t>Therefore, the final answer is </a:t>
            </a:r>
            <a:r>
              <a:rPr lang="en-US" dirty="0">
                <a:solidFill>
                  <a:srgbClr val="FF0000"/>
                </a:solidFill>
              </a:rPr>
              <a:t>56.44°</a:t>
            </a:r>
            <a:r>
              <a:rPr lang="en-US" dirty="0"/>
              <a:t>.  </a:t>
            </a:r>
          </a:p>
        </p:txBody>
      </p:sp>
      <p:graphicFrame>
        <p:nvGraphicFramePr>
          <p:cNvPr id="22530" name="Object 2"/>
          <p:cNvGraphicFramePr>
            <a:graphicFrameLocks noChangeAspect="1"/>
          </p:cNvGraphicFramePr>
          <p:nvPr>
            <p:extLst>
              <p:ext uri="{D42A27DB-BD31-4B8C-83A1-F6EECF244321}">
                <p14:modId xmlns:p14="http://schemas.microsoft.com/office/powerpoint/2010/main" val="334028073"/>
              </p:ext>
            </p:extLst>
          </p:nvPr>
        </p:nvGraphicFramePr>
        <p:xfrm>
          <a:off x="3695700" y="2667000"/>
          <a:ext cx="1752600" cy="838200"/>
        </p:xfrm>
        <a:graphic>
          <a:graphicData uri="http://schemas.openxmlformats.org/presentationml/2006/ole">
            <mc:AlternateContent xmlns:mc="http://schemas.openxmlformats.org/markup-compatibility/2006">
              <mc:Choice xmlns:v="urn:schemas-microsoft-com:vml" Requires="v">
                <p:oleObj spid="_x0000_s22547" name="Equation" r:id="rId3" imgW="1752480" imgH="838080" progId="Equation.DSMT4">
                  <p:embed/>
                </p:oleObj>
              </mc:Choice>
              <mc:Fallback>
                <p:oleObj name="Equation" r:id="rId3" imgW="1752480" imgH="838080" progId="Equation.DSMT4">
                  <p:embed/>
                  <p:pic>
                    <p:nvPicPr>
                      <p:cNvPr id="0" name="Picture 2"/>
                      <p:cNvPicPr>
                        <a:picLocks noChangeAspect="1" noChangeArrowheads="1"/>
                      </p:cNvPicPr>
                      <p:nvPr/>
                    </p:nvPicPr>
                    <p:blipFill>
                      <a:blip r:embed="rId4"/>
                      <a:srcRect/>
                      <a:stretch>
                        <a:fillRect/>
                      </a:stretch>
                    </p:blipFill>
                    <p:spPr bwMode="auto">
                      <a:xfrm>
                        <a:off x="3695700" y="2667000"/>
                        <a:ext cx="1752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Check #2 </a:t>
            </a:r>
          </a:p>
        </p:txBody>
      </p:sp>
      <p:sp>
        <p:nvSpPr>
          <p:cNvPr id="3" name="Content Placeholder 2"/>
          <p:cNvSpPr>
            <a:spLocks noGrp="1"/>
          </p:cNvSpPr>
          <p:nvPr>
            <p:ph idx="1"/>
          </p:nvPr>
        </p:nvSpPr>
        <p:spPr>
          <a:xfrm>
            <a:off x="457200" y="1280160"/>
            <a:ext cx="8229600" cy="1040285"/>
          </a:xfrm>
          <a:solidFill>
            <a:srgbClr val="FFFFCC"/>
          </a:solidFill>
          <a:ln w="28575">
            <a:solidFill>
              <a:srgbClr val="000000"/>
            </a:solidFill>
          </a:ln>
        </p:spPr>
        <p:txBody>
          <a:bodyPr>
            <a:spAutoFit/>
          </a:bodyPr>
          <a:lstStyle/>
          <a:p>
            <a:pPr algn="ctr"/>
            <a:r>
              <a:rPr lang="en-US" b="1" dirty="0">
                <a:solidFill>
                  <a:srgbClr val="000000"/>
                </a:solidFill>
              </a:rPr>
              <a:t>Skill Check #2 </a:t>
            </a:r>
          </a:p>
          <a:p>
            <a:r>
              <a:rPr lang="en-US" dirty="0">
                <a:solidFill>
                  <a:srgbClr val="000000"/>
                </a:solidFill>
              </a:rPr>
              <a:t>Convert 125.345° to degrees/minutes/seconds format. </a:t>
            </a:r>
          </a:p>
        </p:txBody>
      </p:sp>
      <p:sp>
        <p:nvSpPr>
          <p:cNvPr id="4" name="Content Placeholder 2"/>
          <p:cNvSpPr txBox="1">
            <a:spLocks/>
          </p:cNvSpPr>
          <p:nvPr/>
        </p:nvSpPr>
        <p:spPr>
          <a:xfrm>
            <a:off x="457200" y="5394960"/>
            <a:ext cx="8229600" cy="548640"/>
          </a:xfrm>
          <a:prstGeom prst="rect">
            <a:avLst/>
          </a:prstGeom>
        </p:spPr>
        <p:txBody>
          <a:bodyPr>
            <a:normAutofit/>
          </a:bodyPr>
          <a:lstStyle/>
          <a:p>
            <a:pPr lvl="0">
              <a:spcBef>
                <a:spcPct val="20000"/>
              </a:spcBef>
            </a:pPr>
            <a:r>
              <a:rPr kumimoji="0" lang="en-US" sz="2800" b="0" i="0" u="none" strike="noStrike" kern="1200" cap="none" spc="0" normalizeH="0" baseline="0" noProof="0" dirty="0">
                <a:ln>
                  <a:noFill/>
                </a:ln>
                <a:solidFill>
                  <a:srgbClr val="000000"/>
                </a:solidFill>
                <a:effectLst/>
                <a:uLnTx/>
                <a:uFillTx/>
                <a:latin typeface="+mn-lt"/>
                <a:ea typeface="+mn-ea"/>
                <a:cs typeface="+mn-cs"/>
              </a:rPr>
              <a:t>Answer: </a:t>
            </a:r>
            <a:r>
              <a:rPr lang="en-US" sz="2800" dirty="0">
                <a:solidFill>
                  <a:srgbClr val="FF0000"/>
                </a:solidFill>
              </a:rPr>
              <a:t>125°20´42˝</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Application of Angles </a:t>
            </a:r>
          </a:p>
        </p:txBody>
      </p:sp>
      <p:sp>
        <p:nvSpPr>
          <p:cNvPr id="3" name="Content Placeholder 2"/>
          <p:cNvSpPr>
            <a:spLocks noGrp="1"/>
          </p:cNvSpPr>
          <p:nvPr>
            <p:ph idx="1"/>
          </p:nvPr>
        </p:nvSpPr>
        <p:spPr/>
        <p:txBody>
          <a:bodyPr>
            <a:normAutofit/>
          </a:bodyPr>
          <a:lstStyle/>
          <a:p>
            <a:r>
              <a:rPr lang="en-US" dirty="0"/>
              <a:t>A rocket will be launched making an angle of </a:t>
            </a:r>
            <a:r>
              <a:rPr lang="el-GR" i="1" dirty="0">
                <a:latin typeface="Cambria Math" panose="02040503050406030204" pitchFamily="18" charset="0"/>
                <a:ea typeface="Cambria Math" panose="02040503050406030204" pitchFamily="18" charset="0"/>
              </a:rPr>
              <a:t>θ</a:t>
            </a:r>
            <a:r>
              <a:rPr lang="en-US" i="1" dirty="0"/>
              <a:t> </a:t>
            </a:r>
            <a:r>
              <a:rPr lang="en-US" dirty="0"/>
              <a:t>with the moon that is positioned directly overhead. Given that the rocket travels at </a:t>
            </a:r>
            <a:r>
              <a:rPr lang="en-US" dirty="0">
                <a:solidFill>
                  <a:srgbClr val="0000FF"/>
                </a:solidFill>
              </a:rPr>
              <a:t>18,000 mph </a:t>
            </a:r>
            <a:r>
              <a:rPr lang="en-US" dirty="0"/>
              <a:t>and the moon completes a circular orbit of radius </a:t>
            </a:r>
            <a:r>
              <a:rPr lang="en-US" dirty="0">
                <a:solidFill>
                  <a:srgbClr val="0000FF"/>
                </a:solidFill>
              </a:rPr>
              <a:t>240,000 miles </a:t>
            </a:r>
            <a:r>
              <a:rPr lang="en-US" dirty="0"/>
              <a:t>approximately every </a:t>
            </a:r>
            <a:r>
              <a:rPr lang="en-US" dirty="0">
                <a:solidFill>
                  <a:srgbClr val="0000FF"/>
                </a:solidFill>
              </a:rPr>
              <a:t>30</a:t>
            </a:r>
            <a:r>
              <a:rPr lang="en-US" dirty="0"/>
              <a:t> </a:t>
            </a:r>
            <a:r>
              <a:rPr lang="en-US" dirty="0">
                <a:solidFill>
                  <a:srgbClr val="0000FF"/>
                </a:solidFill>
              </a:rPr>
              <a:t>days</a:t>
            </a:r>
            <a:r>
              <a:rPr lang="en-US" dirty="0"/>
              <a:t>, at what angle should the rocket be fired so that the rocket will intercept the moon?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Application of Angles (cont.)</a:t>
            </a:r>
          </a:p>
        </p:txBody>
      </p:sp>
      <p:sp>
        <p:nvSpPr>
          <p:cNvPr id="3" name="Content Placeholder 2"/>
          <p:cNvSpPr>
            <a:spLocks noGrp="1"/>
          </p:cNvSpPr>
          <p:nvPr>
            <p:ph idx="1"/>
          </p:nvPr>
        </p:nvSpPr>
        <p:spPr>
          <a:xfrm>
            <a:off x="457200" y="1280160"/>
            <a:ext cx="5577840" cy="4572000"/>
          </a:xfrm>
        </p:spPr>
        <p:txBody>
          <a:bodyPr/>
          <a:lstStyle/>
          <a:p>
            <a:r>
              <a:rPr lang="en-US" b="1" dirty="0"/>
              <a:t>Solution </a:t>
            </a:r>
          </a:p>
          <a:p>
            <a:r>
              <a:rPr lang="en-US" dirty="0"/>
              <a:t>We must employ several problem-solving strategies here in order to solve this problem efficiently. First, we need a picture to help us see the situation. In the figure, E represents the Earth and M represents the moon. </a:t>
            </a:r>
          </a:p>
        </p:txBody>
      </p:sp>
      <p:pic>
        <p:nvPicPr>
          <p:cNvPr id="23554" name="Picture 2"/>
          <p:cNvPicPr>
            <a:picLocks noChangeAspect="1" noChangeArrowheads="1"/>
          </p:cNvPicPr>
          <p:nvPr/>
        </p:nvPicPr>
        <p:blipFill>
          <a:blip r:embed="rId2" cstate="print"/>
          <a:srcRect/>
          <a:stretch>
            <a:fillRect/>
          </a:stretch>
        </p:blipFill>
        <p:spPr bwMode="auto">
          <a:xfrm>
            <a:off x="6248400" y="1295400"/>
            <a:ext cx="2377440" cy="441044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Application of Angles (cont.)</a:t>
            </a:r>
          </a:p>
        </p:txBody>
      </p:sp>
      <p:sp>
        <p:nvSpPr>
          <p:cNvPr id="3" name="Content Placeholder 2"/>
          <p:cNvSpPr>
            <a:spLocks noGrp="1"/>
          </p:cNvSpPr>
          <p:nvPr>
            <p:ph idx="1"/>
          </p:nvPr>
        </p:nvSpPr>
        <p:spPr/>
        <p:txBody>
          <a:bodyPr/>
          <a:lstStyle/>
          <a:p>
            <a:r>
              <a:rPr lang="en-US" dirty="0"/>
              <a:t>Recall that the relationship among the variables for distance, rate, and time is represented by the equation distance = rate ⋅ time, or </a:t>
            </a:r>
            <a:r>
              <a:rPr lang="en-US" i="1" dirty="0">
                <a:solidFill>
                  <a:srgbClr val="000099"/>
                </a:solidFill>
              </a:rPr>
              <a:t>d = rt</a:t>
            </a:r>
            <a:r>
              <a:rPr lang="en-US" i="1" dirty="0"/>
              <a:t>. </a:t>
            </a:r>
          </a:p>
          <a:p>
            <a:r>
              <a:rPr lang="en-US" dirty="0"/>
              <a:t>Remember that we are looking for </a:t>
            </a:r>
            <a:r>
              <a:rPr lang="el-GR" i="1" dirty="0">
                <a:latin typeface="Cambria Math" panose="02040503050406030204" pitchFamily="18" charset="0"/>
                <a:ea typeface="Cambria Math" panose="02040503050406030204" pitchFamily="18" charset="0"/>
              </a:rPr>
              <a:t>θ</a:t>
            </a:r>
            <a:r>
              <a:rPr lang="en-US" i="1" dirty="0"/>
              <a:t>. </a:t>
            </a:r>
            <a:r>
              <a:rPr lang="en-US" dirty="0"/>
              <a:t>To find this value, we can use our known values for the rocket speed (rate,</a:t>
            </a:r>
            <a:r>
              <a:rPr lang="en-US" i="1" dirty="0"/>
              <a:t> </a:t>
            </a:r>
            <a:r>
              <a:rPr lang="en-US" i="1" dirty="0">
                <a:solidFill>
                  <a:srgbClr val="000099"/>
                </a:solidFill>
              </a:rPr>
              <a:t>r </a:t>
            </a:r>
            <a:r>
              <a:rPr lang="en-US" dirty="0">
                <a:solidFill>
                  <a:srgbClr val="000099"/>
                </a:solidFill>
              </a:rPr>
              <a:t>= 18,000 </a:t>
            </a:r>
            <a:r>
              <a:rPr lang="en-US" dirty="0"/>
              <a:t>mph), the distance of the moon (distance,</a:t>
            </a:r>
            <a:r>
              <a:rPr lang="en-US" i="1" dirty="0"/>
              <a:t> </a:t>
            </a:r>
            <a:r>
              <a:rPr lang="en-US" i="1" dirty="0">
                <a:solidFill>
                  <a:srgbClr val="000099"/>
                </a:solidFill>
              </a:rPr>
              <a:t>d </a:t>
            </a:r>
            <a:r>
              <a:rPr lang="en-US" dirty="0">
                <a:solidFill>
                  <a:srgbClr val="000099"/>
                </a:solidFill>
              </a:rPr>
              <a:t>= 240,000 </a:t>
            </a:r>
            <a:r>
              <a:rPr lang="en-US" dirty="0"/>
              <a:t>miles) and the time it takes the moon to make one orbit (time,</a:t>
            </a:r>
            <a:r>
              <a:rPr lang="en-US" i="1" dirty="0"/>
              <a:t> t </a:t>
            </a:r>
            <a:r>
              <a:rPr lang="en-US" dirty="0"/>
              <a:t>= 30 days).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Application of Angles (cont.)</a:t>
            </a:r>
          </a:p>
        </p:txBody>
      </p:sp>
      <p:sp>
        <p:nvSpPr>
          <p:cNvPr id="3" name="Content Placeholder 2"/>
          <p:cNvSpPr>
            <a:spLocks noGrp="1"/>
          </p:cNvSpPr>
          <p:nvPr>
            <p:ph idx="1"/>
          </p:nvPr>
        </p:nvSpPr>
        <p:spPr/>
        <p:txBody>
          <a:bodyPr>
            <a:noAutofit/>
          </a:bodyPr>
          <a:lstStyle/>
          <a:p>
            <a:r>
              <a:rPr lang="en-US" dirty="0"/>
              <a:t>First, let’s calculate the time required for the rocket to travel the required </a:t>
            </a:r>
            <a:r>
              <a:rPr lang="en-US" dirty="0">
                <a:solidFill>
                  <a:srgbClr val="0000FF"/>
                </a:solidFill>
              </a:rPr>
              <a:t>240,000 miles </a:t>
            </a:r>
            <a:r>
              <a:rPr lang="en-US" dirty="0"/>
              <a:t>to reach the moon’s orbit.</a:t>
            </a:r>
          </a:p>
          <a:p>
            <a:endParaRPr lang="en-US" dirty="0"/>
          </a:p>
          <a:p>
            <a:pPr>
              <a:lnSpc>
                <a:spcPct val="150000"/>
              </a:lnSpc>
            </a:pPr>
            <a:endParaRPr lang="en-US" dirty="0"/>
          </a:p>
          <a:p>
            <a:endParaRPr lang="en-US" dirty="0"/>
          </a:p>
          <a:p>
            <a:endParaRPr lang="en-US" dirty="0"/>
          </a:p>
          <a:p>
            <a:r>
              <a:rPr lang="en-US" dirty="0"/>
              <a:t>So the rocket will reach a distance of </a:t>
            </a:r>
            <a:r>
              <a:rPr lang="en-US" dirty="0">
                <a:solidFill>
                  <a:srgbClr val="0000FF"/>
                </a:solidFill>
              </a:rPr>
              <a:t>240,000 miles </a:t>
            </a:r>
            <a:r>
              <a:rPr lang="en-US" dirty="0"/>
              <a:t>after traveling for approximately </a:t>
            </a:r>
            <a:r>
              <a:rPr lang="en-US" dirty="0">
                <a:solidFill>
                  <a:srgbClr val="FF00FF"/>
                </a:solidFill>
              </a:rPr>
              <a:t>13.33 </a:t>
            </a:r>
            <a:r>
              <a:rPr lang="en-US" dirty="0"/>
              <a:t>hours.  </a:t>
            </a:r>
          </a:p>
        </p:txBody>
      </p:sp>
      <p:graphicFrame>
        <p:nvGraphicFramePr>
          <p:cNvPr id="24579" name="Object 3"/>
          <p:cNvGraphicFramePr>
            <a:graphicFrameLocks noChangeAspect="1"/>
          </p:cNvGraphicFramePr>
          <p:nvPr/>
        </p:nvGraphicFramePr>
        <p:xfrm>
          <a:off x="2209800" y="2688608"/>
          <a:ext cx="1231900" cy="304800"/>
        </p:xfrm>
        <a:graphic>
          <a:graphicData uri="http://schemas.openxmlformats.org/presentationml/2006/ole">
            <mc:AlternateContent xmlns:mc="http://schemas.openxmlformats.org/markup-compatibility/2006">
              <mc:Choice xmlns:v="urn:schemas-microsoft-com:vml" Requires="v">
                <p:oleObj spid="_x0000_s24643" name="Equation" r:id="rId3" imgW="1231560" imgH="304560" progId="Equation.DSMT4">
                  <p:embed/>
                </p:oleObj>
              </mc:Choice>
              <mc:Fallback>
                <p:oleObj name="Equation" r:id="rId3" imgW="1231560" imgH="3045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688608"/>
                        <a:ext cx="1231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0" name="Object 4"/>
          <p:cNvGraphicFramePr>
            <a:graphicFrameLocks noChangeAspect="1"/>
          </p:cNvGraphicFramePr>
          <p:nvPr/>
        </p:nvGraphicFramePr>
        <p:xfrm>
          <a:off x="3581400" y="2438400"/>
          <a:ext cx="749300" cy="838200"/>
        </p:xfrm>
        <a:graphic>
          <a:graphicData uri="http://schemas.openxmlformats.org/presentationml/2006/ole">
            <mc:AlternateContent xmlns:mc="http://schemas.openxmlformats.org/markup-compatibility/2006">
              <mc:Choice xmlns:v="urn:schemas-microsoft-com:vml" Requires="v">
                <p:oleObj spid="_x0000_s24644" name="Equation" r:id="rId5" imgW="749160" imgH="838080" progId="Equation.DSMT4">
                  <p:embed/>
                </p:oleObj>
              </mc:Choice>
              <mc:Fallback>
                <p:oleObj name="Equation" r:id="rId5" imgW="74916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438400"/>
                        <a:ext cx="749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1" name="Object 5"/>
          <p:cNvGraphicFramePr>
            <a:graphicFrameLocks noChangeAspect="1"/>
          </p:cNvGraphicFramePr>
          <p:nvPr/>
        </p:nvGraphicFramePr>
        <p:xfrm>
          <a:off x="3568700" y="3414404"/>
          <a:ext cx="2603500" cy="901700"/>
        </p:xfrm>
        <a:graphic>
          <a:graphicData uri="http://schemas.openxmlformats.org/presentationml/2006/ole">
            <mc:AlternateContent xmlns:mc="http://schemas.openxmlformats.org/markup-compatibility/2006">
              <mc:Choice xmlns:v="urn:schemas-microsoft-com:vml" Requires="v">
                <p:oleObj spid="_x0000_s24645" name="Equation" r:id="rId7" imgW="2603160" imgH="901440" progId="Equation.DSMT4">
                  <p:embed/>
                </p:oleObj>
              </mc:Choice>
              <mc:Fallback>
                <p:oleObj name="Equation" r:id="rId7" imgW="2603160" imgH="9014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8700" y="3414404"/>
                        <a:ext cx="2603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2" name="Object 6"/>
          <p:cNvGraphicFramePr>
            <a:graphicFrameLocks noChangeAspect="1"/>
          </p:cNvGraphicFramePr>
          <p:nvPr/>
        </p:nvGraphicFramePr>
        <p:xfrm>
          <a:off x="3770004" y="4468504"/>
          <a:ext cx="1993900" cy="304800"/>
        </p:xfrm>
        <a:graphic>
          <a:graphicData uri="http://schemas.openxmlformats.org/presentationml/2006/ole">
            <mc:AlternateContent xmlns:mc="http://schemas.openxmlformats.org/markup-compatibility/2006">
              <mc:Choice xmlns:v="urn:schemas-microsoft-com:vml" Requires="v">
                <p:oleObj spid="_x0000_s24646" name="Equation" r:id="rId9" imgW="1993680" imgH="304560" progId="Equation.DSMT4">
                  <p:embed/>
                </p:oleObj>
              </mc:Choice>
              <mc:Fallback>
                <p:oleObj name="Equation" r:id="rId9" imgW="1993680" imgH="3045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0004" y="4468504"/>
                        <a:ext cx="1993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Application of Angles (cont.)</a:t>
            </a:r>
          </a:p>
        </p:txBody>
      </p:sp>
      <p:sp>
        <p:nvSpPr>
          <p:cNvPr id="3" name="Content Placeholder 2"/>
          <p:cNvSpPr>
            <a:spLocks noGrp="1"/>
          </p:cNvSpPr>
          <p:nvPr>
            <p:ph idx="1"/>
          </p:nvPr>
        </p:nvSpPr>
        <p:spPr/>
        <p:txBody>
          <a:bodyPr/>
          <a:lstStyle/>
          <a:p>
            <a:r>
              <a:rPr lang="en-US" dirty="0"/>
              <a:t>Now, we need to consider that the moon is moving on an arc of </a:t>
            </a:r>
            <a:r>
              <a:rPr lang="en-US" dirty="0">
                <a:solidFill>
                  <a:srgbClr val="0000FF"/>
                </a:solidFill>
              </a:rPr>
              <a:t>360°</a:t>
            </a:r>
            <a:r>
              <a:rPr lang="en-US" dirty="0"/>
              <a:t> every </a:t>
            </a:r>
            <a:r>
              <a:rPr lang="en-US" dirty="0">
                <a:solidFill>
                  <a:srgbClr val="0000FF"/>
                </a:solidFill>
              </a:rPr>
              <a:t>30</a:t>
            </a:r>
            <a:r>
              <a:rPr lang="en-US" dirty="0"/>
              <a:t> </a:t>
            </a:r>
            <a:r>
              <a:rPr lang="en-US" dirty="0">
                <a:solidFill>
                  <a:srgbClr val="0000FF"/>
                </a:solidFill>
              </a:rPr>
              <a:t>days</a:t>
            </a:r>
            <a:r>
              <a:rPr lang="en-US" dirty="0"/>
              <a:t>. There are </a:t>
            </a:r>
            <a:r>
              <a:rPr lang="en-US" dirty="0">
                <a:solidFill>
                  <a:srgbClr val="0000FF"/>
                </a:solidFill>
              </a:rPr>
              <a:t>720</a:t>
            </a:r>
            <a:r>
              <a:rPr lang="en-US" dirty="0"/>
              <a:t> </a:t>
            </a:r>
            <a:r>
              <a:rPr lang="en-US" dirty="0">
                <a:solidFill>
                  <a:srgbClr val="0000FF"/>
                </a:solidFill>
              </a:rPr>
              <a:t>hours</a:t>
            </a:r>
            <a:r>
              <a:rPr lang="en-US" dirty="0"/>
              <a:t> in </a:t>
            </a:r>
            <a:r>
              <a:rPr lang="en-US" dirty="0">
                <a:solidFill>
                  <a:srgbClr val="0000FF"/>
                </a:solidFill>
              </a:rPr>
              <a:t>30</a:t>
            </a:r>
            <a:r>
              <a:rPr lang="en-US" dirty="0"/>
              <a:t> </a:t>
            </a:r>
            <a:r>
              <a:rPr lang="en-US" dirty="0">
                <a:solidFill>
                  <a:srgbClr val="0000FF"/>
                </a:solidFill>
              </a:rPr>
              <a:t>days</a:t>
            </a:r>
            <a:r>
              <a:rPr lang="en-US" dirty="0"/>
              <a:t>, so we can use this proportional relationship to determine the value for theta.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Application of Angles (cont.)</a:t>
            </a:r>
          </a:p>
        </p:txBody>
      </p:sp>
      <p:sp>
        <p:nvSpPr>
          <p:cNvPr id="3" name="Content Placeholder 2"/>
          <p:cNvSpPr>
            <a:spLocks noGrp="1"/>
          </p:cNvSpPr>
          <p:nvPr>
            <p:ph idx="1"/>
          </p:nvPr>
        </p:nvSpPr>
        <p:spPr/>
        <p:txBody>
          <a:bodyPr anchor="b"/>
          <a:lstStyle/>
          <a:p>
            <a:r>
              <a:rPr lang="en-US" dirty="0"/>
              <a:t>So, the rocket must be fired at an angle of </a:t>
            </a:r>
            <a:r>
              <a:rPr lang="en-US" dirty="0">
                <a:solidFill>
                  <a:srgbClr val="FF0000"/>
                </a:solidFill>
              </a:rPr>
              <a:t>6.665°</a:t>
            </a:r>
            <a:r>
              <a:rPr lang="en-US" dirty="0"/>
              <a:t>. </a:t>
            </a:r>
          </a:p>
        </p:txBody>
      </p:sp>
      <p:graphicFrame>
        <p:nvGraphicFramePr>
          <p:cNvPr id="26627" name="Object 3"/>
          <p:cNvGraphicFramePr>
            <a:graphicFrameLocks noChangeAspect="1"/>
          </p:cNvGraphicFramePr>
          <p:nvPr>
            <p:extLst>
              <p:ext uri="{D42A27DB-BD31-4B8C-83A1-F6EECF244321}">
                <p14:modId xmlns:p14="http://schemas.microsoft.com/office/powerpoint/2010/main" val="2825940747"/>
              </p:ext>
            </p:extLst>
          </p:nvPr>
        </p:nvGraphicFramePr>
        <p:xfrm>
          <a:off x="3479800" y="1537648"/>
          <a:ext cx="2844800" cy="838200"/>
        </p:xfrm>
        <a:graphic>
          <a:graphicData uri="http://schemas.openxmlformats.org/presentationml/2006/ole">
            <mc:AlternateContent xmlns:mc="http://schemas.openxmlformats.org/markup-compatibility/2006">
              <mc:Choice xmlns:v="urn:schemas-microsoft-com:vml" Requires="v">
                <p:oleObj spid="_x0000_s26707" name="Equation" r:id="rId3" imgW="2844720" imgH="838080" progId="Equation.DSMT4">
                  <p:embed/>
                </p:oleObj>
              </mc:Choice>
              <mc:Fallback>
                <p:oleObj name="Equation" r:id="rId3" imgW="2844720" imgH="838080" progId="Equation.DSMT4">
                  <p:embed/>
                  <p:pic>
                    <p:nvPicPr>
                      <p:cNvPr id="0" name="Picture 3"/>
                      <p:cNvPicPr>
                        <a:picLocks noChangeAspect="1" noChangeArrowheads="1"/>
                      </p:cNvPicPr>
                      <p:nvPr/>
                    </p:nvPicPr>
                    <p:blipFill>
                      <a:blip r:embed="rId4"/>
                      <a:srcRect/>
                      <a:stretch>
                        <a:fillRect/>
                      </a:stretch>
                    </p:blipFill>
                    <p:spPr bwMode="auto">
                      <a:xfrm>
                        <a:off x="3479800" y="1537648"/>
                        <a:ext cx="284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8" name="Object 4"/>
          <p:cNvGraphicFramePr>
            <a:graphicFrameLocks noChangeAspect="1"/>
          </p:cNvGraphicFramePr>
          <p:nvPr>
            <p:extLst>
              <p:ext uri="{D42A27DB-BD31-4B8C-83A1-F6EECF244321}">
                <p14:modId xmlns:p14="http://schemas.microsoft.com/office/powerpoint/2010/main" val="2535816974"/>
              </p:ext>
            </p:extLst>
          </p:nvPr>
        </p:nvGraphicFramePr>
        <p:xfrm>
          <a:off x="2717798" y="2552700"/>
          <a:ext cx="3632200" cy="927100"/>
        </p:xfrm>
        <a:graphic>
          <a:graphicData uri="http://schemas.openxmlformats.org/presentationml/2006/ole">
            <mc:AlternateContent xmlns:mc="http://schemas.openxmlformats.org/markup-compatibility/2006">
              <mc:Choice xmlns:v="urn:schemas-microsoft-com:vml" Requires="v">
                <p:oleObj spid="_x0000_s26708" name="Equation" r:id="rId5" imgW="3632040" imgH="927000" progId="Equation.DSMT4">
                  <p:embed/>
                </p:oleObj>
              </mc:Choice>
              <mc:Fallback>
                <p:oleObj name="Equation" r:id="rId5" imgW="3632040" imgH="927000" progId="Equation.DSMT4">
                  <p:embed/>
                  <p:pic>
                    <p:nvPicPr>
                      <p:cNvPr id="0" name="Picture 4"/>
                      <p:cNvPicPr>
                        <a:picLocks noChangeAspect="1" noChangeArrowheads="1"/>
                      </p:cNvPicPr>
                      <p:nvPr/>
                    </p:nvPicPr>
                    <p:blipFill>
                      <a:blip r:embed="rId6"/>
                      <a:srcRect/>
                      <a:stretch>
                        <a:fillRect/>
                      </a:stretch>
                    </p:blipFill>
                    <p:spPr bwMode="auto">
                      <a:xfrm>
                        <a:off x="2717798" y="2552700"/>
                        <a:ext cx="3632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9" name="Object 5"/>
          <p:cNvGraphicFramePr>
            <a:graphicFrameLocks noChangeAspect="1"/>
          </p:cNvGraphicFramePr>
          <p:nvPr>
            <p:extLst>
              <p:ext uri="{D42A27DB-BD31-4B8C-83A1-F6EECF244321}">
                <p14:modId xmlns:p14="http://schemas.microsoft.com/office/powerpoint/2010/main" val="1320146186"/>
              </p:ext>
            </p:extLst>
          </p:nvPr>
        </p:nvGraphicFramePr>
        <p:xfrm>
          <a:off x="3835400" y="3671888"/>
          <a:ext cx="1524000" cy="317500"/>
        </p:xfrm>
        <a:graphic>
          <a:graphicData uri="http://schemas.openxmlformats.org/presentationml/2006/ole">
            <mc:AlternateContent xmlns:mc="http://schemas.openxmlformats.org/markup-compatibility/2006">
              <mc:Choice xmlns:v="urn:schemas-microsoft-com:vml" Requires="v">
                <p:oleObj spid="_x0000_s26709" name="Equation" r:id="rId7" imgW="1523880" imgH="317160" progId="Equation.DSMT4">
                  <p:embed/>
                </p:oleObj>
              </mc:Choice>
              <mc:Fallback>
                <p:oleObj name="Equation" r:id="rId7" imgW="1523880" imgH="317160" progId="Equation.DSMT4">
                  <p:embed/>
                  <p:pic>
                    <p:nvPicPr>
                      <p:cNvPr id="0" name="Picture 5"/>
                      <p:cNvPicPr>
                        <a:picLocks noChangeAspect="1" noChangeArrowheads="1"/>
                      </p:cNvPicPr>
                      <p:nvPr/>
                    </p:nvPicPr>
                    <p:blipFill>
                      <a:blip r:embed="rId8"/>
                      <a:srcRect/>
                      <a:stretch>
                        <a:fillRect/>
                      </a:stretch>
                    </p:blipFill>
                    <p:spPr bwMode="auto">
                      <a:xfrm>
                        <a:off x="3835400" y="3671888"/>
                        <a:ext cx="1524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0" name="Object 6"/>
          <p:cNvGraphicFramePr>
            <a:graphicFrameLocks noChangeAspect="1"/>
          </p:cNvGraphicFramePr>
          <p:nvPr>
            <p:extLst>
              <p:ext uri="{D42A27DB-BD31-4B8C-83A1-F6EECF244321}">
                <p14:modId xmlns:p14="http://schemas.microsoft.com/office/powerpoint/2010/main" val="2010074963"/>
              </p:ext>
            </p:extLst>
          </p:nvPr>
        </p:nvGraphicFramePr>
        <p:xfrm>
          <a:off x="4010025" y="4191000"/>
          <a:ext cx="2679700" cy="838200"/>
        </p:xfrm>
        <a:graphic>
          <a:graphicData uri="http://schemas.openxmlformats.org/presentationml/2006/ole">
            <mc:AlternateContent xmlns:mc="http://schemas.openxmlformats.org/markup-compatibility/2006">
              <mc:Choice xmlns:v="urn:schemas-microsoft-com:vml" Requires="v">
                <p:oleObj spid="_x0000_s26710" name="Equation" r:id="rId9" imgW="2679480" imgH="838080" progId="Equation.DSMT4">
                  <p:embed/>
                </p:oleObj>
              </mc:Choice>
              <mc:Fallback>
                <p:oleObj name="Equation" r:id="rId9" imgW="2679480" imgH="838080" progId="Equation.DSMT4">
                  <p:embed/>
                  <p:pic>
                    <p:nvPicPr>
                      <p:cNvPr id="0" name="Picture 6"/>
                      <p:cNvPicPr>
                        <a:picLocks noChangeAspect="1" noChangeArrowheads="1"/>
                      </p:cNvPicPr>
                      <p:nvPr/>
                    </p:nvPicPr>
                    <p:blipFill>
                      <a:blip r:embed="rId10"/>
                      <a:srcRect/>
                      <a:stretch>
                        <a:fillRect/>
                      </a:stretch>
                    </p:blipFill>
                    <p:spPr bwMode="auto">
                      <a:xfrm>
                        <a:off x="4010025" y="4191000"/>
                        <a:ext cx="2679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1" name="Object 7"/>
          <p:cNvGraphicFramePr>
            <a:graphicFrameLocks noChangeAspect="1"/>
          </p:cNvGraphicFramePr>
          <p:nvPr/>
        </p:nvGraphicFramePr>
        <p:xfrm>
          <a:off x="2872012" y="2569026"/>
          <a:ext cx="139700" cy="190500"/>
        </p:xfrm>
        <a:graphic>
          <a:graphicData uri="http://schemas.openxmlformats.org/presentationml/2006/ole">
            <mc:AlternateContent xmlns:mc="http://schemas.openxmlformats.org/markup-compatibility/2006">
              <mc:Choice xmlns:v="urn:schemas-microsoft-com:vml" Requires="v">
                <p:oleObj spid="_x0000_s26711" name="Equation" r:id="rId11" imgW="139680" imgH="190440" progId="Equation.DSMT4">
                  <p:embed/>
                </p:oleObj>
              </mc:Choice>
              <mc:Fallback>
                <p:oleObj name="Equation" r:id="rId11" imgW="139680" imgH="1904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72012" y="2569026"/>
                        <a:ext cx="1397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1" name="Straight Connector 10"/>
          <p:cNvCxnSpPr/>
          <p:nvPr/>
        </p:nvCxnSpPr>
        <p:spPr>
          <a:xfrm rot="10800000" flipV="1">
            <a:off x="2590800" y="2804886"/>
            <a:ext cx="6858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flipV="1">
            <a:off x="3352800" y="3048000"/>
            <a:ext cx="6858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4800600" y="3124200"/>
            <a:ext cx="6858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flipV="1">
            <a:off x="5715000" y="2819400"/>
            <a:ext cx="6858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Determining Location </a:t>
            </a:r>
          </a:p>
        </p:txBody>
      </p:sp>
      <p:sp>
        <p:nvSpPr>
          <p:cNvPr id="3" name="Content Placeholder 2"/>
          <p:cNvSpPr>
            <a:spLocks noGrp="1"/>
          </p:cNvSpPr>
          <p:nvPr>
            <p:ph idx="1"/>
          </p:nvPr>
        </p:nvSpPr>
        <p:spPr/>
        <p:txBody>
          <a:bodyPr>
            <a:normAutofit/>
          </a:bodyPr>
          <a:lstStyle/>
          <a:p>
            <a:r>
              <a:rPr lang="en-US" dirty="0"/>
              <a:t>If your location is given in GPS coordinates of </a:t>
            </a:r>
            <a:r>
              <a:rPr lang="en-US" dirty="0">
                <a:solidFill>
                  <a:srgbClr val="0000FF"/>
                </a:solidFill>
              </a:rPr>
              <a:t>32.75°</a:t>
            </a:r>
            <a:r>
              <a:rPr lang="en-US" dirty="0"/>
              <a:t> north </a:t>
            </a:r>
            <a:r>
              <a:rPr lang="en-US" dirty="0">
                <a:solidFill>
                  <a:srgbClr val="0000FF"/>
                </a:solidFill>
                <a:latin typeface="Symbol" pitchFamily="18" charset="2"/>
              </a:rPr>
              <a:t>-</a:t>
            </a:r>
            <a:r>
              <a:rPr lang="en-US" dirty="0">
                <a:solidFill>
                  <a:srgbClr val="0000FF"/>
                </a:solidFill>
              </a:rPr>
              <a:t>79.98° </a:t>
            </a:r>
            <a:r>
              <a:rPr lang="en-US" dirty="0"/>
              <a:t>west, determine whether you are located in the northern or southern hemisphere, and whether you are located in the western or eastern hemisphere.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Determining Location (cont.)</a:t>
            </a:r>
          </a:p>
        </p:txBody>
      </p:sp>
      <p:sp>
        <p:nvSpPr>
          <p:cNvPr id="3" name="Content Placeholder 2"/>
          <p:cNvSpPr>
            <a:spLocks noGrp="1"/>
          </p:cNvSpPr>
          <p:nvPr>
            <p:ph idx="1"/>
          </p:nvPr>
        </p:nvSpPr>
        <p:spPr/>
        <p:txBody>
          <a:bodyPr/>
          <a:lstStyle/>
          <a:p>
            <a:r>
              <a:rPr lang="en-US" b="1" dirty="0"/>
              <a:t>Solution </a:t>
            </a:r>
          </a:p>
          <a:p>
            <a:r>
              <a:rPr lang="en-US" dirty="0"/>
              <a:t>Since the location has a positive value for latitude, the location is located in the northern hemisphere. Since the location has a negative value of </a:t>
            </a:r>
            <a:r>
              <a:rPr lang="en-US" dirty="0">
                <a:solidFill>
                  <a:srgbClr val="0000FF"/>
                </a:solidFill>
                <a:latin typeface="Symbol" pitchFamily="18" charset="2"/>
              </a:rPr>
              <a:t>-</a:t>
            </a:r>
            <a:r>
              <a:rPr lang="en-US" dirty="0">
                <a:solidFill>
                  <a:srgbClr val="0000FF"/>
                </a:solidFill>
              </a:rPr>
              <a:t>79.98° </a:t>
            </a:r>
            <a:r>
              <a:rPr lang="en-US" dirty="0"/>
              <a:t>for longitude, we can conclude that the location must be in the western hemisphere. (Notice that if the negative value had an absolute value greater than </a:t>
            </a:r>
            <a:r>
              <a:rPr lang="en-US" dirty="0">
                <a:solidFill>
                  <a:srgbClr val="0000FF"/>
                </a:solidFill>
              </a:rPr>
              <a:t>180°</a:t>
            </a:r>
            <a:r>
              <a:rPr lang="en-US" dirty="0"/>
              <a:t>, then it would be located in the eastern hemisphere.)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1: Summary of Points, Lines, and Planes</a:t>
            </a:r>
          </a:p>
        </p:txBody>
      </p:sp>
      <p:graphicFrame>
        <p:nvGraphicFramePr>
          <p:cNvPr id="4" name="Content Placeholder 3"/>
          <p:cNvGraphicFramePr>
            <a:graphicFrameLocks noGrp="1"/>
          </p:cNvGraphicFramePr>
          <p:nvPr>
            <p:ph idx="1"/>
          </p:nvPr>
        </p:nvGraphicFramePr>
        <p:xfrm>
          <a:off x="457200" y="1279525"/>
          <a:ext cx="8229600" cy="368617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fontAlgn="b"/>
                      <a:r>
                        <a:rPr lang="en-US" sz="2400" b="1" i="0" u="none" strike="noStrike" dirty="0">
                          <a:solidFill>
                            <a:schemeClr val="bg1"/>
                          </a:solidFill>
                          <a:latin typeface="Calibri"/>
                        </a:rPr>
                        <a:t>Term/Example</a:t>
                      </a:r>
                    </a:p>
                  </a:txBody>
                  <a:tcPr marL="9525" marR="9525" marT="9525" marB="0"/>
                </a:tc>
                <a:tc>
                  <a:txBody>
                    <a:bodyPr/>
                    <a:lstStyle/>
                    <a:p>
                      <a:pPr algn="ctr" fontAlgn="b"/>
                      <a:r>
                        <a:rPr lang="en-US" sz="2400" b="1" i="0" u="none" strike="noStrike" dirty="0">
                          <a:solidFill>
                            <a:schemeClr val="bg1"/>
                          </a:solidFill>
                          <a:latin typeface="Calibri"/>
                        </a:rPr>
                        <a:t>Definition</a:t>
                      </a:r>
                    </a:p>
                  </a:txBody>
                  <a:tcPr marL="9525" marR="9525" marT="9525" marB="0"/>
                </a:tc>
                <a:extLst>
                  <a:ext uri="{0D108BD9-81ED-4DB2-BD59-A6C34878D82A}">
                    <a16:rowId xmlns:a16="http://schemas.microsoft.com/office/drawing/2014/main" val="10000"/>
                  </a:ext>
                </a:extLst>
              </a:tr>
              <a:tr h="370840">
                <a:tc>
                  <a:txBody>
                    <a:bodyPr/>
                    <a:lstStyle/>
                    <a:p>
                      <a:pPr algn="ctr" fontAlgn="b"/>
                      <a:r>
                        <a:rPr lang="en-US" sz="2400" b="0" i="0" u="none" strike="noStrike">
                          <a:solidFill>
                            <a:srgbClr val="000000"/>
                          </a:solidFill>
                          <a:latin typeface="Calibri"/>
                        </a:rPr>
                        <a:t>Point</a:t>
                      </a:r>
                    </a:p>
                  </a:txBody>
                  <a:tcPr marL="9525" marR="9525" marT="9525" marB="0"/>
                </a:tc>
                <a:tc>
                  <a:txBody>
                    <a:bodyPr/>
                    <a:lstStyle/>
                    <a:p>
                      <a:pPr algn="l" fontAlgn="b"/>
                      <a:r>
                        <a:rPr lang="en-US" sz="2400" b="0" i="0" u="none" strike="noStrike" dirty="0">
                          <a:solidFill>
                            <a:srgbClr val="000000"/>
                          </a:solidFill>
                          <a:latin typeface="Calibri"/>
                        </a:rPr>
                        <a:t>A </a:t>
                      </a:r>
                      <a:r>
                        <a:rPr lang="en-US" sz="2400" b="1" i="0" u="none" strike="noStrike" dirty="0">
                          <a:solidFill>
                            <a:srgbClr val="000000"/>
                          </a:solidFill>
                          <a:latin typeface="Calibri"/>
                        </a:rPr>
                        <a:t>point</a:t>
                      </a:r>
                      <a:r>
                        <a:rPr lang="en-US" sz="2400" b="0" i="0" u="none" strike="noStrike" dirty="0">
                          <a:solidFill>
                            <a:srgbClr val="000000"/>
                          </a:solidFill>
                          <a:latin typeface="Calibri"/>
                        </a:rPr>
                        <a:t> has no length, width, or shape. A point is denoted by an uppercase letter.</a:t>
                      </a:r>
                    </a:p>
                  </a:txBody>
                  <a:tcPr marL="9525" marR="9525" marT="9525" marB="0"/>
                </a:tc>
                <a:extLst>
                  <a:ext uri="{0D108BD9-81ED-4DB2-BD59-A6C34878D82A}">
                    <a16:rowId xmlns:a16="http://schemas.microsoft.com/office/drawing/2014/main" val="10001"/>
                  </a:ext>
                </a:extLst>
              </a:tr>
              <a:tr h="370840">
                <a:tc>
                  <a:txBody>
                    <a:bodyPr/>
                    <a:lstStyle/>
                    <a:p>
                      <a:pPr algn="ctr" fontAlgn="b"/>
                      <a:r>
                        <a:rPr lang="en-US" sz="2400" b="0" i="0" u="none" strike="noStrike">
                          <a:solidFill>
                            <a:srgbClr val="000000"/>
                          </a:solidFill>
                          <a:latin typeface="Calibri"/>
                        </a:rPr>
                        <a:t>Line</a:t>
                      </a:r>
                    </a:p>
                  </a:txBody>
                  <a:tcPr marL="9525" marR="9525" marT="9525" marB="0"/>
                </a:tc>
                <a:tc>
                  <a:txBody>
                    <a:bodyPr/>
                    <a:lstStyle/>
                    <a:p>
                      <a:pPr algn="l" fontAlgn="b"/>
                      <a:r>
                        <a:rPr lang="en-US" sz="2400" b="0" i="0" u="none" strike="noStrike" dirty="0">
                          <a:solidFill>
                            <a:srgbClr val="000000"/>
                          </a:solidFill>
                          <a:latin typeface="Calibri"/>
                        </a:rPr>
                        <a:t>A </a:t>
                      </a:r>
                      <a:r>
                        <a:rPr lang="en-US" sz="2400" b="1" i="0" u="none" strike="noStrike" dirty="0">
                          <a:solidFill>
                            <a:srgbClr val="000000"/>
                          </a:solidFill>
                          <a:latin typeface="Calibri"/>
                        </a:rPr>
                        <a:t>line</a:t>
                      </a:r>
                      <a:r>
                        <a:rPr lang="en-US" sz="2400" b="0" i="0" u="none" strike="noStrike" dirty="0">
                          <a:solidFill>
                            <a:srgbClr val="000000"/>
                          </a:solidFill>
                          <a:latin typeface="Calibri"/>
                        </a:rPr>
                        <a:t> is a collection of points that extends infinitely in opposite directions, and will always be assumed to be straight. A line is denoted by two points, such as  </a:t>
                      </a:r>
                    </a:p>
                  </a:txBody>
                  <a:tcPr marL="9525" marR="9525" marT="9525" marB="0"/>
                </a:tc>
                <a:extLst>
                  <a:ext uri="{0D108BD9-81ED-4DB2-BD59-A6C34878D82A}">
                    <a16:rowId xmlns:a16="http://schemas.microsoft.com/office/drawing/2014/main" val="10002"/>
                  </a:ext>
                </a:extLst>
              </a:tr>
            </a:tbl>
          </a:graphicData>
        </a:graphic>
      </p:graphicFrame>
      <p:pic>
        <p:nvPicPr>
          <p:cNvPr id="1026" name="Picture 2"/>
          <p:cNvPicPr>
            <a:picLocks noChangeAspect="1" noChangeArrowheads="1"/>
          </p:cNvPicPr>
          <p:nvPr/>
        </p:nvPicPr>
        <p:blipFill>
          <a:blip r:embed="rId3" cstate="print">
            <a:clrChange>
              <a:clrFrom>
                <a:srgbClr val="C6DBF7"/>
              </a:clrFrom>
              <a:clrTo>
                <a:srgbClr val="C6DBF7">
                  <a:alpha val="0"/>
                </a:srgbClr>
              </a:clrTo>
            </a:clrChange>
            <a:duotone>
              <a:prstClr val="black"/>
              <a:schemeClr val="bg1">
                <a:lumMod val="95000"/>
                <a:tint val="45000"/>
                <a:satMod val="400000"/>
              </a:schemeClr>
            </a:duotone>
          </a:blip>
          <a:srcRect/>
          <a:stretch>
            <a:fillRect/>
          </a:stretch>
        </p:blipFill>
        <p:spPr bwMode="auto">
          <a:xfrm>
            <a:off x="2209800" y="2092411"/>
            <a:ext cx="457200" cy="574589"/>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clrChange>
              <a:clrFrom>
                <a:srgbClr val="F7FBFF"/>
              </a:clrFrom>
              <a:clrTo>
                <a:srgbClr val="F7FBFF">
                  <a:alpha val="0"/>
                </a:srgbClr>
              </a:clrTo>
            </a:clrChange>
            <a:duotone>
              <a:prstClr val="black"/>
              <a:schemeClr val="bg1">
                <a:lumMod val="95000"/>
                <a:tint val="45000"/>
                <a:satMod val="400000"/>
              </a:schemeClr>
            </a:duotone>
          </a:blip>
          <a:srcRect/>
          <a:stretch>
            <a:fillRect/>
          </a:stretch>
        </p:blipFill>
        <p:spPr bwMode="auto">
          <a:xfrm>
            <a:off x="762000" y="3581402"/>
            <a:ext cx="3566160" cy="621563"/>
          </a:xfrm>
          <a:prstGeom prst="rect">
            <a:avLst/>
          </a:prstGeom>
          <a:noFill/>
          <a:ln w="9525">
            <a:noFill/>
            <a:miter lim="800000"/>
            <a:headEnd/>
            <a:tailEnd/>
          </a:ln>
          <a:effectLst/>
        </p:spPr>
      </p:pic>
      <p:graphicFrame>
        <p:nvGraphicFramePr>
          <p:cNvPr id="1028" name="Object 4"/>
          <p:cNvGraphicFramePr>
            <a:graphicFrameLocks noChangeAspect="1"/>
          </p:cNvGraphicFramePr>
          <p:nvPr/>
        </p:nvGraphicFramePr>
        <p:xfrm>
          <a:off x="6449704" y="4558352"/>
          <a:ext cx="444500" cy="368300"/>
        </p:xfrm>
        <a:graphic>
          <a:graphicData uri="http://schemas.openxmlformats.org/presentationml/2006/ole">
            <mc:AlternateContent xmlns:mc="http://schemas.openxmlformats.org/markup-compatibility/2006">
              <mc:Choice xmlns:v="urn:schemas-microsoft-com:vml" Requires="v">
                <p:oleObj spid="_x0000_s1044" name="Equation" r:id="rId5" imgW="444240" imgH="368280" progId="Equation.DSMT4">
                  <p:embed/>
                </p:oleObj>
              </mc:Choice>
              <mc:Fallback>
                <p:oleObj name="Equation" r:id="rId5" imgW="444240" imgH="3682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9704" y="4558352"/>
                        <a:ext cx="444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Longitudinal Adjustment Factor </a:t>
            </a:r>
          </a:p>
        </p:txBody>
      </p:sp>
      <p:sp>
        <p:nvSpPr>
          <p:cNvPr id="3" name="Content Placeholder 2"/>
          <p:cNvSpPr>
            <a:spLocks noGrp="1"/>
          </p:cNvSpPr>
          <p:nvPr>
            <p:ph idx="1"/>
          </p:nvPr>
        </p:nvSpPr>
        <p:spPr>
          <a:xfrm>
            <a:off x="457200" y="1280160"/>
            <a:ext cx="8229600" cy="3453253"/>
          </a:xfrm>
          <a:solidFill>
            <a:srgbClr val="FFFFCC"/>
          </a:solidFill>
          <a:ln w="28575">
            <a:solidFill>
              <a:srgbClr val="000000"/>
            </a:solidFill>
          </a:ln>
        </p:spPr>
        <p:txBody>
          <a:bodyPr>
            <a:spAutoFit/>
          </a:bodyPr>
          <a:lstStyle/>
          <a:p>
            <a:pPr algn="ctr"/>
            <a:r>
              <a:rPr lang="en-US" b="1" dirty="0">
                <a:solidFill>
                  <a:srgbClr val="000000"/>
                </a:solidFill>
              </a:rPr>
              <a:t>Longitudinal Adjustment Factor</a:t>
            </a:r>
          </a:p>
          <a:p>
            <a:r>
              <a:rPr lang="en-US" dirty="0">
                <a:solidFill>
                  <a:srgbClr val="000000"/>
                </a:solidFill>
              </a:rPr>
              <a:t>The </a:t>
            </a:r>
            <a:r>
              <a:rPr lang="en-US" b="1" dirty="0">
                <a:solidFill>
                  <a:srgbClr val="C00000"/>
                </a:solidFill>
              </a:rPr>
              <a:t>longitudinal adjustment factor</a:t>
            </a:r>
            <a:r>
              <a:rPr lang="en-US" dirty="0">
                <a:solidFill>
                  <a:srgbClr val="000000"/>
                </a:solidFill>
              </a:rPr>
              <a:t> (LAF) is used to find the distance between lines of longitude at a certain latitude measure. LAF is calculated by the formula </a:t>
            </a: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27650" name="Object 2"/>
          <p:cNvGraphicFramePr>
            <a:graphicFrameLocks noChangeAspect="1"/>
          </p:cNvGraphicFramePr>
          <p:nvPr>
            <p:extLst>
              <p:ext uri="{D42A27DB-BD31-4B8C-83A1-F6EECF244321}">
                <p14:modId xmlns:p14="http://schemas.microsoft.com/office/powerpoint/2010/main" val="753002301"/>
              </p:ext>
            </p:extLst>
          </p:nvPr>
        </p:nvGraphicFramePr>
        <p:xfrm>
          <a:off x="2203450" y="3340100"/>
          <a:ext cx="4737100" cy="927100"/>
        </p:xfrm>
        <a:graphic>
          <a:graphicData uri="http://schemas.openxmlformats.org/presentationml/2006/ole">
            <mc:AlternateContent xmlns:mc="http://schemas.openxmlformats.org/markup-compatibility/2006">
              <mc:Choice xmlns:v="urn:schemas-microsoft-com:vml" Requires="v">
                <p:oleObj spid="_x0000_s27667" name="Equation" r:id="rId3" imgW="4736880" imgH="927000" progId="Equation.DSMT4">
                  <p:embed/>
                </p:oleObj>
              </mc:Choice>
              <mc:Fallback>
                <p:oleObj name="Equation" r:id="rId3" imgW="4736880" imgH="927000" progId="Equation.DSMT4">
                  <p:embed/>
                  <p:pic>
                    <p:nvPicPr>
                      <p:cNvPr id="0" name="Picture 2"/>
                      <p:cNvPicPr>
                        <a:picLocks noChangeAspect="1" noChangeArrowheads="1"/>
                      </p:cNvPicPr>
                      <p:nvPr/>
                    </p:nvPicPr>
                    <p:blipFill>
                      <a:blip r:embed="rId4"/>
                      <a:srcRect/>
                      <a:stretch>
                        <a:fillRect/>
                      </a:stretch>
                    </p:blipFill>
                    <p:spPr bwMode="auto">
                      <a:xfrm>
                        <a:off x="2203450" y="3340100"/>
                        <a:ext cx="4737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Using GPS to Determine Location and Distance </a:t>
            </a:r>
          </a:p>
        </p:txBody>
      </p:sp>
      <p:sp>
        <p:nvSpPr>
          <p:cNvPr id="3" name="Content Placeholder 2"/>
          <p:cNvSpPr>
            <a:spLocks noGrp="1"/>
          </p:cNvSpPr>
          <p:nvPr>
            <p:ph idx="1"/>
          </p:nvPr>
        </p:nvSpPr>
        <p:spPr/>
        <p:txBody>
          <a:bodyPr>
            <a:normAutofit/>
          </a:bodyPr>
          <a:lstStyle/>
          <a:p>
            <a:r>
              <a:rPr lang="en-US" dirty="0"/>
              <a:t>If Amanda starts at GPS location </a:t>
            </a:r>
            <a:r>
              <a:rPr lang="en-US" dirty="0">
                <a:solidFill>
                  <a:srgbClr val="0000FF"/>
                </a:solidFill>
              </a:rPr>
              <a:t>32.75°</a:t>
            </a:r>
            <a:r>
              <a:rPr lang="en-US" dirty="0"/>
              <a:t> north </a:t>
            </a:r>
            <a:br>
              <a:rPr lang="en-US" dirty="0"/>
            </a:br>
            <a:r>
              <a:rPr lang="en-US" dirty="0">
                <a:solidFill>
                  <a:srgbClr val="0000FF"/>
                </a:solidFill>
                <a:latin typeface="Symbol" pitchFamily="18" charset="2"/>
              </a:rPr>
              <a:t>-</a:t>
            </a:r>
            <a:r>
              <a:rPr lang="en-US" dirty="0">
                <a:solidFill>
                  <a:srgbClr val="0000FF"/>
                </a:solidFill>
              </a:rPr>
              <a:t>79.98° </a:t>
            </a:r>
            <a:r>
              <a:rPr lang="en-US" dirty="0"/>
              <a:t>west, how far, in miles, is Amanda away from her destination of </a:t>
            </a:r>
            <a:r>
              <a:rPr lang="en-US" dirty="0">
                <a:solidFill>
                  <a:srgbClr val="0000FF"/>
                </a:solidFill>
              </a:rPr>
              <a:t>35.15°</a:t>
            </a:r>
            <a:r>
              <a:rPr lang="en-US" dirty="0"/>
              <a:t> north </a:t>
            </a:r>
            <a:r>
              <a:rPr lang="en-US" dirty="0">
                <a:solidFill>
                  <a:srgbClr val="0000FF"/>
                </a:solidFill>
                <a:latin typeface="Symbol" pitchFamily="18" charset="2"/>
              </a:rPr>
              <a:t>-</a:t>
            </a:r>
            <a:r>
              <a:rPr lang="en-US" dirty="0">
                <a:solidFill>
                  <a:srgbClr val="0000FF"/>
                </a:solidFill>
              </a:rPr>
              <a:t>90.06° </a:t>
            </a:r>
            <a:r>
              <a:rPr lang="en-US" dirty="0"/>
              <a:t>west? </a:t>
            </a:r>
          </a:p>
          <a:p>
            <a:r>
              <a:rPr lang="en-US" b="1" dirty="0"/>
              <a:t>Solution </a:t>
            </a:r>
          </a:p>
          <a:p>
            <a:r>
              <a:rPr lang="en-US" dirty="0"/>
              <a:t>Our solution will begin with drawing the locations in a right triangle format. Recall that the Pythagorean Theorem states that the hypotenuse of a right triangle can be found if we know the length of the other two sides.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Using GPS to Determine Location and Distance (cont.)</a:t>
            </a:r>
          </a:p>
        </p:txBody>
      </p:sp>
      <p:sp>
        <p:nvSpPr>
          <p:cNvPr id="3" name="Content Placeholder 2"/>
          <p:cNvSpPr>
            <a:spLocks noGrp="1"/>
          </p:cNvSpPr>
          <p:nvPr>
            <p:ph idx="1"/>
          </p:nvPr>
        </p:nvSpPr>
        <p:spPr/>
        <p:txBody>
          <a:bodyPr/>
          <a:lstStyle/>
          <a:p>
            <a:r>
              <a:rPr lang="en-US" dirty="0"/>
              <a:t>We need to know the distance from the starting location to point </a:t>
            </a:r>
            <a:r>
              <a:rPr lang="en-US" i="1" dirty="0"/>
              <a:t>P </a:t>
            </a:r>
            <a:r>
              <a:rPr lang="en-US" dirty="0"/>
              <a:t>and the distance from</a:t>
            </a:r>
            <a:r>
              <a:rPr lang="en-US" i="1" dirty="0"/>
              <a:t> P </a:t>
            </a:r>
            <a:r>
              <a:rPr lang="en-US" dirty="0"/>
              <a:t>to the ending location. Once we know those, we can find the distance from Amanda’s starting position to her destination. </a:t>
            </a:r>
          </a:p>
        </p:txBody>
      </p:sp>
      <p:pic>
        <p:nvPicPr>
          <p:cNvPr id="28674" name="Picture 2"/>
          <p:cNvPicPr>
            <a:picLocks noChangeAspect="1" noChangeArrowheads="1"/>
          </p:cNvPicPr>
          <p:nvPr/>
        </p:nvPicPr>
        <p:blipFill>
          <a:blip r:embed="rId2" cstate="print"/>
          <a:srcRect/>
          <a:stretch>
            <a:fillRect/>
          </a:stretch>
        </p:blipFill>
        <p:spPr bwMode="auto">
          <a:xfrm>
            <a:off x="795338" y="3733800"/>
            <a:ext cx="7553325" cy="1895475"/>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Using GPS to Determine Location and Distance (cont.)</a:t>
            </a:r>
          </a:p>
        </p:txBody>
      </p:sp>
      <p:sp>
        <p:nvSpPr>
          <p:cNvPr id="3" name="Content Placeholder 2"/>
          <p:cNvSpPr>
            <a:spLocks noGrp="1"/>
          </p:cNvSpPr>
          <p:nvPr>
            <p:ph idx="1"/>
          </p:nvPr>
        </p:nvSpPr>
        <p:spPr/>
        <p:txBody>
          <a:bodyPr/>
          <a:lstStyle/>
          <a:p>
            <a:r>
              <a:rPr lang="en-US" dirty="0"/>
              <a:t>To find the legs of the triangle, we can see that the change in latitude between the starting position and </a:t>
            </a:r>
            <a:r>
              <a:rPr lang="en-US" i="1" dirty="0"/>
              <a:t>P </a:t>
            </a:r>
            <a:r>
              <a:rPr lang="en-US" dirty="0"/>
              <a:t>is </a:t>
            </a:r>
          </a:p>
          <a:p>
            <a:pPr algn="ctr"/>
            <a:r>
              <a:rPr lang="en-US" dirty="0">
                <a:solidFill>
                  <a:srgbClr val="000099"/>
                </a:solidFill>
              </a:rPr>
              <a:t>35.15° </a:t>
            </a:r>
            <a:r>
              <a:rPr lang="en-US" dirty="0">
                <a:solidFill>
                  <a:srgbClr val="000099"/>
                </a:solidFill>
                <a:latin typeface="Symbol" pitchFamily="18" charset="2"/>
              </a:rPr>
              <a:t>-</a:t>
            </a:r>
            <a:r>
              <a:rPr lang="en-US" dirty="0">
                <a:solidFill>
                  <a:srgbClr val="000099"/>
                </a:solidFill>
              </a:rPr>
              <a:t> 32.75° = 2.4°</a:t>
            </a:r>
            <a:r>
              <a:rPr lang="en-US" dirty="0">
                <a:solidFill>
                  <a:srgbClr val="1F497D"/>
                </a:solidFill>
              </a:rPr>
              <a:t>.</a:t>
            </a:r>
            <a:r>
              <a:rPr lang="en-US" dirty="0">
                <a:solidFill>
                  <a:srgbClr val="000099"/>
                </a:solidFill>
              </a:rPr>
              <a:t> </a:t>
            </a:r>
          </a:p>
          <a:p>
            <a:r>
              <a:rPr lang="en-US" dirty="0"/>
              <a:t>Since each degree represents 69 miles, the distance from the starting point to </a:t>
            </a:r>
            <a:r>
              <a:rPr lang="en-US" i="1" dirty="0"/>
              <a:t>P </a:t>
            </a:r>
            <a:r>
              <a:rPr lang="en-US" dirty="0"/>
              <a:t>would be</a:t>
            </a:r>
            <a:r>
              <a:rPr lang="en-US" i="1" dirty="0"/>
              <a:t> </a:t>
            </a:r>
          </a:p>
          <a:p>
            <a:pPr algn="ctr"/>
            <a:r>
              <a:rPr lang="en-US" dirty="0"/>
              <a:t> </a:t>
            </a:r>
          </a:p>
          <a:p>
            <a:r>
              <a:rPr lang="en-US" dirty="0"/>
              <a:t>Similarly, the change in longitude is </a:t>
            </a:r>
          </a:p>
          <a:p>
            <a:pPr algn="ctr"/>
            <a:r>
              <a:rPr lang="en-US" dirty="0">
                <a:solidFill>
                  <a:srgbClr val="000099"/>
                </a:solidFill>
              </a:rPr>
              <a:t>90.06° </a:t>
            </a:r>
            <a:r>
              <a:rPr lang="en-US" dirty="0">
                <a:solidFill>
                  <a:srgbClr val="000099"/>
                </a:solidFill>
                <a:latin typeface="Symbol" pitchFamily="18" charset="2"/>
              </a:rPr>
              <a:t>-</a:t>
            </a:r>
            <a:r>
              <a:rPr lang="en-US" dirty="0">
                <a:solidFill>
                  <a:srgbClr val="000099"/>
                </a:solidFill>
              </a:rPr>
              <a:t> 79.98° = 10.08°</a:t>
            </a:r>
            <a:r>
              <a:rPr lang="en-US" dirty="0">
                <a:solidFill>
                  <a:srgbClr val="1F497D"/>
                </a:solidFill>
              </a:rPr>
              <a:t>.</a:t>
            </a:r>
            <a:r>
              <a:rPr lang="en-US" dirty="0">
                <a:solidFill>
                  <a:srgbClr val="000099"/>
                </a:solidFill>
              </a:rPr>
              <a:t> </a:t>
            </a:r>
          </a:p>
        </p:txBody>
      </p:sp>
      <p:graphicFrame>
        <p:nvGraphicFramePr>
          <p:cNvPr id="29698" name="Object 2"/>
          <p:cNvGraphicFramePr>
            <a:graphicFrameLocks noChangeAspect="1"/>
          </p:cNvGraphicFramePr>
          <p:nvPr>
            <p:extLst>
              <p:ext uri="{D42A27DB-BD31-4B8C-83A1-F6EECF244321}">
                <p14:modId xmlns:p14="http://schemas.microsoft.com/office/powerpoint/2010/main" val="1964936282"/>
              </p:ext>
            </p:extLst>
          </p:nvPr>
        </p:nvGraphicFramePr>
        <p:xfrm>
          <a:off x="3054350" y="4191000"/>
          <a:ext cx="3035300" cy="304800"/>
        </p:xfrm>
        <a:graphic>
          <a:graphicData uri="http://schemas.openxmlformats.org/presentationml/2006/ole">
            <mc:AlternateContent xmlns:mc="http://schemas.openxmlformats.org/markup-compatibility/2006">
              <mc:Choice xmlns:v="urn:schemas-microsoft-com:vml" Requires="v">
                <p:oleObj spid="_x0000_s29715" name="Equation" r:id="rId3" imgW="3035160" imgH="304560" progId="Equation.DSMT4">
                  <p:embed/>
                </p:oleObj>
              </mc:Choice>
              <mc:Fallback>
                <p:oleObj name="Equation" r:id="rId3" imgW="3035160" imgH="304560" progId="Equation.DSMT4">
                  <p:embed/>
                  <p:pic>
                    <p:nvPicPr>
                      <p:cNvPr id="0" name="Picture 2"/>
                      <p:cNvPicPr>
                        <a:picLocks noChangeAspect="1" noChangeArrowheads="1"/>
                      </p:cNvPicPr>
                      <p:nvPr/>
                    </p:nvPicPr>
                    <p:blipFill>
                      <a:blip r:embed="rId4"/>
                      <a:srcRect/>
                      <a:stretch>
                        <a:fillRect/>
                      </a:stretch>
                    </p:blipFill>
                    <p:spPr bwMode="auto">
                      <a:xfrm>
                        <a:off x="3054350" y="4191000"/>
                        <a:ext cx="3035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Using GPS to Determine Location and Distance (cont.)</a:t>
            </a:r>
          </a:p>
        </p:txBody>
      </p:sp>
      <p:sp>
        <p:nvSpPr>
          <p:cNvPr id="3" name="Content Placeholder 2"/>
          <p:cNvSpPr>
            <a:spLocks noGrp="1"/>
          </p:cNvSpPr>
          <p:nvPr>
            <p:ph idx="1"/>
          </p:nvPr>
        </p:nvSpPr>
        <p:spPr/>
        <p:txBody>
          <a:bodyPr/>
          <a:lstStyle/>
          <a:p>
            <a:r>
              <a:rPr lang="en-US" dirty="0"/>
              <a:t>To find the distance between longitude lines at 35.15 degrees above the equator, we apply the LAF as follows. </a:t>
            </a:r>
          </a:p>
        </p:txBody>
      </p:sp>
      <p:graphicFrame>
        <p:nvGraphicFramePr>
          <p:cNvPr id="30723" name="Object 3"/>
          <p:cNvGraphicFramePr>
            <a:graphicFrameLocks noChangeAspect="1"/>
          </p:cNvGraphicFramePr>
          <p:nvPr>
            <p:extLst>
              <p:ext uri="{D42A27DB-BD31-4B8C-83A1-F6EECF244321}">
                <p14:modId xmlns:p14="http://schemas.microsoft.com/office/powerpoint/2010/main" val="3164974976"/>
              </p:ext>
            </p:extLst>
          </p:nvPr>
        </p:nvGraphicFramePr>
        <p:xfrm>
          <a:off x="3099920" y="2508250"/>
          <a:ext cx="2908300" cy="939800"/>
        </p:xfrm>
        <a:graphic>
          <a:graphicData uri="http://schemas.openxmlformats.org/presentationml/2006/ole">
            <mc:AlternateContent xmlns:mc="http://schemas.openxmlformats.org/markup-compatibility/2006">
              <mc:Choice xmlns:v="urn:schemas-microsoft-com:vml" Requires="v">
                <p:oleObj spid="_x0000_s30788" name="Equation" r:id="rId3" imgW="2908080" imgH="939600" progId="Equation.DSMT4">
                  <p:embed/>
                </p:oleObj>
              </mc:Choice>
              <mc:Fallback>
                <p:oleObj name="Equation" r:id="rId3" imgW="2908080" imgH="939600" progId="Equation.DSMT4">
                  <p:embed/>
                  <p:pic>
                    <p:nvPicPr>
                      <p:cNvPr id="0" name="Picture 3"/>
                      <p:cNvPicPr>
                        <a:picLocks noChangeAspect="1" noChangeArrowheads="1"/>
                      </p:cNvPicPr>
                      <p:nvPr/>
                    </p:nvPicPr>
                    <p:blipFill>
                      <a:blip r:embed="rId4"/>
                      <a:srcRect/>
                      <a:stretch>
                        <a:fillRect/>
                      </a:stretch>
                    </p:blipFill>
                    <p:spPr bwMode="auto">
                      <a:xfrm>
                        <a:off x="3099920" y="2508250"/>
                        <a:ext cx="2908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4" name="Object 4"/>
          <p:cNvGraphicFramePr>
            <a:graphicFrameLocks noChangeAspect="1"/>
          </p:cNvGraphicFramePr>
          <p:nvPr/>
        </p:nvGraphicFramePr>
        <p:xfrm>
          <a:off x="3655704" y="3594100"/>
          <a:ext cx="2108200" cy="292100"/>
        </p:xfrm>
        <a:graphic>
          <a:graphicData uri="http://schemas.openxmlformats.org/presentationml/2006/ole">
            <mc:AlternateContent xmlns:mc="http://schemas.openxmlformats.org/markup-compatibility/2006">
              <mc:Choice xmlns:v="urn:schemas-microsoft-com:vml" Requires="v">
                <p:oleObj spid="_x0000_s30789" name="Equation" r:id="rId5" imgW="2108160" imgH="291960" progId="Equation.DSMT4">
                  <p:embed/>
                </p:oleObj>
              </mc:Choice>
              <mc:Fallback>
                <p:oleObj name="Equation" r:id="rId5" imgW="2108160" imgH="291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5704" y="3594100"/>
                        <a:ext cx="2108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5"/>
          <p:cNvGraphicFramePr>
            <a:graphicFrameLocks noChangeAspect="1"/>
          </p:cNvGraphicFramePr>
          <p:nvPr/>
        </p:nvGraphicFramePr>
        <p:xfrm>
          <a:off x="3662054" y="4127500"/>
          <a:ext cx="1765300" cy="292100"/>
        </p:xfrm>
        <a:graphic>
          <a:graphicData uri="http://schemas.openxmlformats.org/presentationml/2006/ole">
            <mc:AlternateContent xmlns:mc="http://schemas.openxmlformats.org/markup-compatibility/2006">
              <mc:Choice xmlns:v="urn:schemas-microsoft-com:vml" Requires="v">
                <p:oleObj spid="_x0000_s30790" name="Equation" r:id="rId7" imgW="1765080" imgH="291960" progId="Equation.DSMT4">
                  <p:embed/>
                </p:oleObj>
              </mc:Choice>
              <mc:Fallback>
                <p:oleObj name="Equation" r:id="rId7" imgW="1765080" imgH="2919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2054" y="4127500"/>
                        <a:ext cx="1765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6" name="Object 6"/>
          <p:cNvGraphicFramePr>
            <a:graphicFrameLocks noChangeAspect="1"/>
          </p:cNvGraphicFramePr>
          <p:nvPr/>
        </p:nvGraphicFramePr>
        <p:xfrm>
          <a:off x="3671248" y="4660900"/>
          <a:ext cx="1117600" cy="292100"/>
        </p:xfrm>
        <a:graphic>
          <a:graphicData uri="http://schemas.openxmlformats.org/presentationml/2006/ole">
            <mc:AlternateContent xmlns:mc="http://schemas.openxmlformats.org/markup-compatibility/2006">
              <mc:Choice xmlns:v="urn:schemas-microsoft-com:vml" Requires="v">
                <p:oleObj spid="_x0000_s30791" name="Equation" r:id="rId9" imgW="1117440" imgH="291960" progId="Equation.DSMT4">
                  <p:embed/>
                </p:oleObj>
              </mc:Choice>
              <mc:Fallback>
                <p:oleObj name="Equation" r:id="rId9" imgW="111744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1248" y="4660900"/>
                        <a:ext cx="1117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Using GPS to Determine Location and Distance (cont.)</a:t>
            </a:r>
          </a:p>
        </p:txBody>
      </p:sp>
      <p:sp>
        <p:nvSpPr>
          <p:cNvPr id="3" name="Content Placeholder 2"/>
          <p:cNvSpPr>
            <a:spLocks noGrp="1"/>
          </p:cNvSpPr>
          <p:nvPr>
            <p:ph idx="1"/>
          </p:nvPr>
        </p:nvSpPr>
        <p:spPr/>
        <p:txBody>
          <a:bodyPr/>
          <a:lstStyle/>
          <a:p>
            <a:r>
              <a:rPr lang="en-US" dirty="0"/>
              <a:t>Each degree of longitude would represent approximately 55 miles. Therefore, the distance from </a:t>
            </a:r>
            <a:r>
              <a:rPr lang="en-US" i="1" dirty="0"/>
              <a:t>P </a:t>
            </a:r>
            <a:r>
              <a:rPr lang="en-US" dirty="0"/>
              <a:t>to the destination would be 55 </a:t>
            </a:r>
            <a:r>
              <a:rPr lang="en-US" dirty="0">
                <a:sym typeface="Symbol"/>
              </a:rPr>
              <a:t></a:t>
            </a:r>
            <a:r>
              <a:rPr lang="en-US" dirty="0"/>
              <a:t> 10.08 = 554.4 miles.</a:t>
            </a:r>
          </a:p>
        </p:txBody>
      </p:sp>
      <p:pic>
        <p:nvPicPr>
          <p:cNvPr id="31746" name="Picture 2"/>
          <p:cNvPicPr>
            <a:picLocks noChangeAspect="1" noChangeArrowheads="1"/>
          </p:cNvPicPr>
          <p:nvPr/>
        </p:nvPicPr>
        <p:blipFill>
          <a:blip r:embed="rId2" cstate="print"/>
          <a:srcRect/>
          <a:stretch>
            <a:fillRect/>
          </a:stretch>
        </p:blipFill>
        <p:spPr bwMode="auto">
          <a:xfrm>
            <a:off x="822960" y="2771776"/>
            <a:ext cx="7498080" cy="284283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Using GPS to Determine Location and Distance (cont.)</a:t>
            </a:r>
          </a:p>
        </p:txBody>
      </p:sp>
      <p:sp>
        <p:nvSpPr>
          <p:cNvPr id="3" name="Content Placeholder 2"/>
          <p:cNvSpPr>
            <a:spLocks noGrp="1"/>
          </p:cNvSpPr>
          <p:nvPr>
            <p:ph idx="1"/>
          </p:nvPr>
        </p:nvSpPr>
        <p:spPr/>
        <p:txBody>
          <a:bodyPr>
            <a:noAutofit/>
          </a:bodyPr>
          <a:lstStyle/>
          <a:p>
            <a:r>
              <a:rPr lang="en-US" dirty="0"/>
              <a:t>Using the Pythagorean Theorem, we find the direct distance to be</a:t>
            </a:r>
          </a:p>
          <a:p>
            <a:endParaRPr lang="en-US" dirty="0"/>
          </a:p>
          <a:p>
            <a:endParaRPr lang="en-US" dirty="0"/>
          </a:p>
          <a:p>
            <a:endParaRPr lang="en-US" dirty="0"/>
          </a:p>
          <a:p>
            <a:pPr>
              <a:lnSpc>
                <a:spcPct val="150000"/>
              </a:lnSpc>
              <a:spcBef>
                <a:spcPts val="1800"/>
              </a:spcBef>
            </a:pPr>
            <a:endParaRPr lang="en-US" dirty="0"/>
          </a:p>
          <a:p>
            <a:endParaRPr lang="en-US" dirty="0"/>
          </a:p>
          <a:p>
            <a:r>
              <a:rPr lang="en-US" dirty="0"/>
              <a:t>Therefore the distance between the two cities is about </a:t>
            </a:r>
            <a:r>
              <a:rPr lang="en-US" dirty="0">
                <a:solidFill>
                  <a:srgbClr val="FF0000"/>
                </a:solidFill>
              </a:rPr>
              <a:t>578.60 miles</a:t>
            </a:r>
            <a:r>
              <a:rPr lang="en-US" dirty="0"/>
              <a:t>.  </a:t>
            </a:r>
          </a:p>
        </p:txBody>
      </p:sp>
      <p:graphicFrame>
        <p:nvGraphicFramePr>
          <p:cNvPr id="32771" name="Object 3"/>
          <p:cNvGraphicFramePr>
            <a:graphicFrameLocks noChangeAspect="1"/>
          </p:cNvGraphicFramePr>
          <p:nvPr/>
        </p:nvGraphicFramePr>
        <p:xfrm>
          <a:off x="2854656" y="2286000"/>
          <a:ext cx="2819400" cy="381000"/>
        </p:xfrm>
        <a:graphic>
          <a:graphicData uri="http://schemas.openxmlformats.org/presentationml/2006/ole">
            <mc:AlternateContent xmlns:mc="http://schemas.openxmlformats.org/markup-compatibility/2006">
              <mc:Choice xmlns:v="urn:schemas-microsoft-com:vml" Requires="v">
                <p:oleObj spid="_x0000_s32851" name="Equation" r:id="rId3" imgW="2819160" imgH="380880" progId="Equation.DSMT4">
                  <p:embed/>
                </p:oleObj>
              </mc:Choice>
              <mc:Fallback>
                <p:oleObj name="Equation" r:id="rId3" imgW="2819160" imgH="3808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4656" y="2286000"/>
                        <a:ext cx="2819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2" name="Object 4"/>
          <p:cNvGraphicFramePr>
            <a:graphicFrameLocks noChangeAspect="1"/>
          </p:cNvGraphicFramePr>
          <p:nvPr/>
        </p:nvGraphicFramePr>
        <p:xfrm>
          <a:off x="1899312" y="2895600"/>
          <a:ext cx="3784600" cy="381000"/>
        </p:xfrm>
        <a:graphic>
          <a:graphicData uri="http://schemas.openxmlformats.org/presentationml/2006/ole">
            <mc:AlternateContent xmlns:mc="http://schemas.openxmlformats.org/markup-compatibility/2006">
              <mc:Choice xmlns:v="urn:schemas-microsoft-com:vml" Requires="v">
                <p:oleObj spid="_x0000_s32852" name="Equation" r:id="rId5" imgW="3784320" imgH="380880" progId="Equation.DSMT4">
                  <p:embed/>
                </p:oleObj>
              </mc:Choice>
              <mc:Fallback>
                <p:oleObj name="Equation" r:id="rId5" imgW="3784320" imgH="3808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9312" y="2895600"/>
                        <a:ext cx="3784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3" name="Object 5"/>
          <p:cNvGraphicFramePr>
            <a:graphicFrameLocks noChangeAspect="1"/>
          </p:cNvGraphicFramePr>
          <p:nvPr/>
        </p:nvGraphicFramePr>
        <p:xfrm>
          <a:off x="3526808" y="3469944"/>
          <a:ext cx="2133600" cy="381000"/>
        </p:xfrm>
        <a:graphic>
          <a:graphicData uri="http://schemas.openxmlformats.org/presentationml/2006/ole">
            <mc:AlternateContent xmlns:mc="http://schemas.openxmlformats.org/markup-compatibility/2006">
              <mc:Choice xmlns:v="urn:schemas-microsoft-com:vml" Requires="v">
                <p:oleObj spid="_x0000_s32853" name="Equation" r:id="rId7" imgW="2133360" imgH="380880" progId="Equation.DSMT4">
                  <p:embed/>
                </p:oleObj>
              </mc:Choice>
              <mc:Fallback>
                <p:oleObj name="Equation" r:id="rId7" imgW="2133360" imgH="3808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6808" y="3469944"/>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4" name="Object 6"/>
          <p:cNvGraphicFramePr>
            <a:graphicFrameLocks noChangeAspect="1"/>
          </p:cNvGraphicFramePr>
          <p:nvPr/>
        </p:nvGraphicFramePr>
        <p:xfrm>
          <a:off x="3274042" y="4073856"/>
          <a:ext cx="2705100" cy="495300"/>
        </p:xfrm>
        <a:graphic>
          <a:graphicData uri="http://schemas.openxmlformats.org/presentationml/2006/ole">
            <mc:AlternateContent xmlns:mc="http://schemas.openxmlformats.org/markup-compatibility/2006">
              <mc:Choice xmlns:v="urn:schemas-microsoft-com:vml" Requires="v">
                <p:oleObj spid="_x0000_s32854" name="Equation" r:id="rId9" imgW="2705040" imgH="495000" progId="Equation.DSMT4">
                  <p:embed/>
                </p:oleObj>
              </mc:Choice>
              <mc:Fallback>
                <p:oleObj name="Equation" r:id="rId9" imgW="2705040" imgH="4950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4042" y="4073856"/>
                        <a:ext cx="2705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5" name="Object 7"/>
          <p:cNvGraphicFramePr>
            <a:graphicFrameLocks noChangeAspect="1"/>
          </p:cNvGraphicFramePr>
          <p:nvPr/>
        </p:nvGraphicFramePr>
        <p:xfrm>
          <a:off x="4876800" y="4792640"/>
          <a:ext cx="2362200" cy="304800"/>
        </p:xfrm>
        <a:graphic>
          <a:graphicData uri="http://schemas.openxmlformats.org/presentationml/2006/ole">
            <mc:AlternateContent xmlns:mc="http://schemas.openxmlformats.org/markup-compatibility/2006">
              <mc:Choice xmlns:v="urn:schemas-microsoft-com:vml" Requires="v">
                <p:oleObj spid="_x0000_s32855" name="Equation" r:id="rId11" imgW="2361960" imgH="304560" progId="Equation.DSMT4">
                  <p:embed/>
                </p:oleObj>
              </mc:Choice>
              <mc:Fallback>
                <p:oleObj name="Equation" r:id="rId11" imgW="2361960" imgH="3045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6800" y="4792640"/>
                        <a:ext cx="236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Sine, Cosine, and Tangent </a:t>
            </a:r>
          </a:p>
        </p:txBody>
      </p:sp>
      <p:sp>
        <p:nvSpPr>
          <p:cNvPr id="3" name="Content Placeholder 2"/>
          <p:cNvSpPr>
            <a:spLocks noGrp="1"/>
          </p:cNvSpPr>
          <p:nvPr>
            <p:ph idx="1"/>
          </p:nvPr>
        </p:nvSpPr>
        <p:spPr>
          <a:xfrm>
            <a:off x="457200" y="1280160"/>
            <a:ext cx="8229600" cy="4142673"/>
          </a:xfrm>
          <a:solidFill>
            <a:srgbClr val="FFFFCC"/>
          </a:solidFill>
          <a:ln w="28575">
            <a:solidFill>
              <a:srgbClr val="000000"/>
            </a:solidFill>
          </a:ln>
        </p:spPr>
        <p:txBody>
          <a:bodyPr>
            <a:spAutoFit/>
          </a:bodyPr>
          <a:lstStyle/>
          <a:p>
            <a:pPr algn="ctr"/>
            <a:r>
              <a:rPr lang="en-US" b="1" dirty="0">
                <a:solidFill>
                  <a:srgbClr val="000000"/>
                </a:solidFill>
              </a:rPr>
              <a:t>Sine, Cosine, and Tangent</a:t>
            </a: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r>
              <a:rPr lang="en-US" b="1" dirty="0">
                <a:solidFill>
                  <a:srgbClr val="000000"/>
                </a:solidFill>
              </a:rPr>
              <a:t> </a:t>
            </a:r>
          </a:p>
        </p:txBody>
      </p:sp>
      <p:graphicFrame>
        <p:nvGraphicFramePr>
          <p:cNvPr id="33794" name="Object 2"/>
          <p:cNvGraphicFramePr>
            <a:graphicFrameLocks noChangeAspect="1"/>
          </p:cNvGraphicFramePr>
          <p:nvPr/>
        </p:nvGraphicFramePr>
        <p:xfrm>
          <a:off x="990600" y="1905000"/>
          <a:ext cx="3416300" cy="3073400"/>
        </p:xfrm>
        <a:graphic>
          <a:graphicData uri="http://schemas.openxmlformats.org/presentationml/2006/ole">
            <mc:AlternateContent xmlns:mc="http://schemas.openxmlformats.org/markup-compatibility/2006">
              <mc:Choice xmlns:v="urn:schemas-microsoft-com:vml" Requires="v">
                <p:oleObj spid="_x0000_s33810" name="Equation" r:id="rId3" imgW="3416040" imgH="3073320" progId="Equation.DSMT4">
                  <p:embed/>
                </p:oleObj>
              </mc:Choice>
              <mc:Fallback>
                <p:oleObj name="Equation" r:id="rId3" imgW="3416040" imgH="3073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905000"/>
                        <a:ext cx="3416300" cy="307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3795" name="Picture 3"/>
          <p:cNvPicPr>
            <a:picLocks noChangeAspect="1" noChangeArrowheads="1"/>
          </p:cNvPicPr>
          <p:nvPr/>
        </p:nvPicPr>
        <p:blipFill>
          <a:blip r:embed="rId5" cstate="print">
            <a:clrChange>
              <a:clrFrom>
                <a:srgbClr val="F7F7F7"/>
              </a:clrFrom>
              <a:clrTo>
                <a:srgbClr val="F7F7F7">
                  <a:alpha val="0"/>
                </a:srgbClr>
              </a:clrTo>
            </a:clrChange>
            <a:duotone>
              <a:prstClr val="black"/>
              <a:srgbClr val="FFFFCC">
                <a:tint val="45000"/>
                <a:satMod val="400000"/>
              </a:srgbClr>
            </a:duotone>
          </a:blip>
          <a:srcRect/>
          <a:stretch>
            <a:fillRect/>
          </a:stretch>
        </p:blipFill>
        <p:spPr bwMode="auto">
          <a:xfrm>
            <a:off x="4648200" y="1877339"/>
            <a:ext cx="3840480" cy="3380461"/>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Calculating Trigonometric Values </a:t>
            </a:r>
          </a:p>
        </p:txBody>
      </p:sp>
      <p:sp>
        <p:nvSpPr>
          <p:cNvPr id="3" name="Content Placeholder 2"/>
          <p:cNvSpPr>
            <a:spLocks noGrp="1"/>
          </p:cNvSpPr>
          <p:nvPr>
            <p:ph idx="1"/>
          </p:nvPr>
        </p:nvSpPr>
        <p:spPr/>
        <p:txBody>
          <a:bodyPr/>
          <a:lstStyle/>
          <a:p>
            <a:r>
              <a:rPr lang="en-US" dirty="0"/>
              <a:t>Sam is building a deck on the back of his house. The deck is </a:t>
            </a:r>
            <a:r>
              <a:rPr lang="en-US" dirty="0">
                <a:solidFill>
                  <a:srgbClr val="0000FF"/>
                </a:solidFill>
              </a:rPr>
              <a:t>4 feet </a:t>
            </a:r>
            <a:r>
              <a:rPr lang="en-US" dirty="0"/>
              <a:t>off the ground. According to the building code, the maximum angle for the incline of the steps for the deck is </a:t>
            </a:r>
            <a:r>
              <a:rPr lang="en-US" dirty="0">
                <a:solidFill>
                  <a:srgbClr val="0000FF"/>
                </a:solidFill>
              </a:rPr>
              <a:t>30°</a:t>
            </a:r>
            <a:r>
              <a:rPr lang="en-US" dirty="0"/>
              <a:t> and the maximum length of the step incline can be </a:t>
            </a:r>
            <a:r>
              <a:rPr lang="en-US" dirty="0">
                <a:solidFill>
                  <a:srgbClr val="0000FF"/>
                </a:solidFill>
              </a:rPr>
              <a:t>8 feet</a:t>
            </a:r>
            <a:r>
              <a:rPr lang="en-US" dirty="0"/>
              <a:t>. Using the given figure, determine the minimum distance the landing step (Point </a:t>
            </a:r>
            <a:r>
              <a:rPr lang="en-US" i="1" dirty="0"/>
              <a:t>A</a:t>
            </a:r>
            <a:r>
              <a:rPr lang="en-US" dirty="0"/>
              <a:t>) must be from the house.</a:t>
            </a:r>
            <a:r>
              <a:rPr lang="en-US" i="1" dirty="0"/>
              <a:t> </a:t>
            </a:r>
            <a:endParaRPr lang="en-US" dirty="0"/>
          </a:p>
        </p:txBody>
      </p:sp>
      <p:pic>
        <p:nvPicPr>
          <p:cNvPr id="34818" name="Picture 2"/>
          <p:cNvPicPr>
            <a:picLocks noChangeAspect="1" noChangeArrowheads="1"/>
          </p:cNvPicPr>
          <p:nvPr/>
        </p:nvPicPr>
        <p:blipFill>
          <a:blip r:embed="rId2" cstate="print"/>
          <a:srcRect/>
          <a:stretch>
            <a:fillRect/>
          </a:stretch>
        </p:blipFill>
        <p:spPr bwMode="auto">
          <a:xfrm>
            <a:off x="3886200" y="3886200"/>
            <a:ext cx="3017520" cy="2038746"/>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Calculating Trigonometric Values (cont.)</a:t>
            </a:r>
          </a:p>
        </p:txBody>
      </p:sp>
      <p:sp>
        <p:nvSpPr>
          <p:cNvPr id="3" name="Content Placeholder 2"/>
          <p:cNvSpPr>
            <a:spLocks noGrp="1"/>
          </p:cNvSpPr>
          <p:nvPr>
            <p:ph idx="1"/>
          </p:nvPr>
        </p:nvSpPr>
        <p:spPr/>
        <p:txBody>
          <a:bodyPr/>
          <a:lstStyle/>
          <a:p>
            <a:r>
              <a:rPr lang="en-US" b="1" dirty="0"/>
              <a:t>Solution </a:t>
            </a:r>
          </a:p>
          <a:p>
            <a:r>
              <a:rPr lang="en-US" dirty="0"/>
              <a:t>Using the information given and trigonometric ratios, we can determine the minimum distance from </a:t>
            </a:r>
            <a:r>
              <a:rPr lang="en-US" i="1" dirty="0"/>
              <a:t>A </a:t>
            </a:r>
            <a:r>
              <a:rPr lang="en-US" dirty="0"/>
              <a:t>to </a:t>
            </a:r>
            <a:r>
              <a:rPr lang="en-US" i="1" dirty="0"/>
              <a:t>C. </a:t>
            </a:r>
            <a:r>
              <a:rPr lang="en-US" dirty="0"/>
              <a:t>First, we verify that the angle of 30°</a:t>
            </a:r>
            <a:r>
              <a:rPr lang="en-US" i="1" dirty="0"/>
              <a:t> </a:t>
            </a:r>
            <a:r>
              <a:rPr lang="en-US" dirty="0"/>
              <a:t>is accurate for the height of the deck and the length of the incline. It is always true that                     so we need to verify that the trigonometric ratio is also equal to      Therefore, </a:t>
            </a:r>
          </a:p>
        </p:txBody>
      </p:sp>
      <p:graphicFrame>
        <p:nvGraphicFramePr>
          <p:cNvPr id="35842" name="Object 2"/>
          <p:cNvGraphicFramePr>
            <a:graphicFrameLocks noChangeAspect="1"/>
          </p:cNvGraphicFramePr>
          <p:nvPr/>
        </p:nvGraphicFramePr>
        <p:xfrm>
          <a:off x="2922896" y="3566804"/>
          <a:ext cx="1562100" cy="444500"/>
        </p:xfrm>
        <a:graphic>
          <a:graphicData uri="http://schemas.openxmlformats.org/presentationml/2006/ole">
            <mc:AlternateContent xmlns:mc="http://schemas.openxmlformats.org/markup-compatibility/2006">
              <mc:Choice xmlns:v="urn:schemas-microsoft-com:vml" Requires="v">
                <p:oleObj spid="_x0000_s35893" name="Equation" r:id="rId3" imgW="1562040" imgH="444240" progId="Equation.DSMT4">
                  <p:embed/>
                </p:oleObj>
              </mc:Choice>
              <mc:Fallback>
                <p:oleObj name="Equation" r:id="rId3" imgW="156204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2896" y="3566804"/>
                        <a:ext cx="1562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6139216" y="3962400"/>
          <a:ext cx="292100" cy="444500"/>
        </p:xfrm>
        <a:graphic>
          <a:graphicData uri="http://schemas.openxmlformats.org/presentationml/2006/ole">
            <mc:AlternateContent xmlns:mc="http://schemas.openxmlformats.org/markup-compatibility/2006">
              <mc:Choice xmlns:v="urn:schemas-microsoft-com:vml" Requires="v">
                <p:oleObj spid="_x0000_s35894" name="Equation" r:id="rId5" imgW="291960" imgH="444240" progId="Equation.DSMT4">
                  <p:embed/>
                </p:oleObj>
              </mc:Choice>
              <mc:Fallback>
                <p:oleObj name="Equation" r:id="rId5" imgW="291960" imgH="444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9216" y="3962400"/>
                        <a:ext cx="292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p:cNvGraphicFramePr>
            <a:graphicFrameLocks noChangeAspect="1"/>
          </p:cNvGraphicFramePr>
          <p:nvPr>
            <p:extLst>
              <p:ext uri="{D42A27DB-BD31-4B8C-83A1-F6EECF244321}">
                <p14:modId xmlns:p14="http://schemas.microsoft.com/office/powerpoint/2010/main" val="2601501093"/>
              </p:ext>
            </p:extLst>
          </p:nvPr>
        </p:nvGraphicFramePr>
        <p:xfrm>
          <a:off x="2279650" y="4508500"/>
          <a:ext cx="4584700" cy="901700"/>
        </p:xfrm>
        <a:graphic>
          <a:graphicData uri="http://schemas.openxmlformats.org/presentationml/2006/ole">
            <mc:AlternateContent xmlns:mc="http://schemas.openxmlformats.org/markup-compatibility/2006">
              <mc:Choice xmlns:v="urn:schemas-microsoft-com:vml" Requires="v">
                <p:oleObj spid="_x0000_s35895" name="Equation" r:id="rId7" imgW="4584600" imgH="901440" progId="Equation.DSMT4">
                  <p:embed/>
                </p:oleObj>
              </mc:Choice>
              <mc:Fallback>
                <p:oleObj name="Equation" r:id="rId7" imgW="4584600" imgH="901440" progId="Equation.DSMT4">
                  <p:embed/>
                  <p:pic>
                    <p:nvPicPr>
                      <p:cNvPr id="0" name="Picture 4"/>
                      <p:cNvPicPr>
                        <a:picLocks noChangeAspect="1" noChangeArrowheads="1"/>
                      </p:cNvPicPr>
                      <p:nvPr/>
                    </p:nvPicPr>
                    <p:blipFill>
                      <a:blip r:embed="rId8"/>
                      <a:srcRect/>
                      <a:stretch>
                        <a:fillRect/>
                      </a:stretch>
                    </p:blipFill>
                    <p:spPr bwMode="auto">
                      <a:xfrm>
                        <a:off x="2279650" y="4508500"/>
                        <a:ext cx="4584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1: Summary of Points, Lines, and Planes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4834949"/>
              </p:ext>
            </p:extLst>
          </p:nvPr>
        </p:nvGraphicFramePr>
        <p:xfrm>
          <a:off x="457200" y="1279525"/>
          <a:ext cx="8229600" cy="441769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fontAlgn="b"/>
                      <a:r>
                        <a:rPr lang="en-US" sz="2400" b="1" i="0" u="none" strike="noStrike" dirty="0">
                          <a:solidFill>
                            <a:schemeClr val="bg1"/>
                          </a:solidFill>
                          <a:latin typeface="Calibri"/>
                        </a:rPr>
                        <a:t>Term/Example</a:t>
                      </a:r>
                    </a:p>
                  </a:txBody>
                  <a:tcPr marL="9525" marR="9525" marT="9525" marB="0"/>
                </a:tc>
                <a:tc>
                  <a:txBody>
                    <a:bodyPr/>
                    <a:lstStyle/>
                    <a:p>
                      <a:pPr algn="ctr" fontAlgn="b"/>
                      <a:r>
                        <a:rPr lang="en-US" sz="2400" b="1" i="0" u="none" strike="noStrike" dirty="0">
                          <a:solidFill>
                            <a:schemeClr val="bg1"/>
                          </a:solidFill>
                          <a:latin typeface="Calibri"/>
                        </a:rPr>
                        <a:t>Definition</a:t>
                      </a:r>
                    </a:p>
                  </a:txBody>
                  <a:tcPr marL="9525" marR="9525" marT="9525" marB="0"/>
                </a:tc>
                <a:extLst>
                  <a:ext uri="{0D108BD9-81ED-4DB2-BD59-A6C34878D82A}">
                    <a16:rowId xmlns:a16="http://schemas.microsoft.com/office/drawing/2014/main" val="10000"/>
                  </a:ext>
                </a:extLst>
              </a:tr>
              <a:tr h="370840">
                <a:tc>
                  <a:txBody>
                    <a:bodyPr/>
                    <a:lstStyle/>
                    <a:p>
                      <a:pPr algn="ctr" fontAlgn="b"/>
                      <a:r>
                        <a:rPr lang="en-US" sz="2400" b="0" i="0" u="none" strike="noStrike" dirty="0">
                          <a:solidFill>
                            <a:srgbClr val="000000"/>
                          </a:solidFill>
                          <a:latin typeface="Calibri"/>
                        </a:rPr>
                        <a:t>Line Segment</a:t>
                      </a:r>
                    </a:p>
                  </a:txBody>
                  <a:tcPr marL="9525" marR="9525" marT="9525" marB="0"/>
                </a:tc>
                <a:tc>
                  <a:txBody>
                    <a:bodyPr/>
                    <a:lstStyle/>
                    <a:p>
                      <a:pPr algn="l" fontAlgn="b"/>
                      <a:r>
                        <a:rPr lang="en-US" sz="2400" b="0" i="0" u="none" strike="noStrike" dirty="0">
                          <a:solidFill>
                            <a:srgbClr val="000000"/>
                          </a:solidFill>
                          <a:latin typeface="Calibri"/>
                        </a:rPr>
                        <a:t>A </a:t>
                      </a:r>
                      <a:r>
                        <a:rPr lang="en-US" sz="2400" b="1" i="0" u="none" strike="noStrike" dirty="0">
                          <a:solidFill>
                            <a:srgbClr val="000000"/>
                          </a:solidFill>
                          <a:latin typeface="Calibri"/>
                        </a:rPr>
                        <a:t>line segment </a:t>
                      </a:r>
                      <a:r>
                        <a:rPr lang="en-US" sz="2400" b="0" i="0" u="none" strike="noStrike" dirty="0">
                          <a:solidFill>
                            <a:srgbClr val="000000"/>
                          </a:solidFill>
                          <a:latin typeface="Calibri"/>
                        </a:rPr>
                        <a:t>is the portion of a line that lies between two specified points called </a:t>
                      </a:r>
                      <a:r>
                        <a:rPr lang="en-US" sz="2400" b="1" i="0" u="none" strike="noStrike" dirty="0">
                          <a:solidFill>
                            <a:srgbClr val="000000"/>
                          </a:solidFill>
                          <a:latin typeface="Calibri"/>
                        </a:rPr>
                        <a:t>endpoints</a:t>
                      </a:r>
                      <a:r>
                        <a:rPr lang="en-US" sz="2400" b="0" i="0" u="none" strike="noStrike" dirty="0">
                          <a:solidFill>
                            <a:srgbClr val="000000"/>
                          </a:solidFill>
                          <a:latin typeface="Calibri"/>
                        </a:rPr>
                        <a:t>. A line segment is denoted by its end points, such as </a:t>
                      </a:r>
                    </a:p>
                  </a:txBody>
                  <a:tcPr marL="9525" marR="9525" marT="9525" marB="0"/>
                </a:tc>
                <a:extLst>
                  <a:ext uri="{0D108BD9-81ED-4DB2-BD59-A6C34878D82A}">
                    <a16:rowId xmlns:a16="http://schemas.microsoft.com/office/drawing/2014/main" val="10001"/>
                  </a:ext>
                </a:extLst>
              </a:tr>
              <a:tr h="370840">
                <a:tc>
                  <a:txBody>
                    <a:bodyPr/>
                    <a:lstStyle/>
                    <a:p>
                      <a:pPr algn="ctr" fontAlgn="b"/>
                      <a:r>
                        <a:rPr lang="en-US" sz="2400" b="0" i="0" u="none" strike="noStrike" dirty="0">
                          <a:solidFill>
                            <a:srgbClr val="000000"/>
                          </a:solidFill>
                          <a:latin typeface="Calibri"/>
                        </a:rPr>
                        <a:t>Ray</a:t>
                      </a:r>
                    </a:p>
                  </a:txBody>
                  <a:tcPr marL="9525" marR="9525" marT="9525" marB="0"/>
                </a:tc>
                <a:tc>
                  <a:txBody>
                    <a:bodyPr/>
                    <a:lstStyle/>
                    <a:p>
                      <a:pPr algn="l" fontAlgn="b"/>
                      <a:r>
                        <a:rPr lang="en-US" sz="2400" b="0" i="0" u="none" strike="noStrike" dirty="0">
                          <a:solidFill>
                            <a:srgbClr val="000000"/>
                          </a:solidFill>
                          <a:latin typeface="Calibri"/>
                        </a:rPr>
                        <a:t>A </a:t>
                      </a:r>
                      <a:r>
                        <a:rPr lang="en-US" sz="2400" b="1" i="0" u="none" strike="noStrike" dirty="0">
                          <a:solidFill>
                            <a:srgbClr val="000000"/>
                          </a:solidFill>
                          <a:latin typeface="Calibri"/>
                        </a:rPr>
                        <a:t>ray</a:t>
                      </a:r>
                      <a:r>
                        <a:rPr lang="en-US" sz="2400" b="0" i="0" u="none" strike="noStrike" dirty="0">
                          <a:solidFill>
                            <a:srgbClr val="000000"/>
                          </a:solidFill>
                          <a:latin typeface="Calibri"/>
                        </a:rPr>
                        <a:t> is a half-line with an endpoint A with directionality through point B. A ray is denoted by its endpoint and one other point on the line, such as  </a:t>
                      </a:r>
                    </a:p>
                  </a:txBody>
                  <a:tcPr marL="9525" marR="9525" marT="9525" marB="0"/>
                </a:tc>
                <a:extLst>
                  <a:ext uri="{0D108BD9-81ED-4DB2-BD59-A6C34878D82A}">
                    <a16:rowId xmlns:a16="http://schemas.microsoft.com/office/drawing/2014/main" val="10002"/>
                  </a:ext>
                </a:extLst>
              </a:tr>
            </a:tbl>
          </a:graphicData>
        </a:graphic>
      </p:graphicFrame>
      <p:pic>
        <p:nvPicPr>
          <p:cNvPr id="2050" name="Picture 2"/>
          <p:cNvPicPr>
            <a:picLocks noChangeAspect="1" noChangeArrowheads="1"/>
          </p:cNvPicPr>
          <p:nvPr/>
        </p:nvPicPr>
        <p:blipFill>
          <a:blip r:embed="rId3" cstate="print">
            <a:clrChange>
              <a:clrFrom>
                <a:srgbClr val="BDD7EF"/>
              </a:clrFrom>
              <a:clrTo>
                <a:srgbClr val="BDD7EF">
                  <a:alpha val="0"/>
                </a:srgbClr>
              </a:clrTo>
            </a:clrChange>
            <a:duotone>
              <a:prstClr val="black"/>
              <a:schemeClr val="bg1">
                <a:lumMod val="85000"/>
                <a:tint val="45000"/>
                <a:satMod val="400000"/>
              </a:schemeClr>
            </a:duotone>
          </a:blip>
          <a:srcRect/>
          <a:stretch>
            <a:fillRect/>
          </a:stretch>
        </p:blipFill>
        <p:spPr bwMode="auto">
          <a:xfrm>
            <a:off x="762000" y="2209804"/>
            <a:ext cx="3749040" cy="65557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clrChange>
              <a:clrFrom>
                <a:srgbClr val="F7F7FF"/>
              </a:clrFrom>
              <a:clrTo>
                <a:srgbClr val="F7F7FF">
                  <a:alpha val="0"/>
                </a:srgbClr>
              </a:clrTo>
            </a:clrChange>
            <a:duotone>
              <a:prstClr val="black"/>
              <a:schemeClr val="bg1">
                <a:lumMod val="95000"/>
                <a:tint val="45000"/>
                <a:satMod val="400000"/>
              </a:schemeClr>
            </a:duotone>
          </a:blip>
          <a:srcRect/>
          <a:stretch>
            <a:fillRect/>
          </a:stretch>
        </p:blipFill>
        <p:spPr bwMode="auto">
          <a:xfrm>
            <a:off x="792480" y="4284669"/>
            <a:ext cx="3474720" cy="1201731"/>
          </a:xfrm>
          <a:prstGeom prst="rect">
            <a:avLst/>
          </a:prstGeom>
          <a:noFill/>
          <a:ln w="9525">
            <a:noFill/>
            <a:miter lim="800000"/>
            <a:headEnd/>
            <a:tailEnd/>
          </a:ln>
          <a:effectLst/>
        </p:spPr>
      </p:pic>
      <p:graphicFrame>
        <p:nvGraphicFramePr>
          <p:cNvPr id="2052" name="Object 4"/>
          <p:cNvGraphicFramePr>
            <a:graphicFrameLocks noChangeAspect="1"/>
          </p:cNvGraphicFramePr>
          <p:nvPr>
            <p:extLst>
              <p:ext uri="{D42A27DB-BD31-4B8C-83A1-F6EECF244321}">
                <p14:modId xmlns:p14="http://schemas.microsoft.com/office/powerpoint/2010/main" val="3475123816"/>
              </p:ext>
            </p:extLst>
          </p:nvPr>
        </p:nvGraphicFramePr>
        <p:xfrm>
          <a:off x="4889500" y="3467100"/>
          <a:ext cx="444500" cy="342900"/>
        </p:xfrm>
        <a:graphic>
          <a:graphicData uri="http://schemas.openxmlformats.org/presentationml/2006/ole">
            <mc:AlternateContent xmlns:mc="http://schemas.openxmlformats.org/markup-compatibility/2006">
              <mc:Choice xmlns:v="urn:schemas-microsoft-com:vml" Requires="v">
                <p:oleObj spid="_x0000_s2084" name="Equation" r:id="rId5" imgW="444240" imgH="342720" progId="Equation.DSMT4">
                  <p:embed/>
                </p:oleObj>
              </mc:Choice>
              <mc:Fallback>
                <p:oleObj name="Equation" r:id="rId5" imgW="444240" imgH="3427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9500" y="3467100"/>
                        <a:ext cx="444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7723496" y="5285096"/>
          <a:ext cx="444500" cy="368300"/>
        </p:xfrm>
        <a:graphic>
          <a:graphicData uri="http://schemas.openxmlformats.org/presentationml/2006/ole">
            <mc:AlternateContent xmlns:mc="http://schemas.openxmlformats.org/markup-compatibility/2006">
              <mc:Choice xmlns:v="urn:schemas-microsoft-com:vml" Requires="v">
                <p:oleObj spid="_x0000_s2085" name="Equation" r:id="rId7" imgW="444240" imgH="368280" progId="Equation.DSMT4">
                  <p:embed/>
                </p:oleObj>
              </mc:Choice>
              <mc:Fallback>
                <p:oleObj name="Equation" r:id="rId7" imgW="444240" imgH="3682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3496" y="5285096"/>
                        <a:ext cx="444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Calculating Trigonometric Values (cont.)</a:t>
            </a:r>
          </a:p>
        </p:txBody>
      </p:sp>
      <p:sp>
        <p:nvSpPr>
          <p:cNvPr id="3" name="Content Placeholder 2"/>
          <p:cNvSpPr>
            <a:spLocks noGrp="1"/>
          </p:cNvSpPr>
          <p:nvPr>
            <p:ph idx="1"/>
          </p:nvPr>
        </p:nvSpPr>
        <p:spPr/>
        <p:txBody>
          <a:bodyPr/>
          <a:lstStyle/>
          <a:p>
            <a:r>
              <a:rPr lang="en-US" dirty="0"/>
              <a:t>Now, to find the minimum distance </a:t>
            </a:r>
            <a:r>
              <a:rPr lang="en-US" i="1" dirty="0"/>
              <a:t>AC</a:t>
            </a:r>
            <a:r>
              <a:rPr lang="en-US" dirty="0"/>
              <a:t>, which we will denote by</a:t>
            </a:r>
            <a:r>
              <a:rPr lang="en-US" i="1" dirty="0"/>
              <a:t> x</a:t>
            </a:r>
            <a:r>
              <a:rPr lang="en-US" dirty="0"/>
              <a:t>, we can use the cosine function. The adjacent side to the angle is represented by</a:t>
            </a:r>
            <a:r>
              <a:rPr lang="en-US" i="1" dirty="0"/>
              <a:t> x </a:t>
            </a:r>
            <a:r>
              <a:rPr lang="en-US" dirty="0"/>
              <a:t>and the hypotenuse of the triangle is 8 feet. Substituting the values into the trigonometric ratio for cosine, we get the following. </a:t>
            </a:r>
          </a:p>
        </p:txBody>
      </p:sp>
      <p:graphicFrame>
        <p:nvGraphicFramePr>
          <p:cNvPr id="36867" name="Object 3"/>
          <p:cNvGraphicFramePr>
            <a:graphicFrameLocks noChangeAspect="1"/>
          </p:cNvGraphicFramePr>
          <p:nvPr/>
        </p:nvGraphicFramePr>
        <p:xfrm>
          <a:off x="2724150" y="3810000"/>
          <a:ext cx="3695700" cy="901700"/>
        </p:xfrm>
        <a:graphic>
          <a:graphicData uri="http://schemas.openxmlformats.org/presentationml/2006/ole">
            <mc:AlternateContent xmlns:mc="http://schemas.openxmlformats.org/markup-compatibility/2006">
              <mc:Choice xmlns:v="urn:schemas-microsoft-com:vml" Requires="v">
                <p:oleObj spid="_x0000_s36915" name="Equation" r:id="rId3" imgW="3695400" imgH="901440" progId="Equation.DSMT4">
                  <p:embed/>
                </p:oleObj>
              </mc:Choice>
              <mc:Fallback>
                <p:oleObj name="Equation" r:id="rId3" imgW="3695400" imgH="9014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4150" y="3810000"/>
                        <a:ext cx="3695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8" name="Object 4"/>
          <p:cNvGraphicFramePr>
            <a:graphicFrameLocks noChangeAspect="1"/>
          </p:cNvGraphicFramePr>
          <p:nvPr/>
        </p:nvGraphicFramePr>
        <p:xfrm>
          <a:off x="2724150" y="4876800"/>
          <a:ext cx="1892300" cy="317500"/>
        </p:xfrm>
        <a:graphic>
          <a:graphicData uri="http://schemas.openxmlformats.org/presentationml/2006/ole">
            <mc:AlternateContent xmlns:mc="http://schemas.openxmlformats.org/markup-compatibility/2006">
              <mc:Choice xmlns:v="urn:schemas-microsoft-com:vml" Requires="v">
                <p:oleObj spid="_x0000_s36916" name="Equation" r:id="rId5" imgW="1892160" imgH="317160" progId="Equation.DSMT4">
                  <p:embed/>
                </p:oleObj>
              </mc:Choice>
              <mc:Fallback>
                <p:oleObj name="Equation" r:id="rId5" imgW="1892160" imgH="3171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4150" y="4876800"/>
                        <a:ext cx="18923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9" name="Object 5"/>
          <p:cNvGraphicFramePr>
            <a:graphicFrameLocks noChangeAspect="1"/>
          </p:cNvGraphicFramePr>
          <p:nvPr/>
        </p:nvGraphicFramePr>
        <p:xfrm>
          <a:off x="2724150" y="5397500"/>
          <a:ext cx="1473200" cy="317500"/>
        </p:xfrm>
        <a:graphic>
          <a:graphicData uri="http://schemas.openxmlformats.org/presentationml/2006/ole">
            <mc:AlternateContent xmlns:mc="http://schemas.openxmlformats.org/markup-compatibility/2006">
              <mc:Choice xmlns:v="urn:schemas-microsoft-com:vml" Requires="v">
                <p:oleObj spid="_x0000_s36917" name="Equation" r:id="rId7" imgW="1473120" imgH="317160" progId="Equation.DSMT4">
                  <p:embed/>
                </p:oleObj>
              </mc:Choice>
              <mc:Fallback>
                <p:oleObj name="Equation" r:id="rId7" imgW="1473120" imgH="3171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4150" y="5397500"/>
                        <a:ext cx="1473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Calculating Trigonometric Values (cont.)</a:t>
            </a:r>
          </a:p>
        </p:txBody>
      </p:sp>
      <p:sp>
        <p:nvSpPr>
          <p:cNvPr id="3" name="Content Placeholder 2"/>
          <p:cNvSpPr>
            <a:spLocks noGrp="1"/>
          </p:cNvSpPr>
          <p:nvPr>
            <p:ph idx="1"/>
          </p:nvPr>
        </p:nvSpPr>
        <p:spPr/>
        <p:txBody>
          <a:bodyPr/>
          <a:lstStyle/>
          <a:p>
            <a:r>
              <a:rPr lang="en-US" dirty="0"/>
              <a:t>So, the distance from the deck (Point </a:t>
            </a:r>
            <a:r>
              <a:rPr lang="en-US" i="1" dirty="0"/>
              <a:t>C </a:t>
            </a:r>
            <a:r>
              <a:rPr lang="en-US" dirty="0"/>
              <a:t>) to Point</a:t>
            </a:r>
            <a:r>
              <a:rPr lang="en-US" i="1" dirty="0"/>
              <a:t> A </a:t>
            </a:r>
            <a:r>
              <a:rPr lang="en-US" dirty="0"/>
              <a:t>is about </a:t>
            </a:r>
            <a:r>
              <a:rPr lang="en-US" dirty="0">
                <a:solidFill>
                  <a:srgbClr val="0000FF"/>
                </a:solidFill>
              </a:rPr>
              <a:t>6.93 feet</a:t>
            </a:r>
            <a:r>
              <a:rPr lang="en-US" dirty="0"/>
              <a:t>. We can confirm this value by using the tangent function. </a:t>
            </a:r>
          </a:p>
        </p:txBody>
      </p:sp>
      <p:graphicFrame>
        <p:nvGraphicFramePr>
          <p:cNvPr id="37891" name="Object 3"/>
          <p:cNvGraphicFramePr>
            <a:graphicFrameLocks noChangeAspect="1"/>
          </p:cNvGraphicFramePr>
          <p:nvPr/>
        </p:nvGraphicFramePr>
        <p:xfrm>
          <a:off x="2940050" y="2743200"/>
          <a:ext cx="3263900" cy="901700"/>
        </p:xfrm>
        <a:graphic>
          <a:graphicData uri="http://schemas.openxmlformats.org/presentationml/2006/ole">
            <mc:AlternateContent xmlns:mc="http://schemas.openxmlformats.org/markup-compatibility/2006">
              <mc:Choice xmlns:v="urn:schemas-microsoft-com:vml" Requires="v">
                <p:oleObj spid="_x0000_s37939" name="Equation" r:id="rId3" imgW="3263760" imgH="901440" progId="Equation.DSMT4">
                  <p:embed/>
                </p:oleObj>
              </mc:Choice>
              <mc:Fallback>
                <p:oleObj name="Equation" r:id="rId3" imgW="3263760" imgH="9014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0050" y="2743200"/>
                        <a:ext cx="32639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2" name="Object 4"/>
          <p:cNvGraphicFramePr>
            <a:graphicFrameLocks noChangeAspect="1"/>
          </p:cNvGraphicFramePr>
          <p:nvPr/>
        </p:nvGraphicFramePr>
        <p:xfrm>
          <a:off x="2940050" y="3810000"/>
          <a:ext cx="1892300" cy="317500"/>
        </p:xfrm>
        <a:graphic>
          <a:graphicData uri="http://schemas.openxmlformats.org/presentationml/2006/ole">
            <mc:AlternateContent xmlns:mc="http://schemas.openxmlformats.org/markup-compatibility/2006">
              <mc:Choice xmlns:v="urn:schemas-microsoft-com:vml" Requires="v">
                <p:oleObj spid="_x0000_s37940" name="Equation" r:id="rId5" imgW="1892160" imgH="317160" progId="Equation.DSMT4">
                  <p:embed/>
                </p:oleObj>
              </mc:Choice>
              <mc:Fallback>
                <p:oleObj name="Equation" r:id="rId5" imgW="1892160" imgH="3171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0050" y="3810000"/>
                        <a:ext cx="18923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3" name="Object 5"/>
          <p:cNvGraphicFramePr>
            <a:graphicFrameLocks noChangeAspect="1"/>
          </p:cNvGraphicFramePr>
          <p:nvPr/>
        </p:nvGraphicFramePr>
        <p:xfrm>
          <a:off x="2940050" y="4419600"/>
          <a:ext cx="2870200" cy="838200"/>
        </p:xfrm>
        <a:graphic>
          <a:graphicData uri="http://schemas.openxmlformats.org/presentationml/2006/ole">
            <mc:AlternateContent xmlns:mc="http://schemas.openxmlformats.org/markup-compatibility/2006">
              <mc:Choice xmlns:v="urn:schemas-microsoft-com:vml" Requires="v">
                <p:oleObj spid="_x0000_s37941" name="Equation" r:id="rId7" imgW="2869920" imgH="838080" progId="Equation.DSMT4">
                  <p:embed/>
                </p:oleObj>
              </mc:Choice>
              <mc:Fallback>
                <p:oleObj name="Equation" r:id="rId7" imgW="286992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0050" y="4419600"/>
                        <a:ext cx="287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Check #3 </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Skill Check #3</a:t>
            </a:r>
          </a:p>
          <a:p>
            <a:r>
              <a:rPr lang="en-US" dirty="0">
                <a:solidFill>
                  <a:srgbClr val="000000"/>
                </a:solidFill>
              </a:rPr>
              <a:t>Use the Pythagorean Theorem and the result from Example 10 to confirm that the side lengths form a right triangle. </a:t>
            </a:r>
          </a:p>
        </p:txBody>
      </p:sp>
      <p:sp>
        <p:nvSpPr>
          <p:cNvPr id="4" name="Content Placeholder 2"/>
          <p:cNvSpPr txBox="1">
            <a:spLocks/>
          </p:cNvSpPr>
          <p:nvPr/>
        </p:nvSpPr>
        <p:spPr>
          <a:xfrm>
            <a:off x="457200" y="5471160"/>
            <a:ext cx="8229600" cy="548640"/>
          </a:xfrm>
          <a:prstGeom prst="rect">
            <a:avLst/>
          </a:prstGeom>
        </p:spPr>
        <p:txBody>
          <a:bodyPr>
            <a:normAutofit/>
          </a:bodyPr>
          <a:lstStyle/>
          <a:p>
            <a:pPr lvl="0">
              <a:spcBef>
                <a:spcPct val="20000"/>
              </a:spcBef>
            </a:pPr>
            <a:r>
              <a:rPr kumimoji="0" lang="en-US" sz="2800" b="0" i="0" u="none" strike="noStrike" kern="1200" cap="none" spc="0" normalizeH="0" baseline="0" noProof="0" dirty="0">
                <a:ln>
                  <a:noFill/>
                </a:ln>
                <a:solidFill>
                  <a:srgbClr val="000000"/>
                </a:solidFill>
                <a:effectLst/>
                <a:uLnTx/>
                <a:uFillTx/>
                <a:latin typeface="+mn-lt"/>
                <a:ea typeface="+mn-ea"/>
                <a:cs typeface="+mn-cs"/>
              </a:rPr>
              <a:t>Answer: </a:t>
            </a:r>
            <a:r>
              <a:rPr lang="en-US" sz="2800" dirty="0">
                <a:solidFill>
                  <a:srgbClr val="FF0000"/>
                </a:solidFill>
              </a:rPr>
              <a:t>4</a:t>
            </a:r>
            <a:r>
              <a:rPr lang="en-US" sz="2800" baseline="30000" dirty="0">
                <a:solidFill>
                  <a:srgbClr val="FF0000"/>
                </a:solidFill>
              </a:rPr>
              <a:t>2</a:t>
            </a:r>
            <a:r>
              <a:rPr lang="en-US" sz="2800" dirty="0">
                <a:solidFill>
                  <a:srgbClr val="FF0000"/>
                </a:solidFill>
              </a:rPr>
              <a:t> + </a:t>
            </a:r>
            <a:r>
              <a:rPr lang="en-US" sz="2800" i="1" dirty="0">
                <a:solidFill>
                  <a:srgbClr val="FF0000"/>
                </a:solidFill>
              </a:rPr>
              <a:t>b</a:t>
            </a:r>
            <a:r>
              <a:rPr lang="en-US" sz="2800" baseline="30000" dirty="0">
                <a:solidFill>
                  <a:srgbClr val="FF0000"/>
                </a:solidFill>
              </a:rPr>
              <a:t>2</a:t>
            </a:r>
            <a:r>
              <a:rPr lang="en-US" sz="2800" dirty="0">
                <a:solidFill>
                  <a:srgbClr val="FF0000"/>
                </a:solidFill>
              </a:rPr>
              <a:t> = 8</a:t>
            </a:r>
            <a:r>
              <a:rPr lang="en-US" sz="2800" baseline="30000" dirty="0">
                <a:solidFill>
                  <a:srgbClr val="FF0000"/>
                </a:solidFill>
              </a:rPr>
              <a:t>2</a:t>
            </a:r>
            <a:r>
              <a:rPr lang="en-US" sz="2800" dirty="0">
                <a:solidFill>
                  <a:srgbClr val="FF0000"/>
                </a:solidFill>
              </a:rPr>
              <a:t>; </a:t>
            </a:r>
            <a:r>
              <a:rPr lang="en-US" sz="2800" i="1" dirty="0">
                <a:solidFill>
                  <a:srgbClr val="FF0000"/>
                </a:solidFill>
              </a:rPr>
              <a:t>b</a:t>
            </a:r>
            <a:r>
              <a:rPr lang="en-US" sz="2800" baseline="30000" dirty="0">
                <a:solidFill>
                  <a:srgbClr val="FF0000"/>
                </a:solidFill>
              </a:rPr>
              <a:t>2</a:t>
            </a:r>
            <a:r>
              <a:rPr lang="en-US" sz="2800" dirty="0">
                <a:solidFill>
                  <a:srgbClr val="FF0000"/>
                </a:solidFill>
              </a:rPr>
              <a:t> = 48; </a:t>
            </a:r>
            <a:r>
              <a:rPr lang="en-US" sz="2800" i="1" dirty="0">
                <a:solidFill>
                  <a:srgbClr val="FF0000"/>
                </a:solidFill>
              </a:rPr>
              <a:t>b</a:t>
            </a:r>
            <a:r>
              <a:rPr lang="en-US" sz="2800" dirty="0">
                <a:solidFill>
                  <a:srgbClr val="FF0000"/>
                </a:solidFill>
              </a:rPr>
              <a:t> ≈ 6.928</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Trigonometric Functions </a:t>
            </a:r>
          </a:p>
        </p:txBody>
      </p:sp>
      <p:sp>
        <p:nvSpPr>
          <p:cNvPr id="3" name="Content Placeholder 2"/>
          <p:cNvSpPr>
            <a:spLocks noGrp="1"/>
          </p:cNvSpPr>
          <p:nvPr>
            <p:ph idx="1"/>
          </p:nvPr>
        </p:nvSpPr>
        <p:spPr/>
        <p:txBody>
          <a:bodyPr/>
          <a:lstStyle/>
          <a:p>
            <a:r>
              <a:rPr lang="en-US" dirty="0"/>
              <a:t>A hiker knows that the distance from a point, </a:t>
            </a:r>
            <a:r>
              <a:rPr lang="en-US" i="1" dirty="0"/>
              <a:t>A</a:t>
            </a:r>
            <a:r>
              <a:rPr lang="en-US" dirty="0"/>
              <a:t>, on a map to another point,</a:t>
            </a:r>
            <a:r>
              <a:rPr lang="en-US" i="1" dirty="0"/>
              <a:t> B</a:t>
            </a:r>
            <a:r>
              <a:rPr lang="en-US" dirty="0"/>
              <a:t>, is 7 miles. She began at point</a:t>
            </a:r>
            <a:r>
              <a:rPr lang="en-US" i="1" dirty="0"/>
              <a:t> A </a:t>
            </a:r>
            <a:r>
              <a:rPr lang="en-US" dirty="0"/>
              <a:t>and headed west until she was due south of point</a:t>
            </a:r>
            <a:r>
              <a:rPr lang="en-US" i="1" dirty="0"/>
              <a:t> B</a:t>
            </a:r>
            <a:r>
              <a:rPr lang="en-US" dirty="0"/>
              <a:t>, and is now at point</a:t>
            </a:r>
            <a:r>
              <a:rPr lang="en-US" i="1" dirty="0"/>
              <a:t> C. </a:t>
            </a:r>
            <a:r>
              <a:rPr lang="en-US" dirty="0"/>
              <a:t>She needs to determine her distance from both point</a:t>
            </a:r>
            <a:r>
              <a:rPr lang="en-US" i="1" dirty="0"/>
              <a:t> A </a:t>
            </a:r>
            <a:r>
              <a:rPr lang="en-US" dirty="0"/>
              <a:t>and point</a:t>
            </a:r>
            <a:r>
              <a:rPr lang="en-US" i="1" dirty="0"/>
              <a:t> B, </a:t>
            </a:r>
            <a:r>
              <a:rPr lang="en-US" dirty="0"/>
              <a:t>given that the heading of her route from point</a:t>
            </a:r>
            <a:r>
              <a:rPr lang="en-US" i="1" dirty="0"/>
              <a:t> A </a:t>
            </a:r>
            <a:r>
              <a:rPr lang="en-US" dirty="0"/>
              <a:t>was at a </a:t>
            </a:r>
            <a:r>
              <a:rPr lang="en-US" dirty="0">
                <a:solidFill>
                  <a:srgbClr val="0000FF"/>
                </a:solidFill>
              </a:rPr>
              <a:t>46°</a:t>
            </a:r>
            <a:r>
              <a:rPr lang="en-US" dirty="0"/>
              <a:t> angle from the line between points</a:t>
            </a:r>
            <a:r>
              <a:rPr lang="en-US" i="1" dirty="0"/>
              <a:t> A </a:t>
            </a:r>
            <a:r>
              <a:rPr lang="en-US" dirty="0"/>
              <a:t>and</a:t>
            </a:r>
            <a:r>
              <a:rPr lang="en-US" i="1" dirty="0"/>
              <a:t> B</a:t>
            </a:r>
            <a:r>
              <a:rPr lang="en-US" dirty="0"/>
              <a:t>, as shown in the figure. When she arrives at point</a:t>
            </a:r>
            <a:r>
              <a:rPr lang="en-US" i="1" dirty="0"/>
              <a:t> B</a:t>
            </a:r>
            <a:r>
              <a:rPr lang="en-US" dirty="0"/>
              <a:t>, she also needs to know what angle she will need to make with her due-north route to return directly to point</a:t>
            </a:r>
            <a:r>
              <a:rPr lang="en-US" i="1" dirty="0"/>
              <a:t> A. </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Trigonometric Functions (cont.)</a:t>
            </a:r>
          </a:p>
        </p:txBody>
      </p:sp>
      <p:sp>
        <p:nvSpPr>
          <p:cNvPr id="3" name="Content Placeholder 2"/>
          <p:cNvSpPr>
            <a:spLocks noGrp="1"/>
          </p:cNvSpPr>
          <p:nvPr>
            <p:ph idx="1"/>
          </p:nvPr>
        </p:nvSpPr>
        <p:spPr/>
        <p:txBody>
          <a:bodyPr/>
          <a:lstStyle/>
          <a:p>
            <a:endParaRPr lang="en-US"/>
          </a:p>
        </p:txBody>
      </p:sp>
      <p:pic>
        <p:nvPicPr>
          <p:cNvPr id="38914" name="Picture 2"/>
          <p:cNvPicPr>
            <a:picLocks noChangeAspect="1" noChangeArrowheads="1"/>
          </p:cNvPicPr>
          <p:nvPr/>
        </p:nvPicPr>
        <p:blipFill>
          <a:blip r:embed="rId2" cstate="print"/>
          <a:srcRect/>
          <a:stretch>
            <a:fillRect/>
          </a:stretch>
        </p:blipFill>
        <p:spPr bwMode="auto">
          <a:xfrm>
            <a:off x="466725" y="1362075"/>
            <a:ext cx="8210550" cy="413385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Trigonometric Functions (cont.)</a:t>
            </a:r>
          </a:p>
        </p:txBody>
      </p:sp>
      <p:sp>
        <p:nvSpPr>
          <p:cNvPr id="3" name="Content Placeholder 2"/>
          <p:cNvSpPr>
            <a:spLocks noGrp="1"/>
          </p:cNvSpPr>
          <p:nvPr>
            <p:ph idx="1"/>
          </p:nvPr>
        </p:nvSpPr>
        <p:spPr/>
        <p:txBody>
          <a:bodyPr/>
          <a:lstStyle/>
          <a:p>
            <a:r>
              <a:rPr lang="en-US" b="1" dirty="0"/>
              <a:t>Solution </a:t>
            </a:r>
          </a:p>
          <a:p>
            <a:r>
              <a:rPr lang="en-US" dirty="0"/>
              <a:t>We need to find the length of sides </a:t>
            </a:r>
            <a:r>
              <a:rPr lang="en-US" i="1" dirty="0"/>
              <a:t>a</a:t>
            </a:r>
            <a:r>
              <a:rPr lang="en-US" dirty="0"/>
              <a:t> and </a:t>
            </a:r>
            <a:r>
              <a:rPr lang="en-US" i="1" dirty="0"/>
              <a:t>b</a:t>
            </a:r>
            <a:r>
              <a:rPr lang="en-US" dirty="0"/>
              <a:t>, and the measure of angle </a:t>
            </a:r>
            <a:r>
              <a:rPr lang="en-US" i="1" dirty="0"/>
              <a:t>B</a:t>
            </a:r>
            <a:r>
              <a:rPr lang="en-US" dirty="0"/>
              <a:t> in the figure. We know that</a:t>
            </a:r>
          </a:p>
          <a:p>
            <a:r>
              <a:rPr lang="en-US" dirty="0"/>
              <a:t>which                     Using a scientific calculator and a little algebra, we can solve for </a:t>
            </a:r>
            <a:r>
              <a:rPr lang="en-US" i="1" dirty="0"/>
              <a:t>a</a:t>
            </a:r>
            <a:r>
              <a:rPr lang="en-US" dirty="0"/>
              <a:t> to obtain the following. </a:t>
            </a:r>
          </a:p>
          <a:p>
            <a:endParaRPr lang="en-US" dirty="0"/>
          </a:p>
          <a:p>
            <a:endParaRPr lang="en-US" dirty="0"/>
          </a:p>
          <a:p>
            <a:endParaRPr lang="en-US" dirty="0"/>
          </a:p>
          <a:p>
            <a:r>
              <a:rPr lang="en-US" dirty="0"/>
              <a:t>So, </a:t>
            </a:r>
            <a:r>
              <a:rPr lang="en-US" i="1" dirty="0"/>
              <a:t>a </a:t>
            </a:r>
            <a:r>
              <a:rPr lang="en-US" dirty="0"/>
              <a:t>≈ 5.04. </a:t>
            </a:r>
          </a:p>
        </p:txBody>
      </p:sp>
      <p:graphicFrame>
        <p:nvGraphicFramePr>
          <p:cNvPr id="39938" name="Object 2"/>
          <p:cNvGraphicFramePr>
            <a:graphicFrameLocks noChangeAspect="1"/>
          </p:cNvGraphicFramePr>
          <p:nvPr/>
        </p:nvGraphicFramePr>
        <p:xfrm>
          <a:off x="7397088" y="2278040"/>
          <a:ext cx="1295400" cy="444500"/>
        </p:xfrm>
        <a:graphic>
          <a:graphicData uri="http://schemas.openxmlformats.org/presentationml/2006/ole">
            <mc:AlternateContent xmlns:mc="http://schemas.openxmlformats.org/markup-compatibility/2006">
              <mc:Choice xmlns:v="urn:schemas-microsoft-com:vml" Requires="v">
                <p:oleObj spid="_x0000_s40003" name="Equation" r:id="rId3" imgW="1295280" imgH="444240" progId="Equation.DSMT4">
                  <p:embed/>
                </p:oleObj>
              </mc:Choice>
              <mc:Fallback>
                <p:oleObj name="Equation" r:id="rId3" imgW="129528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7088" y="2278040"/>
                        <a:ext cx="1295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9" name="Object 3"/>
          <p:cNvGraphicFramePr>
            <a:graphicFrameLocks noChangeAspect="1"/>
          </p:cNvGraphicFramePr>
          <p:nvPr/>
        </p:nvGraphicFramePr>
        <p:xfrm>
          <a:off x="1455760" y="2784144"/>
          <a:ext cx="1562100" cy="444500"/>
        </p:xfrm>
        <a:graphic>
          <a:graphicData uri="http://schemas.openxmlformats.org/presentationml/2006/ole">
            <mc:AlternateContent xmlns:mc="http://schemas.openxmlformats.org/markup-compatibility/2006">
              <mc:Choice xmlns:v="urn:schemas-microsoft-com:vml" Requires="v">
                <p:oleObj spid="_x0000_s40004" name="Equation" r:id="rId5" imgW="1562040" imgH="444240" progId="Equation.DSMT4">
                  <p:embed/>
                </p:oleObj>
              </mc:Choice>
              <mc:Fallback>
                <p:oleObj name="Equation" r:id="rId5" imgW="1562040" imgH="444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5760" y="2784144"/>
                        <a:ext cx="1562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1" name="Object 5"/>
          <p:cNvGraphicFramePr>
            <a:graphicFrameLocks noChangeAspect="1"/>
          </p:cNvGraphicFramePr>
          <p:nvPr/>
        </p:nvGraphicFramePr>
        <p:xfrm>
          <a:off x="3733800" y="3886200"/>
          <a:ext cx="1676400" cy="317500"/>
        </p:xfrm>
        <a:graphic>
          <a:graphicData uri="http://schemas.openxmlformats.org/presentationml/2006/ole">
            <mc:AlternateContent xmlns:mc="http://schemas.openxmlformats.org/markup-compatibility/2006">
              <mc:Choice xmlns:v="urn:schemas-microsoft-com:vml" Requires="v">
                <p:oleObj spid="_x0000_s40005" name="Equation" r:id="rId7" imgW="1676160" imgH="317160" progId="Equation.DSMT4">
                  <p:embed/>
                </p:oleObj>
              </mc:Choice>
              <mc:Fallback>
                <p:oleObj name="Equation" r:id="rId7" imgW="1676160" imgH="3171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3886200"/>
                        <a:ext cx="1676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2" name="Object 6"/>
          <p:cNvGraphicFramePr>
            <a:graphicFrameLocks noChangeAspect="1"/>
          </p:cNvGraphicFramePr>
          <p:nvPr/>
        </p:nvGraphicFramePr>
        <p:xfrm>
          <a:off x="4241800" y="4419600"/>
          <a:ext cx="1168400" cy="292100"/>
        </p:xfrm>
        <a:graphic>
          <a:graphicData uri="http://schemas.openxmlformats.org/presentationml/2006/ole">
            <mc:AlternateContent xmlns:mc="http://schemas.openxmlformats.org/markup-compatibility/2006">
              <mc:Choice xmlns:v="urn:schemas-microsoft-com:vml" Requires="v">
                <p:oleObj spid="_x0000_s40006" name="Equation" r:id="rId9" imgW="1168200" imgH="291960" progId="Equation.DSMT4">
                  <p:embed/>
                </p:oleObj>
              </mc:Choice>
              <mc:Fallback>
                <p:oleObj name="Equation" r:id="rId9" imgW="116820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41800" y="4419600"/>
                        <a:ext cx="1168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9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9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9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Trigonometric Functions (cont.)</a:t>
            </a:r>
          </a:p>
        </p:txBody>
      </p:sp>
      <p:sp>
        <p:nvSpPr>
          <p:cNvPr id="3" name="Content Placeholder 2"/>
          <p:cNvSpPr>
            <a:spLocks noGrp="1"/>
          </p:cNvSpPr>
          <p:nvPr>
            <p:ph idx="1"/>
          </p:nvPr>
        </p:nvSpPr>
        <p:spPr/>
        <p:txBody>
          <a:bodyPr/>
          <a:lstStyle/>
          <a:p>
            <a:r>
              <a:rPr lang="en-US" dirty="0"/>
              <a:t>Now that we know </a:t>
            </a:r>
            <a:r>
              <a:rPr lang="en-US" i="1" dirty="0"/>
              <a:t>a</a:t>
            </a:r>
            <a:r>
              <a:rPr lang="en-US" dirty="0"/>
              <a:t>, we can find the value of </a:t>
            </a:r>
            <a:r>
              <a:rPr lang="en-US" i="1" dirty="0"/>
              <a:t>b</a:t>
            </a:r>
            <a:r>
              <a:rPr lang="en-US" dirty="0"/>
              <a:t> using the Pythagorean Theorem. </a:t>
            </a:r>
          </a:p>
        </p:txBody>
      </p:sp>
      <p:graphicFrame>
        <p:nvGraphicFramePr>
          <p:cNvPr id="40963" name="Object 3"/>
          <p:cNvGraphicFramePr>
            <a:graphicFrameLocks noChangeAspect="1"/>
          </p:cNvGraphicFramePr>
          <p:nvPr/>
        </p:nvGraphicFramePr>
        <p:xfrm>
          <a:off x="3414404" y="2362200"/>
          <a:ext cx="1587500" cy="381000"/>
        </p:xfrm>
        <a:graphic>
          <a:graphicData uri="http://schemas.openxmlformats.org/presentationml/2006/ole">
            <mc:AlternateContent xmlns:mc="http://schemas.openxmlformats.org/markup-compatibility/2006">
              <mc:Choice xmlns:v="urn:schemas-microsoft-com:vml" Requires="v">
                <p:oleObj spid="_x0000_s41065" name="Equation" r:id="rId3" imgW="1587240" imgH="380880" progId="Equation.DSMT4">
                  <p:embed/>
                </p:oleObj>
              </mc:Choice>
              <mc:Fallback>
                <p:oleObj name="Equation" r:id="rId3" imgW="1587240" imgH="3808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4404" y="2362200"/>
                        <a:ext cx="1587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4" name="Object 4"/>
          <p:cNvGraphicFramePr>
            <a:graphicFrameLocks noChangeAspect="1"/>
          </p:cNvGraphicFramePr>
          <p:nvPr/>
        </p:nvGraphicFramePr>
        <p:xfrm>
          <a:off x="2971800" y="2971800"/>
          <a:ext cx="2044700" cy="381000"/>
        </p:xfrm>
        <a:graphic>
          <a:graphicData uri="http://schemas.openxmlformats.org/presentationml/2006/ole">
            <mc:AlternateContent xmlns:mc="http://schemas.openxmlformats.org/markup-compatibility/2006">
              <mc:Choice xmlns:v="urn:schemas-microsoft-com:vml" Requires="v">
                <p:oleObj spid="_x0000_s41066" name="Equation" r:id="rId5" imgW="2044440" imgH="380880" progId="Equation.DSMT4">
                  <p:embed/>
                </p:oleObj>
              </mc:Choice>
              <mc:Fallback>
                <p:oleObj name="Equation" r:id="rId5" imgW="2044440" imgH="3808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2971800"/>
                        <a:ext cx="2044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5" name="Object 5"/>
          <p:cNvGraphicFramePr>
            <a:graphicFrameLocks noChangeAspect="1"/>
          </p:cNvGraphicFramePr>
          <p:nvPr/>
        </p:nvGraphicFramePr>
        <p:xfrm>
          <a:off x="2590800" y="3581400"/>
          <a:ext cx="2501900" cy="381000"/>
        </p:xfrm>
        <a:graphic>
          <a:graphicData uri="http://schemas.openxmlformats.org/presentationml/2006/ole">
            <mc:AlternateContent xmlns:mc="http://schemas.openxmlformats.org/markup-compatibility/2006">
              <mc:Choice xmlns:v="urn:schemas-microsoft-com:vml" Requires="v">
                <p:oleObj spid="_x0000_s41067" name="Equation" r:id="rId7" imgW="2501640" imgH="380880" progId="Equation.DSMT4">
                  <p:embed/>
                </p:oleObj>
              </mc:Choice>
              <mc:Fallback>
                <p:oleObj name="Equation" r:id="rId7" imgW="2501640" imgH="3808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3581400"/>
                        <a:ext cx="2501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6" name="Object 6"/>
          <p:cNvGraphicFramePr>
            <a:graphicFrameLocks noChangeAspect="1"/>
          </p:cNvGraphicFramePr>
          <p:nvPr/>
        </p:nvGraphicFramePr>
        <p:xfrm>
          <a:off x="4051300" y="4191000"/>
          <a:ext cx="2501900" cy="381000"/>
        </p:xfrm>
        <a:graphic>
          <a:graphicData uri="http://schemas.openxmlformats.org/presentationml/2006/ole">
            <mc:AlternateContent xmlns:mc="http://schemas.openxmlformats.org/markup-compatibility/2006">
              <mc:Choice xmlns:v="urn:schemas-microsoft-com:vml" Requires="v">
                <p:oleObj spid="_x0000_s41068" name="Equation" r:id="rId9" imgW="2501640" imgH="380880" progId="Equation.DSMT4">
                  <p:embed/>
                </p:oleObj>
              </mc:Choice>
              <mc:Fallback>
                <p:oleObj name="Equation" r:id="rId9" imgW="2501640" imgH="3808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1300" y="4191000"/>
                        <a:ext cx="2501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7" name="Object 7"/>
          <p:cNvGraphicFramePr>
            <a:graphicFrameLocks noChangeAspect="1"/>
          </p:cNvGraphicFramePr>
          <p:nvPr/>
        </p:nvGraphicFramePr>
        <p:xfrm>
          <a:off x="4053196" y="4800600"/>
          <a:ext cx="1841500" cy="381000"/>
        </p:xfrm>
        <a:graphic>
          <a:graphicData uri="http://schemas.openxmlformats.org/presentationml/2006/ole">
            <mc:AlternateContent xmlns:mc="http://schemas.openxmlformats.org/markup-compatibility/2006">
              <mc:Choice xmlns:v="urn:schemas-microsoft-com:vml" Requires="v">
                <p:oleObj spid="_x0000_s41069" name="Equation" r:id="rId11" imgW="1841400" imgH="380880" progId="Equation.DSMT4">
                  <p:embed/>
                </p:oleObj>
              </mc:Choice>
              <mc:Fallback>
                <p:oleObj name="Equation" r:id="rId11" imgW="1841400" imgH="3808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53196" y="4800600"/>
                        <a:ext cx="1841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8" name="Object 8"/>
          <p:cNvGraphicFramePr>
            <a:graphicFrameLocks noChangeAspect="1"/>
          </p:cNvGraphicFramePr>
          <p:nvPr/>
        </p:nvGraphicFramePr>
        <p:xfrm>
          <a:off x="4191000" y="5402240"/>
          <a:ext cx="1168400" cy="304800"/>
        </p:xfrm>
        <a:graphic>
          <a:graphicData uri="http://schemas.openxmlformats.org/presentationml/2006/ole">
            <mc:AlternateContent xmlns:mc="http://schemas.openxmlformats.org/markup-compatibility/2006">
              <mc:Choice xmlns:v="urn:schemas-microsoft-com:vml" Requires="v">
                <p:oleObj spid="_x0000_s41070" name="Equation" r:id="rId13" imgW="1168200" imgH="304560" progId="Equation.DSMT4">
                  <p:embed/>
                </p:oleObj>
              </mc:Choice>
              <mc:Fallback>
                <p:oleObj name="Equation" r:id="rId13" imgW="1168200" imgH="3045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1000" y="5402240"/>
                        <a:ext cx="116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Trigonometric Functions (cont.)</a:t>
            </a:r>
          </a:p>
        </p:txBody>
      </p:sp>
      <p:sp>
        <p:nvSpPr>
          <p:cNvPr id="3" name="Content Placeholder 2"/>
          <p:cNvSpPr>
            <a:spLocks noGrp="1"/>
          </p:cNvSpPr>
          <p:nvPr>
            <p:ph idx="1"/>
          </p:nvPr>
        </p:nvSpPr>
        <p:spPr/>
        <p:txBody>
          <a:bodyPr>
            <a:noAutofit/>
          </a:bodyPr>
          <a:lstStyle/>
          <a:p>
            <a:r>
              <a:rPr lang="en-US" dirty="0"/>
              <a:t>Now we have </a:t>
            </a:r>
            <a:r>
              <a:rPr lang="en-US" i="1" dirty="0"/>
              <a:t>a</a:t>
            </a:r>
            <a:r>
              <a:rPr lang="en-US" dirty="0"/>
              <a:t>, </a:t>
            </a:r>
            <a:r>
              <a:rPr lang="en-US" i="1" dirty="0"/>
              <a:t>b</a:t>
            </a:r>
            <a:r>
              <a:rPr lang="en-US" dirty="0"/>
              <a:t>, and </a:t>
            </a:r>
            <a:r>
              <a:rPr lang="en-US" i="1" dirty="0"/>
              <a:t>c</a:t>
            </a:r>
            <a:r>
              <a:rPr lang="en-US" dirty="0"/>
              <a:t>, as well as two angles. To determine the third angle, recall that the sum of the interior angles of a triangle is 180°. So, we subtract the two known angles from 180°. </a:t>
            </a:r>
          </a:p>
          <a:p>
            <a:endParaRPr lang="en-US" dirty="0"/>
          </a:p>
          <a:p>
            <a:endParaRPr lang="en-US" dirty="0"/>
          </a:p>
          <a:p>
            <a:r>
              <a:rPr lang="en-US" dirty="0"/>
              <a:t>So, she has traveled 4.86 miles due west of point </a:t>
            </a:r>
            <a:r>
              <a:rPr lang="en-US" i="1" dirty="0"/>
              <a:t>A</a:t>
            </a:r>
            <a:r>
              <a:rPr lang="en-US" dirty="0"/>
              <a:t> and she will need to walk 5.04 miles due north to point </a:t>
            </a:r>
            <a:r>
              <a:rPr lang="en-US" i="1" dirty="0"/>
              <a:t>B</a:t>
            </a:r>
            <a:r>
              <a:rPr lang="en-US" dirty="0"/>
              <a:t>. After she faces south, she can turn </a:t>
            </a:r>
            <a:r>
              <a:rPr lang="en-US" dirty="0">
                <a:solidFill>
                  <a:srgbClr val="FF0000"/>
                </a:solidFill>
              </a:rPr>
              <a:t>44°</a:t>
            </a:r>
            <a:r>
              <a:rPr lang="en-US" dirty="0"/>
              <a:t> to walk the 7 miles back to point </a:t>
            </a:r>
            <a:r>
              <a:rPr lang="en-US" i="1" dirty="0"/>
              <a:t>A</a:t>
            </a:r>
            <a:r>
              <a:rPr lang="en-US" dirty="0"/>
              <a:t>.</a:t>
            </a:r>
          </a:p>
        </p:txBody>
      </p:sp>
      <p:graphicFrame>
        <p:nvGraphicFramePr>
          <p:cNvPr id="41986" name="Object 2"/>
          <p:cNvGraphicFramePr>
            <a:graphicFrameLocks noChangeAspect="1"/>
          </p:cNvGraphicFramePr>
          <p:nvPr/>
        </p:nvGraphicFramePr>
        <p:xfrm>
          <a:off x="2463800" y="3416300"/>
          <a:ext cx="4216400" cy="317500"/>
        </p:xfrm>
        <a:graphic>
          <a:graphicData uri="http://schemas.openxmlformats.org/presentationml/2006/ole">
            <mc:AlternateContent xmlns:mc="http://schemas.openxmlformats.org/markup-compatibility/2006">
              <mc:Choice xmlns:v="urn:schemas-microsoft-com:vml" Requires="v">
                <p:oleObj spid="_x0000_s42002" name="Equation" r:id="rId3" imgW="4216320" imgH="317160" progId="Equation.DSMT4">
                  <p:embed/>
                </p:oleObj>
              </mc:Choice>
              <mc:Fallback>
                <p:oleObj name="Equation" r:id="rId3" imgW="4216320" imgH="317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3800" y="3416300"/>
                        <a:ext cx="4216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 Using Trigonometry </a:t>
            </a:r>
          </a:p>
        </p:txBody>
      </p:sp>
      <p:sp>
        <p:nvSpPr>
          <p:cNvPr id="3" name="Content Placeholder 2"/>
          <p:cNvSpPr>
            <a:spLocks noGrp="1"/>
          </p:cNvSpPr>
          <p:nvPr>
            <p:ph idx="1"/>
          </p:nvPr>
        </p:nvSpPr>
        <p:spPr/>
        <p:txBody>
          <a:bodyPr/>
          <a:lstStyle/>
          <a:p>
            <a:r>
              <a:rPr lang="en-US" dirty="0"/>
              <a:t>A ship’s sonar locates a wrecked ship at a 17° angle of depression. A diver is lowered 105 meters to the ocean floor. How far does the diver need to travel along the ocean floor to get to the wreckage? </a:t>
            </a:r>
          </a:p>
          <a:p>
            <a:r>
              <a:rPr lang="en-US" b="1" dirty="0"/>
              <a:t>Solution </a:t>
            </a:r>
          </a:p>
          <a:p>
            <a:r>
              <a:rPr lang="en-US" dirty="0"/>
              <a:t>Make a sketch to </a:t>
            </a:r>
          </a:p>
          <a:p>
            <a:r>
              <a:rPr lang="en-US" dirty="0"/>
              <a:t>illustrate the situation. </a:t>
            </a:r>
          </a:p>
        </p:txBody>
      </p:sp>
      <p:pic>
        <p:nvPicPr>
          <p:cNvPr id="43010" name="Picture 2"/>
          <p:cNvPicPr>
            <a:picLocks noChangeAspect="1" noChangeArrowheads="1"/>
          </p:cNvPicPr>
          <p:nvPr/>
        </p:nvPicPr>
        <p:blipFill>
          <a:blip r:embed="rId2" cstate="print"/>
          <a:srcRect/>
          <a:stretch>
            <a:fillRect/>
          </a:stretch>
        </p:blipFill>
        <p:spPr bwMode="auto">
          <a:xfrm>
            <a:off x="4038600" y="3352800"/>
            <a:ext cx="4663440" cy="228753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 Using Trigonometry (cont.)</a:t>
            </a:r>
          </a:p>
        </p:txBody>
      </p:sp>
      <p:sp>
        <p:nvSpPr>
          <p:cNvPr id="3" name="Content Placeholder 2"/>
          <p:cNvSpPr>
            <a:spLocks noGrp="1"/>
          </p:cNvSpPr>
          <p:nvPr>
            <p:ph idx="1"/>
          </p:nvPr>
        </p:nvSpPr>
        <p:spPr/>
        <p:txBody>
          <a:bodyPr/>
          <a:lstStyle/>
          <a:p>
            <a:r>
              <a:rPr lang="en-US" dirty="0"/>
              <a:t>If we assume that the ocean floor is parallel to the surface of the water so that the angle of elevation from the wreckage to the ship is equal to the angle of depression from the ship to the wreckage. </a:t>
            </a:r>
          </a:p>
          <a:p>
            <a:r>
              <a:rPr lang="en-US" dirty="0"/>
              <a:t>The distance the diver is lowered (105 m) is the length of the leg </a:t>
            </a:r>
            <a:r>
              <a:rPr lang="en-US" i="1" dirty="0"/>
              <a:t>opposite</a:t>
            </a:r>
            <a:r>
              <a:rPr lang="en-US" dirty="0"/>
              <a:t> the 17° angle of elevation. The distance the diver must walk, </a:t>
            </a:r>
            <a:r>
              <a:rPr lang="en-US" i="1" dirty="0"/>
              <a:t>d</a:t>
            </a:r>
            <a:r>
              <a:rPr lang="en-US" dirty="0"/>
              <a:t>, is the length of the leg </a:t>
            </a:r>
            <a:r>
              <a:rPr lang="en-US" i="1" dirty="0"/>
              <a:t>adjacent</a:t>
            </a:r>
            <a:r>
              <a:rPr lang="en-US" dirty="0"/>
              <a:t> to the 17° angle. This means we need to use the tangent ratio to find the length the diver must travel.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1: Summary of Points, Lines, and Planes (cont.)</a:t>
            </a:r>
          </a:p>
        </p:txBody>
      </p:sp>
      <p:graphicFrame>
        <p:nvGraphicFramePr>
          <p:cNvPr id="4" name="Content Placeholder 3"/>
          <p:cNvGraphicFramePr>
            <a:graphicFrameLocks noGrp="1"/>
          </p:cNvGraphicFramePr>
          <p:nvPr>
            <p:ph idx="1"/>
          </p:nvPr>
        </p:nvGraphicFramePr>
        <p:xfrm>
          <a:off x="457200" y="1279525"/>
          <a:ext cx="8229600" cy="221361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fontAlgn="b"/>
                      <a:r>
                        <a:rPr lang="en-US" sz="2400" b="1" i="0" u="none" strike="noStrike" dirty="0">
                          <a:solidFill>
                            <a:schemeClr val="bg1"/>
                          </a:solidFill>
                          <a:latin typeface="Calibri"/>
                        </a:rPr>
                        <a:t>Term/Example</a:t>
                      </a:r>
                    </a:p>
                  </a:txBody>
                  <a:tcPr marL="9525" marR="9525" marT="9525" marB="0"/>
                </a:tc>
                <a:tc>
                  <a:txBody>
                    <a:bodyPr/>
                    <a:lstStyle/>
                    <a:p>
                      <a:pPr algn="ctr" fontAlgn="b"/>
                      <a:r>
                        <a:rPr lang="en-US" sz="2400" b="1" i="0" u="none" strike="noStrike" dirty="0">
                          <a:solidFill>
                            <a:schemeClr val="bg1"/>
                          </a:solidFill>
                          <a:latin typeface="Calibri"/>
                        </a:rPr>
                        <a:t>Definition</a:t>
                      </a:r>
                    </a:p>
                  </a:txBody>
                  <a:tcPr marL="9525" marR="9525" marT="9525" marB="0"/>
                </a:tc>
                <a:extLst>
                  <a:ext uri="{0D108BD9-81ED-4DB2-BD59-A6C34878D82A}">
                    <a16:rowId xmlns:a16="http://schemas.microsoft.com/office/drawing/2014/main" val="10000"/>
                  </a:ext>
                </a:extLst>
              </a:tr>
              <a:tr h="370840">
                <a:tc>
                  <a:txBody>
                    <a:bodyPr/>
                    <a:lstStyle/>
                    <a:p>
                      <a:pPr algn="ctr" fontAlgn="b"/>
                      <a:r>
                        <a:rPr lang="en-US" sz="2400" b="0" i="0" u="none" strike="noStrike" dirty="0">
                          <a:solidFill>
                            <a:srgbClr val="000000"/>
                          </a:solidFill>
                          <a:latin typeface="Calibri"/>
                        </a:rPr>
                        <a:t>Plane</a:t>
                      </a:r>
                    </a:p>
                  </a:txBody>
                  <a:tcPr marL="9525" marR="9525" marT="9525" marB="0"/>
                </a:tc>
                <a:tc>
                  <a:txBody>
                    <a:bodyPr/>
                    <a:lstStyle/>
                    <a:p>
                      <a:pPr algn="l" fontAlgn="b"/>
                      <a:r>
                        <a:rPr lang="en-US" sz="2400" b="0" i="0" u="none" strike="noStrike" dirty="0">
                          <a:solidFill>
                            <a:srgbClr val="000000"/>
                          </a:solidFill>
                          <a:latin typeface="Calibri"/>
                        </a:rPr>
                        <a:t>A </a:t>
                      </a:r>
                      <a:r>
                        <a:rPr lang="en-US" sz="2400" b="1" i="0" u="none" strike="noStrike" dirty="0">
                          <a:solidFill>
                            <a:srgbClr val="000000"/>
                          </a:solidFill>
                          <a:latin typeface="Calibri"/>
                        </a:rPr>
                        <a:t>plane</a:t>
                      </a:r>
                      <a:r>
                        <a:rPr lang="en-US" sz="2400" b="0" i="0" u="none" strike="noStrike" dirty="0">
                          <a:solidFill>
                            <a:srgbClr val="000000"/>
                          </a:solidFill>
                          <a:latin typeface="Calibri"/>
                        </a:rPr>
                        <a:t> is a flat surface with no thickness, depth, or boundaries that extends indefinitely in all directions. A plane is denoted by an uppercase letter.</a:t>
                      </a:r>
                    </a:p>
                  </a:txBody>
                  <a:tcPr marL="9525" marR="9525" marT="9525" marB="0"/>
                </a:tc>
                <a:extLst>
                  <a:ext uri="{0D108BD9-81ED-4DB2-BD59-A6C34878D82A}">
                    <a16:rowId xmlns:a16="http://schemas.microsoft.com/office/drawing/2014/main" val="10001"/>
                  </a:ext>
                </a:extLst>
              </a:tr>
            </a:tbl>
          </a:graphicData>
        </a:graphic>
      </p:graphicFrame>
      <p:pic>
        <p:nvPicPr>
          <p:cNvPr id="3074" name="Picture 2"/>
          <p:cNvPicPr>
            <a:picLocks noChangeAspect="1" noChangeArrowheads="1"/>
          </p:cNvPicPr>
          <p:nvPr/>
        </p:nvPicPr>
        <p:blipFill>
          <a:blip r:embed="rId2" cstate="print">
            <a:clrChange>
              <a:clrFrom>
                <a:srgbClr val="BDDBF7"/>
              </a:clrFrom>
              <a:clrTo>
                <a:srgbClr val="BDDBF7">
                  <a:alpha val="0"/>
                </a:srgbClr>
              </a:clrTo>
            </a:clrChange>
            <a:duotone>
              <a:prstClr val="black"/>
              <a:schemeClr val="bg1">
                <a:lumMod val="85000"/>
                <a:tint val="45000"/>
                <a:satMod val="400000"/>
              </a:schemeClr>
            </a:duotone>
          </a:blip>
          <a:srcRect/>
          <a:stretch>
            <a:fillRect/>
          </a:stretch>
        </p:blipFill>
        <p:spPr bwMode="auto">
          <a:xfrm>
            <a:off x="1219200" y="2042847"/>
            <a:ext cx="2651760" cy="1386153"/>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 Using Trigonometry (cont.)</a:t>
            </a:r>
          </a:p>
        </p:txBody>
      </p:sp>
      <p:sp>
        <p:nvSpPr>
          <p:cNvPr id="3" name="Content Placeholder 2"/>
          <p:cNvSpPr>
            <a:spLocks noGrp="1"/>
          </p:cNvSpPr>
          <p:nvPr>
            <p:ph idx="1"/>
          </p:nvPr>
        </p:nvSpPr>
        <p:spPr>
          <a:xfrm>
            <a:off x="457200" y="1280160"/>
            <a:ext cx="8229600" cy="4739640"/>
          </a:xfrm>
        </p:spPr>
        <p:txBody>
          <a:bodyPr anchor="b">
            <a:noAutofit/>
          </a:bodyPr>
          <a:lstStyle/>
          <a:p>
            <a:r>
              <a:rPr lang="en-US" dirty="0"/>
              <a:t>Therefore, the diver must walk approximately </a:t>
            </a:r>
            <a:r>
              <a:rPr lang="en-US" dirty="0">
                <a:solidFill>
                  <a:srgbClr val="FF0000"/>
                </a:solidFill>
              </a:rPr>
              <a:t>343 m</a:t>
            </a:r>
            <a:r>
              <a:rPr lang="en-US" dirty="0"/>
              <a:t> to the wreckage. </a:t>
            </a:r>
          </a:p>
        </p:txBody>
      </p:sp>
      <p:graphicFrame>
        <p:nvGraphicFramePr>
          <p:cNvPr id="44035" name="Object 3"/>
          <p:cNvGraphicFramePr>
            <a:graphicFrameLocks noChangeAspect="1"/>
          </p:cNvGraphicFramePr>
          <p:nvPr>
            <p:extLst>
              <p:ext uri="{D42A27DB-BD31-4B8C-83A1-F6EECF244321}">
                <p14:modId xmlns:p14="http://schemas.microsoft.com/office/powerpoint/2010/main" val="3435263967"/>
              </p:ext>
            </p:extLst>
          </p:nvPr>
        </p:nvGraphicFramePr>
        <p:xfrm>
          <a:off x="3429000" y="1066800"/>
          <a:ext cx="1905000" cy="838200"/>
        </p:xfrm>
        <a:graphic>
          <a:graphicData uri="http://schemas.openxmlformats.org/presentationml/2006/ole">
            <mc:AlternateContent xmlns:mc="http://schemas.openxmlformats.org/markup-compatibility/2006">
              <mc:Choice xmlns:v="urn:schemas-microsoft-com:vml" Requires="v">
                <p:oleObj spid="_x0000_s44115" name="Equation" r:id="rId3" imgW="1904760" imgH="838080" progId="Equation.DSMT4">
                  <p:embed/>
                </p:oleObj>
              </mc:Choice>
              <mc:Fallback>
                <p:oleObj name="Equation" r:id="rId3" imgW="1904760" imgH="838080" progId="Equation.DSMT4">
                  <p:embed/>
                  <p:pic>
                    <p:nvPicPr>
                      <p:cNvPr id="0" name="Picture 3"/>
                      <p:cNvPicPr>
                        <a:picLocks noChangeAspect="1" noChangeArrowheads="1"/>
                      </p:cNvPicPr>
                      <p:nvPr/>
                    </p:nvPicPr>
                    <p:blipFill>
                      <a:blip r:embed="rId4"/>
                      <a:srcRect/>
                      <a:stretch>
                        <a:fillRect/>
                      </a:stretch>
                    </p:blipFill>
                    <p:spPr bwMode="auto">
                      <a:xfrm>
                        <a:off x="3429000" y="1066800"/>
                        <a:ext cx="1905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6" name="Object 4"/>
          <p:cNvGraphicFramePr>
            <a:graphicFrameLocks noChangeAspect="1"/>
          </p:cNvGraphicFramePr>
          <p:nvPr/>
        </p:nvGraphicFramePr>
        <p:xfrm>
          <a:off x="3186752" y="2057400"/>
          <a:ext cx="2082800" cy="317500"/>
        </p:xfrm>
        <a:graphic>
          <a:graphicData uri="http://schemas.openxmlformats.org/presentationml/2006/ole">
            <mc:AlternateContent xmlns:mc="http://schemas.openxmlformats.org/markup-compatibility/2006">
              <mc:Choice xmlns:v="urn:schemas-microsoft-com:vml" Requires="v">
                <p:oleObj spid="_x0000_s44116" name="Equation" r:id="rId5" imgW="2082600" imgH="317160" progId="Equation.DSMT4">
                  <p:embed/>
                </p:oleObj>
              </mc:Choice>
              <mc:Fallback>
                <p:oleObj name="Equation" r:id="rId5" imgW="2082600" imgH="3171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752" y="2057400"/>
                        <a:ext cx="20828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7" name="Object 5"/>
          <p:cNvGraphicFramePr>
            <a:graphicFrameLocks noChangeAspect="1"/>
          </p:cNvGraphicFramePr>
          <p:nvPr/>
        </p:nvGraphicFramePr>
        <p:xfrm>
          <a:off x="3150506" y="2654300"/>
          <a:ext cx="2679700" cy="838200"/>
        </p:xfrm>
        <a:graphic>
          <a:graphicData uri="http://schemas.openxmlformats.org/presentationml/2006/ole">
            <mc:AlternateContent xmlns:mc="http://schemas.openxmlformats.org/markup-compatibility/2006">
              <mc:Choice xmlns:v="urn:schemas-microsoft-com:vml" Requires="v">
                <p:oleObj spid="_x0000_s44117" name="Equation" r:id="rId7" imgW="2679480" imgH="838080" progId="Equation.DSMT4">
                  <p:embed/>
                </p:oleObj>
              </mc:Choice>
              <mc:Fallback>
                <p:oleObj name="Equation" r:id="rId7" imgW="267948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0506" y="2654300"/>
                        <a:ext cx="2679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8" name="Object 6"/>
          <p:cNvGraphicFramePr>
            <a:graphicFrameLocks noChangeAspect="1"/>
          </p:cNvGraphicFramePr>
          <p:nvPr/>
        </p:nvGraphicFramePr>
        <p:xfrm>
          <a:off x="4191000" y="3684896"/>
          <a:ext cx="1600200" cy="838200"/>
        </p:xfrm>
        <a:graphic>
          <a:graphicData uri="http://schemas.openxmlformats.org/presentationml/2006/ole">
            <mc:AlternateContent xmlns:mc="http://schemas.openxmlformats.org/markup-compatibility/2006">
              <mc:Choice xmlns:v="urn:schemas-microsoft-com:vml" Requires="v">
                <p:oleObj spid="_x0000_s44118" name="Equation" r:id="rId9" imgW="1600200" imgH="838080" progId="Equation.DSMT4">
                  <p:embed/>
                </p:oleObj>
              </mc:Choice>
              <mc:Fallback>
                <p:oleObj name="Equation" r:id="rId9" imgW="160020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3684896"/>
                        <a:ext cx="160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9" name="Object 7"/>
          <p:cNvGraphicFramePr>
            <a:graphicFrameLocks noChangeAspect="1"/>
          </p:cNvGraphicFramePr>
          <p:nvPr>
            <p:extLst>
              <p:ext uri="{D42A27DB-BD31-4B8C-83A1-F6EECF244321}">
                <p14:modId xmlns:p14="http://schemas.microsoft.com/office/powerpoint/2010/main" val="3831131684"/>
              </p:ext>
            </p:extLst>
          </p:nvPr>
        </p:nvGraphicFramePr>
        <p:xfrm>
          <a:off x="4191000" y="4689475"/>
          <a:ext cx="1536700" cy="304800"/>
        </p:xfrm>
        <a:graphic>
          <a:graphicData uri="http://schemas.openxmlformats.org/presentationml/2006/ole">
            <mc:AlternateContent xmlns:mc="http://schemas.openxmlformats.org/markup-compatibility/2006">
              <mc:Choice xmlns:v="urn:schemas-microsoft-com:vml" Requires="v">
                <p:oleObj spid="_x0000_s44119" name="Equation" r:id="rId11" imgW="1536480" imgH="304560" progId="Equation.DSMT4">
                  <p:embed/>
                </p:oleObj>
              </mc:Choice>
              <mc:Fallback>
                <p:oleObj name="Equation" r:id="rId11" imgW="1536480" imgH="304560" progId="Equation.DSMT4">
                  <p:embed/>
                  <p:pic>
                    <p:nvPicPr>
                      <p:cNvPr id="0" name="Picture 7"/>
                      <p:cNvPicPr>
                        <a:picLocks noChangeAspect="1" noChangeArrowheads="1"/>
                      </p:cNvPicPr>
                      <p:nvPr/>
                    </p:nvPicPr>
                    <p:blipFill>
                      <a:blip r:embed="rId12"/>
                      <a:srcRect/>
                      <a:stretch>
                        <a:fillRect/>
                      </a:stretch>
                    </p:blipFill>
                    <p:spPr bwMode="auto">
                      <a:xfrm>
                        <a:off x="4191000" y="4689475"/>
                        <a:ext cx="1536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 name="Straight Connector 9"/>
          <p:cNvCxnSpPr/>
          <p:nvPr/>
        </p:nvCxnSpPr>
        <p:spPr>
          <a:xfrm rot="10800000" flipV="1">
            <a:off x="3276600" y="2667000"/>
            <a:ext cx="11430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3200400" y="3200399"/>
            <a:ext cx="11430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0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0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Determining the Length of a Line Segment </a:t>
            </a:r>
          </a:p>
        </p:txBody>
      </p:sp>
      <p:sp>
        <p:nvSpPr>
          <p:cNvPr id="3" name="Content Placeholder 2"/>
          <p:cNvSpPr>
            <a:spLocks noGrp="1"/>
          </p:cNvSpPr>
          <p:nvPr>
            <p:ph idx="1"/>
          </p:nvPr>
        </p:nvSpPr>
        <p:spPr>
          <a:xfrm>
            <a:off x="381000" y="1280160"/>
            <a:ext cx="8686800" cy="4572000"/>
          </a:xfrm>
        </p:spPr>
        <p:txBody>
          <a:bodyPr>
            <a:normAutofit/>
          </a:bodyPr>
          <a:lstStyle/>
          <a:p>
            <a:r>
              <a:rPr lang="en-US" dirty="0"/>
              <a:t>Given </a:t>
            </a:r>
            <a:r>
              <a:rPr lang="en-US" i="1" dirty="0">
                <a:solidFill>
                  <a:srgbClr val="0000FF"/>
                </a:solidFill>
              </a:rPr>
              <a:t>KB </a:t>
            </a:r>
            <a:r>
              <a:rPr lang="en-US" dirty="0">
                <a:solidFill>
                  <a:srgbClr val="0000FF"/>
                </a:solidFill>
              </a:rPr>
              <a:t>= 10 inches</a:t>
            </a:r>
            <a:r>
              <a:rPr lang="en-US" dirty="0"/>
              <a:t>, </a:t>
            </a:r>
            <a:r>
              <a:rPr lang="en-US" i="1" dirty="0">
                <a:solidFill>
                  <a:srgbClr val="0000FF"/>
                </a:solidFill>
              </a:rPr>
              <a:t>BM </a:t>
            </a:r>
            <a:r>
              <a:rPr lang="en-US" dirty="0">
                <a:solidFill>
                  <a:srgbClr val="0000FF"/>
                </a:solidFill>
              </a:rPr>
              <a:t>= 12 inches</a:t>
            </a:r>
            <a:r>
              <a:rPr lang="en-US" dirty="0"/>
              <a:t>, and </a:t>
            </a:r>
            <a:r>
              <a:rPr lang="en-US" i="1" dirty="0">
                <a:solidFill>
                  <a:srgbClr val="0000FF"/>
                </a:solidFill>
              </a:rPr>
              <a:t>MC </a:t>
            </a:r>
            <a:r>
              <a:rPr lang="en-US" dirty="0">
                <a:solidFill>
                  <a:srgbClr val="0000FF"/>
                </a:solidFill>
              </a:rPr>
              <a:t>= 13 inches</a:t>
            </a:r>
            <a:r>
              <a:rPr lang="en-US" dirty="0"/>
              <a:t>, find the length </a:t>
            </a:r>
            <a:r>
              <a:rPr lang="en-US" i="1" dirty="0"/>
              <a:t>KC.</a:t>
            </a:r>
          </a:p>
          <a:p>
            <a:endParaRPr lang="en-US" i="1" dirty="0"/>
          </a:p>
          <a:p>
            <a:endParaRPr lang="en-US" i="1" dirty="0"/>
          </a:p>
          <a:p>
            <a:r>
              <a:rPr lang="en-US" b="1" dirty="0"/>
              <a:t>Solution </a:t>
            </a:r>
          </a:p>
          <a:p>
            <a:r>
              <a:rPr lang="en-US" dirty="0"/>
              <a:t>A line segment can be made up of other line segments. Since the measure of each smaller segment is given, we can find the measure of segment </a:t>
            </a:r>
            <a:r>
              <a:rPr lang="en-US" i="1" dirty="0"/>
              <a:t>KC </a:t>
            </a:r>
            <a:r>
              <a:rPr lang="en-US" dirty="0"/>
              <a:t>by adding the lengths of all segments together.</a:t>
            </a:r>
            <a:r>
              <a:rPr lang="en-US" i="1" dirty="0"/>
              <a:t> </a:t>
            </a:r>
          </a:p>
        </p:txBody>
      </p:sp>
      <p:pic>
        <p:nvPicPr>
          <p:cNvPr id="4098" name="Picture 2"/>
          <p:cNvPicPr>
            <a:picLocks noChangeAspect="1" noChangeArrowheads="1"/>
          </p:cNvPicPr>
          <p:nvPr/>
        </p:nvPicPr>
        <p:blipFill>
          <a:blip r:embed="rId2" cstate="print"/>
          <a:srcRect/>
          <a:stretch>
            <a:fillRect/>
          </a:stretch>
        </p:blipFill>
        <p:spPr bwMode="auto">
          <a:xfrm>
            <a:off x="1691640" y="2438400"/>
            <a:ext cx="5760720" cy="87241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Determining the Length of a Line Segment (cont.)</a:t>
            </a:r>
          </a:p>
        </p:txBody>
      </p:sp>
      <p:sp>
        <p:nvSpPr>
          <p:cNvPr id="3" name="Content Placeholder 2"/>
          <p:cNvSpPr>
            <a:spLocks noGrp="1"/>
          </p:cNvSpPr>
          <p:nvPr>
            <p:ph idx="1"/>
          </p:nvPr>
        </p:nvSpPr>
        <p:spPr/>
        <p:txBody>
          <a:bodyPr/>
          <a:lstStyle/>
          <a:p>
            <a:pPr algn="ctr"/>
            <a:r>
              <a:rPr lang="en-US" i="1" dirty="0">
                <a:solidFill>
                  <a:srgbClr val="000099"/>
                </a:solidFill>
              </a:rPr>
              <a:t>KB </a:t>
            </a:r>
            <a:r>
              <a:rPr lang="en-US" dirty="0">
                <a:solidFill>
                  <a:srgbClr val="000099"/>
                </a:solidFill>
              </a:rPr>
              <a:t>+</a:t>
            </a:r>
            <a:r>
              <a:rPr lang="en-US" i="1" dirty="0">
                <a:solidFill>
                  <a:srgbClr val="000099"/>
                </a:solidFill>
              </a:rPr>
              <a:t> BM </a:t>
            </a:r>
            <a:r>
              <a:rPr lang="en-US" dirty="0">
                <a:solidFill>
                  <a:srgbClr val="000099"/>
                </a:solidFill>
              </a:rPr>
              <a:t>+</a:t>
            </a:r>
            <a:r>
              <a:rPr lang="en-US" i="1" dirty="0">
                <a:solidFill>
                  <a:srgbClr val="000099"/>
                </a:solidFill>
              </a:rPr>
              <a:t> MC </a:t>
            </a:r>
            <a:r>
              <a:rPr lang="en-US" dirty="0">
                <a:solidFill>
                  <a:srgbClr val="000099"/>
                </a:solidFill>
              </a:rPr>
              <a:t>=</a:t>
            </a:r>
            <a:r>
              <a:rPr lang="en-US" i="1" dirty="0">
                <a:solidFill>
                  <a:srgbClr val="000099"/>
                </a:solidFill>
              </a:rPr>
              <a:t> KC </a:t>
            </a:r>
          </a:p>
          <a:p>
            <a:pPr algn="ctr"/>
            <a:r>
              <a:rPr lang="en-US" dirty="0">
                <a:solidFill>
                  <a:srgbClr val="000099"/>
                </a:solidFill>
              </a:rPr>
              <a:t>10 inches + 12 inches + 13 inches = 35 inches </a:t>
            </a:r>
          </a:p>
          <a:p>
            <a:r>
              <a:rPr lang="en-US" dirty="0"/>
              <a:t>This gives that </a:t>
            </a:r>
            <a:r>
              <a:rPr lang="en-US" i="1" dirty="0"/>
              <a:t>KC </a:t>
            </a:r>
            <a:r>
              <a:rPr lang="en-US" dirty="0"/>
              <a:t>= </a:t>
            </a:r>
            <a:r>
              <a:rPr lang="en-US" dirty="0">
                <a:solidFill>
                  <a:srgbClr val="FF0000"/>
                </a:solidFill>
              </a:rPr>
              <a:t>35 inches</a:t>
            </a:r>
            <a:r>
              <a:rPr lang="en-US" dirty="0"/>
              <a:t>. </a:t>
            </a:r>
            <a:r>
              <a:rPr lang="en-US" i="1" dirty="0"/>
              <a:t> </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2: Summary of Parallel Lines and Angles </a:t>
            </a:r>
          </a:p>
        </p:txBody>
      </p:sp>
      <p:graphicFrame>
        <p:nvGraphicFramePr>
          <p:cNvPr id="4" name="Content Placeholder 3"/>
          <p:cNvGraphicFramePr>
            <a:graphicFrameLocks noGrp="1"/>
          </p:cNvGraphicFramePr>
          <p:nvPr>
            <p:ph idx="1"/>
          </p:nvPr>
        </p:nvGraphicFramePr>
        <p:xfrm>
          <a:off x="457200" y="1279525"/>
          <a:ext cx="8229600" cy="396621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fontAlgn="b"/>
                      <a:r>
                        <a:rPr lang="en-US" sz="2400" b="1" i="0" u="none" strike="noStrike" dirty="0">
                          <a:solidFill>
                            <a:schemeClr val="bg1"/>
                          </a:solidFill>
                          <a:latin typeface="Calibri"/>
                        </a:rPr>
                        <a:t>Term/Example</a:t>
                      </a:r>
                    </a:p>
                  </a:txBody>
                  <a:tcPr marL="9525" marR="9525" marT="9525" marB="0"/>
                </a:tc>
                <a:tc>
                  <a:txBody>
                    <a:bodyPr/>
                    <a:lstStyle/>
                    <a:p>
                      <a:pPr algn="ctr" fontAlgn="b"/>
                      <a:r>
                        <a:rPr lang="en-US" sz="2400" b="1" i="0" u="none" strike="noStrike" dirty="0">
                          <a:solidFill>
                            <a:schemeClr val="bg1"/>
                          </a:solidFill>
                          <a:latin typeface="Calibri"/>
                        </a:rPr>
                        <a:t>Definition</a:t>
                      </a:r>
                    </a:p>
                  </a:txBody>
                  <a:tcPr marL="9525" marR="9525" marT="9525" marB="0"/>
                </a:tc>
                <a:extLst>
                  <a:ext uri="{0D108BD9-81ED-4DB2-BD59-A6C34878D82A}">
                    <a16:rowId xmlns:a16="http://schemas.microsoft.com/office/drawing/2014/main" val="10000"/>
                  </a:ext>
                </a:extLst>
              </a:tr>
              <a:tr h="1550035">
                <a:tc>
                  <a:txBody>
                    <a:bodyPr/>
                    <a:lstStyle/>
                    <a:p>
                      <a:pPr algn="ctr" fontAlgn="b"/>
                      <a:r>
                        <a:rPr lang="en-US" sz="2400" b="0" i="0" u="none" strike="noStrike">
                          <a:solidFill>
                            <a:srgbClr val="000000"/>
                          </a:solidFill>
                          <a:latin typeface="Calibri"/>
                        </a:rPr>
                        <a:t>Parallel Lines</a:t>
                      </a:r>
                    </a:p>
                  </a:txBody>
                  <a:tcPr marL="9525" marR="9525" marT="9525" marB="0"/>
                </a:tc>
                <a:tc>
                  <a:txBody>
                    <a:bodyPr/>
                    <a:lstStyle/>
                    <a:p>
                      <a:pPr algn="l" fontAlgn="b"/>
                      <a:r>
                        <a:rPr lang="en-US" sz="2400" b="0" i="0" u="none" strike="noStrike" dirty="0">
                          <a:solidFill>
                            <a:srgbClr val="000000"/>
                          </a:solidFill>
                          <a:latin typeface="Calibri"/>
                        </a:rPr>
                        <a:t>Two lines,                      in the same plane are </a:t>
                      </a:r>
                      <a:r>
                        <a:rPr lang="en-US" sz="2400" b="1" i="0" u="none" strike="noStrike" dirty="0">
                          <a:solidFill>
                            <a:srgbClr val="000000"/>
                          </a:solidFill>
                          <a:latin typeface="Calibri"/>
                        </a:rPr>
                        <a:t>parallel</a:t>
                      </a:r>
                      <a:r>
                        <a:rPr lang="en-US" sz="2400" b="0" i="0" u="none" strike="noStrike" dirty="0">
                          <a:solidFill>
                            <a:srgbClr val="000000"/>
                          </a:solidFill>
                          <a:latin typeface="Calibri"/>
                        </a:rPr>
                        <a:t> if they never intersect, no matter how far they extend, and can be denoted by  </a:t>
                      </a:r>
                    </a:p>
                  </a:txBody>
                  <a:tcPr marL="9525" marR="9525" marT="9525" marB="0"/>
                </a:tc>
                <a:extLst>
                  <a:ext uri="{0D108BD9-81ED-4DB2-BD59-A6C34878D82A}">
                    <a16:rowId xmlns:a16="http://schemas.microsoft.com/office/drawing/2014/main" val="10001"/>
                  </a:ext>
                </a:extLst>
              </a:tr>
              <a:tr h="1752600">
                <a:tc>
                  <a:txBody>
                    <a:bodyPr/>
                    <a:lstStyle/>
                    <a:p>
                      <a:pPr algn="ctr" fontAlgn="b"/>
                      <a:r>
                        <a:rPr lang="en-US" sz="2400" b="0" i="0" u="none" strike="noStrike">
                          <a:solidFill>
                            <a:srgbClr val="000000"/>
                          </a:solidFill>
                          <a:latin typeface="Calibri"/>
                        </a:rPr>
                        <a:t>Vertex</a:t>
                      </a:r>
                    </a:p>
                  </a:txBody>
                  <a:tcPr marL="9525" marR="9525" marT="9525" marB="0"/>
                </a:tc>
                <a:tc>
                  <a:txBody>
                    <a:bodyPr/>
                    <a:lstStyle/>
                    <a:p>
                      <a:pPr algn="l" fontAlgn="b"/>
                      <a:r>
                        <a:rPr lang="en-US" sz="2400" b="0" i="0" u="none" strike="noStrike" dirty="0">
                          <a:solidFill>
                            <a:srgbClr val="000000"/>
                          </a:solidFill>
                          <a:latin typeface="Calibri"/>
                        </a:rPr>
                        <a:t>The </a:t>
                      </a:r>
                      <a:r>
                        <a:rPr lang="en-US" sz="2400" b="1" i="0" u="none" strike="noStrike" dirty="0">
                          <a:solidFill>
                            <a:srgbClr val="000000"/>
                          </a:solidFill>
                          <a:latin typeface="Calibri"/>
                        </a:rPr>
                        <a:t>vertex</a:t>
                      </a:r>
                      <a:r>
                        <a:rPr lang="en-US" sz="2400" b="0" i="0" u="none" strike="noStrike" dirty="0">
                          <a:solidFill>
                            <a:srgbClr val="000000"/>
                          </a:solidFill>
                          <a:latin typeface="Calibri"/>
                        </a:rPr>
                        <a:t> is the common endpoint of two line segments or rays.</a:t>
                      </a:r>
                    </a:p>
                  </a:txBody>
                  <a:tcPr marL="9525" marR="9525" marT="9525" marB="0"/>
                </a:tc>
                <a:extLst>
                  <a:ext uri="{0D108BD9-81ED-4DB2-BD59-A6C34878D82A}">
                    <a16:rowId xmlns:a16="http://schemas.microsoft.com/office/drawing/2014/main" val="10002"/>
                  </a:ext>
                </a:extLst>
              </a:tr>
            </a:tbl>
          </a:graphicData>
        </a:graphic>
      </p:graphicFrame>
      <p:pic>
        <p:nvPicPr>
          <p:cNvPr id="5122" name="Picture 2"/>
          <p:cNvPicPr>
            <a:picLocks noChangeAspect="1" noChangeArrowheads="1"/>
          </p:cNvPicPr>
          <p:nvPr/>
        </p:nvPicPr>
        <p:blipFill>
          <a:blip r:embed="rId3" cstate="print">
            <a:clrChange>
              <a:clrFrom>
                <a:srgbClr val="BDD7EF"/>
              </a:clrFrom>
              <a:clrTo>
                <a:srgbClr val="BDD7EF">
                  <a:alpha val="0"/>
                </a:srgbClr>
              </a:clrTo>
            </a:clrChange>
            <a:duotone>
              <a:prstClr val="black"/>
              <a:schemeClr val="bg1">
                <a:lumMod val="85000"/>
                <a:tint val="45000"/>
                <a:satMod val="400000"/>
              </a:schemeClr>
            </a:duotone>
          </a:blip>
          <a:srcRect/>
          <a:stretch>
            <a:fillRect/>
          </a:stretch>
        </p:blipFill>
        <p:spPr bwMode="auto">
          <a:xfrm>
            <a:off x="1600200" y="2216912"/>
            <a:ext cx="2011680" cy="983488"/>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print">
            <a:clrChange>
              <a:clrFrom>
                <a:srgbClr val="F7FBFF"/>
              </a:clrFrom>
              <a:clrTo>
                <a:srgbClr val="F7FBFF">
                  <a:alpha val="0"/>
                </a:srgbClr>
              </a:clrTo>
            </a:clrChange>
            <a:duotone>
              <a:prstClr val="black"/>
              <a:schemeClr val="bg1">
                <a:lumMod val="95000"/>
                <a:tint val="45000"/>
                <a:satMod val="400000"/>
              </a:schemeClr>
            </a:duotone>
          </a:blip>
          <a:srcRect/>
          <a:stretch>
            <a:fillRect/>
          </a:stretch>
        </p:blipFill>
        <p:spPr bwMode="auto">
          <a:xfrm>
            <a:off x="2057400" y="3957264"/>
            <a:ext cx="1005840" cy="1071936"/>
          </a:xfrm>
          <a:prstGeom prst="rect">
            <a:avLst/>
          </a:prstGeom>
          <a:noFill/>
          <a:ln w="9525">
            <a:noFill/>
            <a:miter lim="800000"/>
            <a:headEnd/>
            <a:tailEnd/>
          </a:ln>
          <a:effectLst/>
        </p:spPr>
      </p:pic>
      <p:graphicFrame>
        <p:nvGraphicFramePr>
          <p:cNvPr id="5124" name="Object 4"/>
          <p:cNvGraphicFramePr>
            <a:graphicFrameLocks noChangeAspect="1"/>
          </p:cNvGraphicFramePr>
          <p:nvPr/>
        </p:nvGraphicFramePr>
        <p:xfrm>
          <a:off x="5878776" y="1649104"/>
          <a:ext cx="1295400" cy="406400"/>
        </p:xfrm>
        <a:graphic>
          <a:graphicData uri="http://schemas.openxmlformats.org/presentationml/2006/ole">
            <mc:AlternateContent xmlns:mc="http://schemas.openxmlformats.org/markup-compatibility/2006">
              <mc:Choice xmlns:v="urn:schemas-microsoft-com:vml" Requires="v">
                <p:oleObj spid="_x0000_s5156" name="Equation" r:id="rId5" imgW="1295280" imgH="406080" progId="Equation.DSMT4">
                  <p:embed/>
                </p:oleObj>
              </mc:Choice>
              <mc:Fallback>
                <p:oleObj name="Equation" r:id="rId5" imgW="1295280" imgH="406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8776" y="1649104"/>
                        <a:ext cx="1295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6055056" y="3116240"/>
          <a:ext cx="990600" cy="393700"/>
        </p:xfrm>
        <a:graphic>
          <a:graphicData uri="http://schemas.openxmlformats.org/presentationml/2006/ole">
            <mc:AlternateContent xmlns:mc="http://schemas.openxmlformats.org/markup-compatibility/2006">
              <mc:Choice xmlns:v="urn:schemas-microsoft-com:vml" Requires="v">
                <p:oleObj spid="_x0000_s5157" name="Equation" r:id="rId7" imgW="990360" imgH="393480" progId="Equation.DSMT4">
                  <p:embed/>
                </p:oleObj>
              </mc:Choice>
              <mc:Fallback>
                <p:oleObj name="Equation" r:id="rId7" imgW="990360" imgH="393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5056" y="3116240"/>
                        <a:ext cx="990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3"/>
        </a:solidFill>
        <a:ln w="28575">
          <a:solidFill>
            <a:srgbClr val="000000"/>
          </a:solidFill>
        </a:ln>
      </a:spPr>
      <a:bodyPr wrap="square">
        <a:normAutofit/>
      </a:bodyPr>
      <a:lstStyle>
        <a:defPPr algn="ctr">
          <a:spcBef>
            <a:spcPct val="0"/>
          </a:spcBef>
          <a:buFont typeface="Courier New" pitchFamily="49" charset="0"/>
          <a:buNone/>
          <a:defRPr sz="2800" b="1" dirty="0" smtClean="0">
            <a:solidFill>
              <a:srgbClr val="00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1115</TotalTime>
  <Words>3314</Words>
  <Application>Microsoft Office PowerPoint</Application>
  <PresentationFormat>On-screen Show (4:3)</PresentationFormat>
  <Paragraphs>251</Paragraphs>
  <Slides>60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7" baseType="lpstr">
      <vt:lpstr>Calibri</vt:lpstr>
      <vt:lpstr>Symbol</vt:lpstr>
      <vt:lpstr>Courier New</vt:lpstr>
      <vt:lpstr>Arial</vt:lpstr>
      <vt:lpstr>Cambria Math</vt:lpstr>
      <vt:lpstr>Office Theme</vt:lpstr>
      <vt:lpstr>Equation</vt:lpstr>
      <vt:lpstr>Section 6.1</vt:lpstr>
      <vt:lpstr>Objectives</vt:lpstr>
      <vt:lpstr>Everyday Geometry and Applications</vt:lpstr>
      <vt:lpstr>Table 1: Summary of Points, Lines, and Planes</vt:lpstr>
      <vt:lpstr>Table 1: Summary of Points, Lines, and Planes (cont.)</vt:lpstr>
      <vt:lpstr>Table 1: Summary of Points, Lines, and Planes (cont.)</vt:lpstr>
      <vt:lpstr>Example 1: Determining the Length of a Line Segment </vt:lpstr>
      <vt:lpstr>Example 1: Determining the Length of a Line Segment (cont.)</vt:lpstr>
      <vt:lpstr>Table 2: Summary of Parallel Lines and Angles </vt:lpstr>
      <vt:lpstr>Table 2: Summary of Parallel Lines and Angles (cont.) </vt:lpstr>
      <vt:lpstr>Table 2: Summary of Parallel Lines and Angles (cont.) </vt:lpstr>
      <vt:lpstr>Table 2: Summary of Parallel Lines and Angles (cont.) </vt:lpstr>
      <vt:lpstr>Table 3: Summary of the Properties of Angles and Perpendicular Lines</vt:lpstr>
      <vt:lpstr>Table 3: Summary of the Properties of Angles and Perpendicular Lines (cont.)</vt:lpstr>
      <vt:lpstr>Table 3: Summary of the Properties of Angles and Perpendicular Lines (cont.)</vt:lpstr>
      <vt:lpstr>Table 3: Summary of the Properties of Angles and Perpendicular Lines (cont.)</vt:lpstr>
      <vt:lpstr>Example 2: Complementary Angles </vt:lpstr>
      <vt:lpstr>Example 2: Complementary Angles (cont.)</vt:lpstr>
      <vt:lpstr>Example 3: Supplementary Angles </vt:lpstr>
      <vt:lpstr>Example 3: Supplementary Angles (cont.)</vt:lpstr>
      <vt:lpstr>Example 4: Complementary and Supplementary Angles </vt:lpstr>
      <vt:lpstr>Example 4: Complementary and Supplementary Angles (cont.)</vt:lpstr>
      <vt:lpstr>Skill Check #1 </vt:lpstr>
      <vt:lpstr>Longitude and the Prime Meridian</vt:lpstr>
      <vt:lpstr>Latitude and the Equator</vt:lpstr>
      <vt:lpstr>Degrees, Minutes, Seconds</vt:lpstr>
      <vt:lpstr>Example 5: Converting Decimal Degrees to Degrees, Minutes, and Seconds</vt:lpstr>
      <vt:lpstr>Example 5: Converting Decimal Degrees to Degrees, Minutes, and Seconds (cont.)</vt:lpstr>
      <vt:lpstr>Example 6: Converting Degrees, Minutes, and Seconds to Decimal Degrees </vt:lpstr>
      <vt:lpstr>Example 6: Converting Degrees, Minutes, and Seconds to Decimal Degrees (cont.)</vt:lpstr>
      <vt:lpstr>Skill Check #2 </vt:lpstr>
      <vt:lpstr>Example 7: Application of Angles </vt:lpstr>
      <vt:lpstr>Example 7: Application of Angles (cont.)</vt:lpstr>
      <vt:lpstr>Example 7: Application of Angles (cont.)</vt:lpstr>
      <vt:lpstr>Example 7: Application of Angles (cont.)</vt:lpstr>
      <vt:lpstr>Example 7: Application of Angles (cont.)</vt:lpstr>
      <vt:lpstr>Example 7: Application of Angles (cont.)</vt:lpstr>
      <vt:lpstr>Example 8: Determining Location </vt:lpstr>
      <vt:lpstr>Example 8: Determining Location (cont.)</vt:lpstr>
      <vt:lpstr>Longitudinal Adjustment Factor </vt:lpstr>
      <vt:lpstr>Example 9: Using GPS to Determine Location and Distance </vt:lpstr>
      <vt:lpstr>Example 9: Using GPS to Determine Location and Distance (cont.)</vt:lpstr>
      <vt:lpstr>Example 9: Using GPS to Determine Location and Distance (cont.)</vt:lpstr>
      <vt:lpstr>Example 9: Using GPS to Determine Location and Distance (cont.)</vt:lpstr>
      <vt:lpstr>Example 9: Using GPS to Determine Location and Distance (cont.)</vt:lpstr>
      <vt:lpstr>Example 9: Using GPS to Determine Location and Distance (cont.)</vt:lpstr>
      <vt:lpstr>Sine, Cosine, and Tangent </vt:lpstr>
      <vt:lpstr>Example 10: Calculating Trigonometric Values </vt:lpstr>
      <vt:lpstr>Example 10: Calculating Trigonometric Values (cont.)</vt:lpstr>
      <vt:lpstr>Example 10: Calculating Trigonometric Values (cont.)</vt:lpstr>
      <vt:lpstr>Example 10: Calculating Trigonometric Values (cont.)</vt:lpstr>
      <vt:lpstr>Skill Check #3 </vt:lpstr>
      <vt:lpstr>Example 11: Using Trigonometric Functions </vt:lpstr>
      <vt:lpstr>Example 11: Using Trigonometric Functions (cont.)</vt:lpstr>
      <vt:lpstr>Example 11: Using Trigonometric Functions (cont.)</vt:lpstr>
      <vt:lpstr>Example 11: Using Trigonometric Functions (cont.)</vt:lpstr>
      <vt:lpstr>Example 11: Using Trigonometric Functions (cont.)</vt:lpstr>
      <vt:lpstr>Example 12: Using Trigonometry </vt:lpstr>
      <vt:lpstr>Example 12: Using Trigonometry (cont.)</vt:lpstr>
      <vt:lpstr>Example 12: Using Trigonometry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dc:title>
  <dc:creator>Hawkes Learning Systems</dc:creator>
  <cp:lastModifiedBy>Chad Yates</cp:lastModifiedBy>
  <cp:revision>180</cp:revision>
  <dcterms:created xsi:type="dcterms:W3CDTF">2013-04-26T14:43:13Z</dcterms:created>
  <dcterms:modified xsi:type="dcterms:W3CDTF">2019-03-21T15:52:22Z</dcterms:modified>
</cp:coreProperties>
</file>