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handoutMasterIdLst>
    <p:handoutMasterId r:id="rId56"/>
  </p:handoutMasterIdLst>
  <p:sldIdLst>
    <p:sldId id="256" r:id="rId2"/>
    <p:sldId id="309" r:id="rId3"/>
    <p:sldId id="31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8" r:id="rId44"/>
    <p:sldId id="298" r:id="rId45"/>
    <p:sldId id="299" r:id="rId46"/>
    <p:sldId id="300" r:id="rId47"/>
    <p:sldId id="301" r:id="rId48"/>
    <p:sldId id="302" r:id="rId49"/>
    <p:sldId id="303" r:id="rId50"/>
    <p:sldId id="304" r:id="rId51"/>
    <p:sldId id="305" r:id="rId52"/>
    <p:sldId id="306" r:id="rId53"/>
    <p:sldId id="307" r:id="rId54"/>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
      <p:font typeface="Cambria Math" panose="02040503050406030204" pitchFamily="18" charset="0"/>
      <p:regular r:id="rId61"/>
    </p:embeddedFont>
    <p:embeddedFont>
      <p:font typeface="Euclid Symbol" panose="05050102010706020507" pitchFamily="18" charset="2"/>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1F497D"/>
    <a:srgbClr val="000000"/>
    <a:srgbClr val="FFFFCC"/>
    <a:srgbClr val="366092"/>
    <a:srgbClr val="FF00FF"/>
    <a:srgbClr val="008080"/>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709" autoAdjust="0"/>
  </p:normalViewPr>
  <p:slideViewPr>
    <p:cSldViewPr>
      <p:cViewPr varScale="1">
        <p:scale>
          <a:sx n="107" d="100"/>
          <a:sy n="107" d="100"/>
        </p:scale>
        <p:origin x="126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9.bin"/><Relationship Id="rId14"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13.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25.w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28.w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1.w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7.wmf"/><Relationship Id="rId5" Type="http://schemas.openxmlformats.org/officeDocument/2006/relationships/oleObject" Target="../embeddings/oleObject23.bin"/><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0.wmf"/><Relationship Id="rId5" Type="http://schemas.openxmlformats.org/officeDocument/2006/relationships/oleObject" Target="../embeddings/oleObject2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wmf"/><Relationship Id="rId5" Type="http://schemas.openxmlformats.org/officeDocument/2006/relationships/oleObject" Target="../embeddings/oleObject30.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0.wmf"/><Relationship Id="rId5" Type="http://schemas.openxmlformats.org/officeDocument/2006/relationships/oleObject" Target="../embeddings/oleObject34.bin"/><Relationship Id="rId4" Type="http://schemas.openxmlformats.org/officeDocument/2006/relationships/image" Target="../media/image4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3.wmf"/><Relationship Id="rId5" Type="http://schemas.openxmlformats.org/officeDocument/2006/relationships/oleObject" Target="../embeddings/oleObject36.bin"/><Relationship Id="rId4" Type="http://schemas.openxmlformats.org/officeDocument/2006/relationships/image" Target="../media/image52.wmf"/></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6.wmf"/><Relationship Id="rId5" Type="http://schemas.openxmlformats.org/officeDocument/2006/relationships/oleObject" Target="../embeddings/oleObject38.bin"/><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0.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43.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6.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48.bin"/></Relationships>
</file>

<file path=ppt/slides/_rels/slide46.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1.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53.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77.png"/><Relationship Id="rId4" Type="http://schemas.openxmlformats.org/officeDocument/2006/relationships/image" Target="../media/image76.wmf"/></Relationships>
</file>

<file path=ppt/slides/_rels/slide52.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9.wmf"/><Relationship Id="rId5" Type="http://schemas.openxmlformats.org/officeDocument/2006/relationships/oleObject" Target="../embeddings/oleObject57.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59.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3.wmf"/><Relationship Id="rId5" Type="http://schemas.openxmlformats.org/officeDocument/2006/relationships/oleObject" Target="../embeddings/oleObject61.bin"/><Relationship Id="rId4" Type="http://schemas.openxmlformats.org/officeDocument/2006/relationships/image" Target="../media/image82.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pPr>
            <a:r>
              <a:rPr lang="en-US" b="1" i="1" dirty="0"/>
              <a:t>Circles, Polygons, Perimeter, and Area </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#1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Skill Check #1</a:t>
            </a:r>
          </a:p>
          <a:p>
            <a:r>
              <a:rPr lang="en-US" dirty="0">
                <a:solidFill>
                  <a:srgbClr val="000000"/>
                </a:solidFill>
              </a:rPr>
              <a:t>What is the sum of the measures of the interior angles of an octagon?</a:t>
            </a:r>
          </a:p>
        </p:txBody>
      </p:sp>
      <p:sp>
        <p:nvSpPr>
          <p:cNvPr id="4" name="Content Placeholder 2"/>
          <p:cNvSpPr txBox="1">
            <a:spLocks/>
          </p:cNvSpPr>
          <p:nvPr/>
        </p:nvSpPr>
        <p:spPr>
          <a:xfrm>
            <a:off x="457200" y="5471160"/>
            <a:ext cx="8229600" cy="777240"/>
          </a:xfrm>
          <a:prstGeom prst="rect">
            <a:avLst/>
          </a:prstGeom>
        </p:spPr>
        <p:txBody>
          <a:bodyPr>
            <a:normAutofit/>
          </a:bodyPr>
          <a:lstStyle/>
          <a:p>
            <a:pPr lvl="0">
              <a:spcBef>
                <a:spcPct val="20000"/>
              </a:spcBef>
            </a:pPr>
            <a:r>
              <a:rPr kumimoji="0" lang="en-US" sz="2800" b="0" i="0" u="none" strike="noStrike" kern="1200" cap="none" spc="0" normalizeH="0" baseline="0" noProof="0" dirty="0">
                <a:ln>
                  <a:noFill/>
                </a:ln>
                <a:solidFill>
                  <a:srgbClr val="000000"/>
                </a:solidFill>
                <a:effectLst/>
                <a:uLnTx/>
                <a:uFillTx/>
                <a:latin typeface="+mn-lt"/>
                <a:ea typeface="+mn-ea"/>
                <a:cs typeface="+mn-cs"/>
              </a:rPr>
              <a:t>Answer: </a:t>
            </a:r>
            <a:r>
              <a:rPr lang="en-US" sz="2800" dirty="0">
                <a:solidFill>
                  <a:srgbClr val="FF0000"/>
                </a:solidFill>
              </a:rPr>
              <a:t>1080°</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Triangles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Similar Triangles</a:t>
            </a:r>
          </a:p>
          <a:p>
            <a:r>
              <a:rPr lang="en-US" dirty="0">
                <a:solidFill>
                  <a:srgbClr val="000000"/>
                </a:solidFill>
              </a:rPr>
              <a:t>Two triangles are </a:t>
            </a:r>
            <a:r>
              <a:rPr lang="en-US" b="1" dirty="0">
                <a:solidFill>
                  <a:srgbClr val="C00000"/>
                </a:solidFill>
              </a:rPr>
              <a:t>similar</a:t>
            </a:r>
            <a:r>
              <a:rPr lang="en-US" dirty="0">
                <a:solidFill>
                  <a:srgbClr val="000000"/>
                </a:solidFill>
              </a:rPr>
              <a:t> if the corresponding angles are congruent and the ratio of the lengths of the corresponding sides are equal.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Similar Triangles </a:t>
            </a:r>
          </a:p>
        </p:txBody>
      </p:sp>
      <p:sp>
        <p:nvSpPr>
          <p:cNvPr id="3" name="Content Placeholder 2"/>
          <p:cNvSpPr>
            <a:spLocks noGrp="1"/>
          </p:cNvSpPr>
          <p:nvPr>
            <p:ph idx="1"/>
          </p:nvPr>
        </p:nvSpPr>
        <p:spPr/>
        <p:txBody>
          <a:bodyPr/>
          <a:lstStyle/>
          <a:p>
            <a:r>
              <a:rPr lang="en-US" dirty="0"/>
              <a:t>Suppose a man who is 6 feet tall is standing 20 feet from the base of a tree. The sun shines on the tree and the man, and casts a 30-foot shadow, as seen in the figure. How tall is the tree? </a:t>
            </a:r>
          </a:p>
        </p:txBody>
      </p:sp>
      <p:pic>
        <p:nvPicPr>
          <p:cNvPr id="5122" name="Picture 2"/>
          <p:cNvPicPr>
            <a:picLocks noChangeAspect="1" noChangeArrowheads="1"/>
          </p:cNvPicPr>
          <p:nvPr/>
        </p:nvPicPr>
        <p:blipFill>
          <a:blip r:embed="rId2" cstate="print"/>
          <a:srcRect/>
          <a:stretch>
            <a:fillRect/>
          </a:stretch>
        </p:blipFill>
        <p:spPr bwMode="auto">
          <a:xfrm>
            <a:off x="1271588" y="3048000"/>
            <a:ext cx="6600825" cy="28670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Similar Triangles (cont.)</a:t>
            </a:r>
          </a:p>
        </p:txBody>
      </p:sp>
      <p:sp>
        <p:nvSpPr>
          <p:cNvPr id="3" name="Content Placeholder 2"/>
          <p:cNvSpPr>
            <a:spLocks noGrp="1"/>
          </p:cNvSpPr>
          <p:nvPr>
            <p:ph idx="1"/>
          </p:nvPr>
        </p:nvSpPr>
        <p:spPr/>
        <p:txBody>
          <a:bodyPr>
            <a:normAutofit/>
          </a:bodyPr>
          <a:lstStyle/>
          <a:p>
            <a:r>
              <a:rPr lang="en-US" b="1" dirty="0"/>
              <a:t>Solution </a:t>
            </a:r>
          </a:p>
          <a:p>
            <a:r>
              <a:rPr lang="en-US" dirty="0"/>
              <a:t>By drawing the figure, it is easier for us to see that the triangles created by this situation are indeed similar. The large triangle with the tree on the left and the small triangle with the man on the left both contain right angles. Since they also share a common angle, we know the triangles are similar and the lengths of corresponding sides are proportional. Begin by letting the height of the tree equal </a:t>
            </a:r>
            <a:r>
              <a:rPr lang="en-US" i="1" dirty="0"/>
              <a:t>x.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Similar Triangles (cont.)</a:t>
            </a:r>
          </a:p>
        </p:txBody>
      </p:sp>
      <p:sp>
        <p:nvSpPr>
          <p:cNvPr id="3" name="Content Placeholder 2"/>
          <p:cNvSpPr>
            <a:spLocks noGrp="1"/>
          </p:cNvSpPr>
          <p:nvPr>
            <p:ph idx="1"/>
          </p:nvPr>
        </p:nvSpPr>
        <p:spPr/>
        <p:txBody>
          <a:bodyPr/>
          <a:lstStyle/>
          <a:p>
            <a:r>
              <a:rPr lang="en-US" dirty="0"/>
              <a:t>Since the distance from the tree to the man is 20 feet and the total distance is 30 feet, the length of the man’s shadow is 10 feet. Then, we can set up a ratio, as we did in Chapter 4.</a:t>
            </a:r>
          </a:p>
        </p:txBody>
      </p:sp>
      <p:graphicFrame>
        <p:nvGraphicFramePr>
          <p:cNvPr id="6146" name="Object 2"/>
          <p:cNvGraphicFramePr>
            <a:graphicFrameLocks noChangeAspect="1"/>
          </p:cNvGraphicFramePr>
          <p:nvPr/>
        </p:nvGraphicFramePr>
        <p:xfrm>
          <a:off x="3663950" y="3124200"/>
          <a:ext cx="1816100" cy="838200"/>
        </p:xfrm>
        <a:graphic>
          <a:graphicData uri="http://schemas.openxmlformats.org/presentationml/2006/ole">
            <mc:AlternateContent xmlns:mc="http://schemas.openxmlformats.org/markup-compatibility/2006">
              <mc:Choice xmlns:v="urn:schemas-microsoft-com:vml" Requires="v">
                <p:oleObj spid="_x0000_s6157" name="Equation" r:id="rId3" imgW="1815840" imgH="838080" progId="Equation.DSMT4">
                  <p:embed/>
                </p:oleObj>
              </mc:Choice>
              <mc:Fallback>
                <p:oleObj name="Equation" r:id="rId3" imgW="18158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950" y="3124200"/>
                        <a:ext cx="181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Similar Triangles (cont.)</a:t>
            </a:r>
          </a:p>
        </p:txBody>
      </p:sp>
      <p:sp>
        <p:nvSpPr>
          <p:cNvPr id="3" name="Content Placeholder 2"/>
          <p:cNvSpPr>
            <a:spLocks noGrp="1"/>
          </p:cNvSpPr>
          <p:nvPr>
            <p:ph idx="1"/>
          </p:nvPr>
        </p:nvSpPr>
        <p:spPr/>
        <p:txBody>
          <a:bodyPr/>
          <a:lstStyle/>
          <a:p>
            <a:r>
              <a:rPr lang="en-US" dirty="0"/>
              <a:t>We can solve by multiplying both sides by the LCD to obtain the following.</a:t>
            </a:r>
          </a:p>
          <a:p>
            <a:endParaRPr lang="en-US" dirty="0"/>
          </a:p>
          <a:p>
            <a:endParaRPr lang="en-US" dirty="0"/>
          </a:p>
          <a:p>
            <a:endParaRPr lang="en-US" dirty="0"/>
          </a:p>
          <a:p>
            <a:endParaRPr lang="en-US" dirty="0"/>
          </a:p>
          <a:p>
            <a:endParaRPr lang="en-US" dirty="0"/>
          </a:p>
          <a:p>
            <a:endParaRPr lang="en-US" dirty="0"/>
          </a:p>
          <a:p>
            <a:r>
              <a:rPr lang="en-US" dirty="0"/>
              <a:t>So the height of the tree is </a:t>
            </a:r>
            <a:r>
              <a:rPr lang="en-US" dirty="0">
                <a:solidFill>
                  <a:srgbClr val="FF0000"/>
                </a:solidFill>
              </a:rPr>
              <a:t>18 feet</a:t>
            </a:r>
            <a:r>
              <a:rPr lang="en-US" dirty="0"/>
              <a:t>.  </a:t>
            </a:r>
          </a:p>
        </p:txBody>
      </p:sp>
      <p:graphicFrame>
        <p:nvGraphicFramePr>
          <p:cNvPr id="7171" name="Object 3"/>
          <p:cNvGraphicFramePr>
            <a:graphicFrameLocks noChangeAspect="1"/>
          </p:cNvGraphicFramePr>
          <p:nvPr>
            <p:extLst>
              <p:ext uri="{D42A27DB-BD31-4B8C-83A1-F6EECF244321}">
                <p14:modId xmlns:p14="http://schemas.microsoft.com/office/powerpoint/2010/main" val="1414070816"/>
              </p:ext>
            </p:extLst>
          </p:nvPr>
        </p:nvGraphicFramePr>
        <p:xfrm>
          <a:off x="2517775" y="2389188"/>
          <a:ext cx="4165600" cy="939800"/>
        </p:xfrm>
        <a:graphic>
          <a:graphicData uri="http://schemas.openxmlformats.org/presentationml/2006/ole">
            <mc:AlternateContent xmlns:mc="http://schemas.openxmlformats.org/markup-compatibility/2006">
              <mc:Choice xmlns:v="urn:schemas-microsoft-com:vml" Requires="v">
                <p:oleObj spid="_x0000_s7215" name="Equation" r:id="rId3" imgW="4165560" imgH="939600" progId="Equation.DSMT4">
                  <p:embed/>
                </p:oleObj>
              </mc:Choice>
              <mc:Fallback>
                <p:oleObj name="Equation" r:id="rId3" imgW="4165560" imgH="939600" progId="Equation.DSMT4">
                  <p:embed/>
                  <p:pic>
                    <p:nvPicPr>
                      <p:cNvPr id="0" name="Picture 3"/>
                      <p:cNvPicPr>
                        <a:picLocks noChangeAspect="1" noChangeArrowheads="1"/>
                      </p:cNvPicPr>
                      <p:nvPr/>
                    </p:nvPicPr>
                    <p:blipFill>
                      <a:blip r:embed="rId4"/>
                      <a:srcRect/>
                      <a:stretch>
                        <a:fillRect/>
                      </a:stretch>
                    </p:blipFill>
                    <p:spPr bwMode="auto">
                      <a:xfrm>
                        <a:off x="2517775" y="2389188"/>
                        <a:ext cx="4165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extLst>
              <p:ext uri="{D42A27DB-BD31-4B8C-83A1-F6EECF244321}">
                <p14:modId xmlns:p14="http://schemas.microsoft.com/office/powerpoint/2010/main" val="3102977971"/>
              </p:ext>
            </p:extLst>
          </p:nvPr>
        </p:nvGraphicFramePr>
        <p:xfrm>
          <a:off x="2522538" y="3433763"/>
          <a:ext cx="4127500" cy="939800"/>
        </p:xfrm>
        <a:graphic>
          <a:graphicData uri="http://schemas.openxmlformats.org/presentationml/2006/ole">
            <mc:AlternateContent xmlns:mc="http://schemas.openxmlformats.org/markup-compatibility/2006">
              <mc:Choice xmlns:v="urn:schemas-microsoft-com:vml" Requires="v">
                <p:oleObj spid="_x0000_s7216" name="Equation" r:id="rId5" imgW="4127400" imgH="939600" progId="Equation.DSMT4">
                  <p:embed/>
                </p:oleObj>
              </mc:Choice>
              <mc:Fallback>
                <p:oleObj name="Equation" r:id="rId5" imgW="4127400" imgH="939600" progId="Equation.DSMT4">
                  <p:embed/>
                  <p:pic>
                    <p:nvPicPr>
                      <p:cNvPr id="0" name="Picture 4"/>
                      <p:cNvPicPr>
                        <a:picLocks noChangeAspect="1" noChangeArrowheads="1"/>
                      </p:cNvPicPr>
                      <p:nvPr/>
                    </p:nvPicPr>
                    <p:blipFill>
                      <a:blip r:embed="rId6"/>
                      <a:srcRect/>
                      <a:stretch>
                        <a:fillRect/>
                      </a:stretch>
                    </p:blipFill>
                    <p:spPr bwMode="auto">
                      <a:xfrm>
                        <a:off x="2522538" y="3433763"/>
                        <a:ext cx="4127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4238172" y="4559300"/>
          <a:ext cx="1219200" cy="317500"/>
        </p:xfrm>
        <a:graphic>
          <a:graphicData uri="http://schemas.openxmlformats.org/presentationml/2006/ole">
            <mc:AlternateContent xmlns:mc="http://schemas.openxmlformats.org/markup-compatibility/2006">
              <mc:Choice xmlns:v="urn:schemas-microsoft-com:vml" Requires="v">
                <p:oleObj spid="_x0000_s7217" name="Equation" r:id="rId7" imgW="1218960" imgH="317160" progId="Equation.DSMT4">
                  <p:embed/>
                </p:oleObj>
              </mc:Choice>
              <mc:Fallback>
                <p:oleObj name="Equation" r:id="rId7" imgW="1218960" imgH="317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8172" y="4559300"/>
                        <a:ext cx="1219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5089072" y="3454400"/>
          <a:ext cx="139700" cy="203200"/>
        </p:xfrm>
        <a:graphic>
          <a:graphicData uri="http://schemas.openxmlformats.org/presentationml/2006/ole">
            <mc:AlternateContent xmlns:mc="http://schemas.openxmlformats.org/markup-compatibility/2006">
              <mc:Choice xmlns:v="urn:schemas-microsoft-com:vml" Requires="v">
                <p:oleObj spid="_x0000_s7218" name="Equation" r:id="rId9" imgW="139680" imgH="203040" progId="Equation.DSMT4">
                  <p:embed/>
                </p:oleObj>
              </mc:Choice>
              <mc:Fallback>
                <p:oleObj name="Equation" r:id="rId9" imgW="139680" imgH="2030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9072" y="3454400"/>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10800000" flipV="1">
            <a:off x="2438401" y="3733800"/>
            <a:ext cx="762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3429000" y="3962400"/>
            <a:ext cx="762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4648201" y="3733799"/>
            <a:ext cx="762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715001" y="3962400"/>
            <a:ext cx="762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Perimeter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Perimeter </a:t>
            </a:r>
          </a:p>
          <a:p>
            <a:r>
              <a:rPr lang="en-US" dirty="0">
                <a:solidFill>
                  <a:srgbClr val="000000"/>
                </a:solidFill>
              </a:rPr>
              <a:t>The </a:t>
            </a:r>
            <a:r>
              <a:rPr lang="en-US" b="1" dirty="0">
                <a:solidFill>
                  <a:srgbClr val="C00000"/>
                </a:solidFill>
              </a:rPr>
              <a:t>perimeter</a:t>
            </a:r>
            <a:r>
              <a:rPr lang="en-US" dirty="0">
                <a:solidFill>
                  <a:srgbClr val="000000"/>
                </a:solidFill>
              </a:rPr>
              <a:t> </a:t>
            </a:r>
            <a:r>
              <a:rPr lang="en-US" i="1" dirty="0">
                <a:solidFill>
                  <a:srgbClr val="000000"/>
                </a:solidFill>
              </a:rPr>
              <a:t>P </a:t>
            </a:r>
            <a:r>
              <a:rPr lang="en-US" dirty="0">
                <a:solidFill>
                  <a:srgbClr val="000000"/>
                </a:solidFill>
              </a:rPr>
              <a:t>of a polygon is the sum of the lengths of the sides of the polygon.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Perimeter </a:t>
            </a:r>
          </a:p>
        </p:txBody>
      </p:sp>
      <p:sp>
        <p:nvSpPr>
          <p:cNvPr id="3" name="Content Placeholder 2"/>
          <p:cNvSpPr>
            <a:spLocks noGrp="1"/>
          </p:cNvSpPr>
          <p:nvPr>
            <p:ph idx="1"/>
          </p:nvPr>
        </p:nvSpPr>
        <p:spPr/>
        <p:txBody>
          <a:bodyPr/>
          <a:lstStyle/>
          <a:p>
            <a:r>
              <a:rPr lang="en-US" dirty="0"/>
              <a:t>Each of the figures represents a polygon of some kind. Assume that the distance between two grid lines, either horizontally or vertically, is one unit. What is the perimeter of each figure? </a:t>
            </a:r>
          </a:p>
        </p:txBody>
      </p:sp>
      <p:pic>
        <p:nvPicPr>
          <p:cNvPr id="8194" name="Picture 2"/>
          <p:cNvPicPr>
            <a:picLocks noChangeAspect="1" noChangeArrowheads="1"/>
          </p:cNvPicPr>
          <p:nvPr/>
        </p:nvPicPr>
        <p:blipFill>
          <a:blip r:embed="rId2" cstate="print"/>
          <a:srcRect/>
          <a:stretch>
            <a:fillRect/>
          </a:stretch>
        </p:blipFill>
        <p:spPr bwMode="auto">
          <a:xfrm>
            <a:off x="549606" y="3276600"/>
            <a:ext cx="8324850" cy="22764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Perimeter (cont.)</a:t>
            </a:r>
          </a:p>
        </p:txBody>
      </p:sp>
      <p:sp>
        <p:nvSpPr>
          <p:cNvPr id="3" name="Content Placeholder 2"/>
          <p:cNvSpPr>
            <a:spLocks noGrp="1"/>
          </p:cNvSpPr>
          <p:nvPr>
            <p:ph idx="1"/>
          </p:nvPr>
        </p:nvSpPr>
        <p:spPr/>
        <p:txBody>
          <a:bodyPr>
            <a:normAutofit/>
          </a:bodyPr>
          <a:lstStyle/>
          <a:p>
            <a:pPr marL="463550" indent="-463550"/>
            <a:r>
              <a:rPr lang="en-US" b="1" dirty="0"/>
              <a:t>Solution </a:t>
            </a:r>
          </a:p>
          <a:p>
            <a:pPr marL="463550" indent="-463550"/>
            <a:r>
              <a:rPr lang="en-US" b="1" dirty="0"/>
              <a:t>a.	</a:t>
            </a:r>
            <a:r>
              <a:rPr lang="en-US" dirty="0"/>
              <a:t>We can count the units and determine that the figure has a perimeter of 12 units. </a:t>
            </a:r>
          </a:p>
          <a:p>
            <a:pPr marL="463550" indent="-463550"/>
            <a:r>
              <a:rPr lang="en-US" b="1" dirty="0"/>
              <a:t>b.	</a:t>
            </a:r>
            <a:r>
              <a:rPr lang="en-US" dirty="0"/>
              <a:t>Similarly, we can count the units and find that the figure has a perimeter of 10 units.</a:t>
            </a:r>
          </a:p>
          <a:p>
            <a:pPr marL="463550" indent="-463550"/>
            <a:r>
              <a:rPr lang="en-US" b="1" dirty="0"/>
              <a:t>c.	</a:t>
            </a:r>
            <a:r>
              <a:rPr lang="en-US" dirty="0"/>
              <a:t>Since the figure is a right triangle, we can use the Pythagorean Theorem to find the length of the hypotenuse. We can see that the lengths of the two legs of the triangle are 1 unit and 2 units.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Perimeter (cont.)</a:t>
            </a:r>
          </a:p>
        </p:txBody>
      </p:sp>
      <p:sp>
        <p:nvSpPr>
          <p:cNvPr id="3" name="Content Placeholder 2"/>
          <p:cNvSpPr>
            <a:spLocks noGrp="1"/>
          </p:cNvSpPr>
          <p:nvPr>
            <p:ph idx="1"/>
          </p:nvPr>
        </p:nvSpPr>
        <p:spPr/>
        <p:txBody>
          <a:bodyPr>
            <a:noAutofit/>
          </a:bodyPr>
          <a:lstStyle/>
          <a:p>
            <a:pPr marL="463550" indent="-463550"/>
            <a:r>
              <a:rPr lang="en-US" dirty="0"/>
              <a:t>Using these values, we find </a:t>
            </a:r>
            <a:r>
              <a:rPr lang="en-US" i="1" dirty="0"/>
              <a:t>c </a:t>
            </a:r>
            <a:r>
              <a:rPr lang="en-US" dirty="0"/>
              <a:t>as follows. </a:t>
            </a:r>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463550"/>
            <a:endParaRPr lang="en-US" dirty="0"/>
          </a:p>
          <a:p>
            <a:r>
              <a:rPr lang="en-US" dirty="0"/>
              <a:t>This means the perimeter of the triangle is </a:t>
            </a:r>
          </a:p>
        </p:txBody>
      </p:sp>
      <p:graphicFrame>
        <p:nvGraphicFramePr>
          <p:cNvPr id="9219" name="Object 3"/>
          <p:cNvGraphicFramePr>
            <a:graphicFrameLocks noChangeAspect="1"/>
          </p:cNvGraphicFramePr>
          <p:nvPr/>
        </p:nvGraphicFramePr>
        <p:xfrm>
          <a:off x="556904" y="5410200"/>
          <a:ext cx="5054600" cy="444500"/>
        </p:xfrm>
        <a:graphic>
          <a:graphicData uri="http://schemas.openxmlformats.org/presentationml/2006/ole">
            <mc:AlternateContent xmlns:mc="http://schemas.openxmlformats.org/markup-compatibility/2006">
              <mc:Choice xmlns:v="urn:schemas-microsoft-com:vml" Requires="v">
                <p:oleObj spid="_x0000_s9285" name="Equation" r:id="rId3" imgW="5054400" imgH="444240" progId="Equation.DSMT4">
                  <p:embed/>
                </p:oleObj>
              </mc:Choice>
              <mc:Fallback>
                <p:oleObj name="Equation" r:id="rId3" imgW="505440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904" y="5410200"/>
                        <a:ext cx="5054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3763736" y="1919514"/>
          <a:ext cx="1587500" cy="381000"/>
        </p:xfrm>
        <a:graphic>
          <a:graphicData uri="http://schemas.openxmlformats.org/presentationml/2006/ole">
            <mc:AlternateContent xmlns:mc="http://schemas.openxmlformats.org/markup-compatibility/2006">
              <mc:Choice xmlns:v="urn:schemas-microsoft-com:vml" Requires="v">
                <p:oleObj spid="_x0000_s9286" name="Equation" r:id="rId5" imgW="1587240" imgH="380880" progId="Equation.DSMT4">
                  <p:embed/>
                </p:oleObj>
              </mc:Choice>
              <mc:Fallback>
                <p:oleObj name="Equation" r:id="rId5" imgW="158724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3736" y="1919514"/>
                        <a:ext cx="1587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3818164" y="2500086"/>
          <a:ext cx="1536700" cy="381000"/>
        </p:xfrm>
        <a:graphic>
          <a:graphicData uri="http://schemas.openxmlformats.org/presentationml/2006/ole">
            <mc:AlternateContent xmlns:mc="http://schemas.openxmlformats.org/markup-compatibility/2006">
              <mc:Choice xmlns:v="urn:schemas-microsoft-com:vml" Requires="v">
                <p:oleObj spid="_x0000_s9287" name="Equation" r:id="rId7" imgW="1536480" imgH="380880" progId="Equation.DSMT4">
                  <p:embed/>
                </p:oleObj>
              </mc:Choice>
              <mc:Fallback>
                <p:oleObj name="Equation" r:id="rId7" imgW="153648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8164" y="2500086"/>
                        <a:ext cx="1536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4056744" y="3077028"/>
          <a:ext cx="1295400" cy="381000"/>
        </p:xfrm>
        <a:graphic>
          <a:graphicData uri="http://schemas.openxmlformats.org/presentationml/2006/ole">
            <mc:AlternateContent xmlns:mc="http://schemas.openxmlformats.org/markup-compatibility/2006">
              <mc:Choice xmlns:v="urn:schemas-microsoft-com:vml" Requires="v">
                <p:oleObj spid="_x0000_s9288" name="Equation" r:id="rId9" imgW="1295280" imgH="380880" progId="Equation.DSMT4">
                  <p:embed/>
                </p:oleObj>
              </mc:Choice>
              <mc:Fallback>
                <p:oleObj name="Equation" r:id="rId9" imgW="129528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6744" y="3077028"/>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4533900" y="3650340"/>
          <a:ext cx="800100" cy="381000"/>
        </p:xfrm>
        <a:graphic>
          <a:graphicData uri="http://schemas.openxmlformats.org/presentationml/2006/ole">
            <mc:AlternateContent xmlns:mc="http://schemas.openxmlformats.org/markup-compatibility/2006">
              <mc:Choice xmlns:v="urn:schemas-microsoft-com:vml" Requires="v">
                <p:oleObj spid="_x0000_s9289" name="Equation" r:id="rId11" imgW="799920" imgH="380880" progId="Equation.DSMT4">
                  <p:embed/>
                </p:oleObj>
              </mc:Choice>
              <mc:Fallback>
                <p:oleObj name="Equation" r:id="rId11" imgW="79992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3900" y="3650340"/>
                        <a:ext cx="800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4278086" y="4220028"/>
          <a:ext cx="965200" cy="444500"/>
        </p:xfrm>
        <a:graphic>
          <a:graphicData uri="http://schemas.openxmlformats.org/presentationml/2006/ole">
            <mc:AlternateContent xmlns:mc="http://schemas.openxmlformats.org/markup-compatibility/2006">
              <mc:Choice xmlns:v="urn:schemas-microsoft-com:vml" Requires="v">
                <p:oleObj spid="_x0000_s9290" name="Equation" r:id="rId13" imgW="965160" imgH="444240" progId="Equation.DSMT4">
                  <p:embed/>
                </p:oleObj>
              </mc:Choice>
              <mc:Fallback>
                <p:oleObj name="Equation" r:id="rId13" imgW="96516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78086" y="4220028"/>
                        <a:ext cx="965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endParaRPr lang="en-US" dirty="0"/>
          </a:p>
          <a:p>
            <a:endParaRPr lang="en-US" dirty="0"/>
          </a:p>
        </p:txBody>
      </p:sp>
      <p:sp>
        <p:nvSpPr>
          <p:cNvPr id="4" name="TextBox 3"/>
          <p:cNvSpPr txBox="1">
            <a:spLocks/>
          </p:cNvSpPr>
          <p:nvPr/>
        </p:nvSpPr>
        <p:spPr>
          <a:xfrm>
            <a:off x="457200" y="1295400"/>
            <a:ext cx="8229600" cy="1557349"/>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defTabSz="406400">
              <a:spcBef>
                <a:spcPct val="20000"/>
              </a:spcBef>
              <a:buFont typeface="Courier New" pitchFamily="49" charset="0"/>
              <a:buChar char="o"/>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Explore the properties of polygons</a:t>
            </a:r>
          </a:p>
          <a:p>
            <a:pPr marL="457200" lvl="0" indent="-457200" defTabSz="406400">
              <a:spcBef>
                <a:spcPct val="20000"/>
              </a:spcBef>
              <a:buFont typeface="Courier New" pitchFamily="49" charset="0"/>
              <a:buChar char="o"/>
              <a:defRPr/>
            </a:pPr>
            <a:r>
              <a:rPr lang="en-US" sz="2800" dirty="0"/>
              <a:t>Apply the concepts of </a:t>
            </a:r>
            <a:r>
              <a:rPr lang="en-US" sz="2800"/>
              <a:t>similar triangles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457200" lvl="0" indent="-457200" defTabSz="406400">
              <a:spcBef>
                <a:spcPct val="20000"/>
              </a:spcBef>
              <a:buFont typeface="Courier New" pitchFamily="49" charset="0"/>
              <a:buChar char="o"/>
              <a:defRPr/>
            </a:pPr>
            <a:r>
              <a:rPr lang="en-US" sz="2800" dirty="0"/>
              <a:t>Apply the concepts of perimeter and area</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38942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Area </a:t>
            </a:r>
          </a:p>
          <a:p>
            <a:r>
              <a:rPr lang="en-US" dirty="0">
                <a:solidFill>
                  <a:srgbClr val="000000"/>
                </a:solidFill>
              </a:rPr>
              <a:t>The </a:t>
            </a:r>
            <a:r>
              <a:rPr lang="en-US" b="1" dirty="0">
                <a:solidFill>
                  <a:srgbClr val="C00000"/>
                </a:solidFill>
              </a:rPr>
              <a:t>area</a:t>
            </a:r>
            <a:r>
              <a:rPr lang="en-US" dirty="0">
                <a:solidFill>
                  <a:srgbClr val="000000"/>
                </a:solidFill>
              </a:rPr>
              <a:t> </a:t>
            </a:r>
            <a:r>
              <a:rPr lang="en-US" i="1" dirty="0">
                <a:solidFill>
                  <a:srgbClr val="000000"/>
                </a:solidFill>
              </a:rPr>
              <a:t>A </a:t>
            </a:r>
            <a:r>
              <a:rPr lang="en-US" dirty="0">
                <a:solidFill>
                  <a:srgbClr val="000000"/>
                </a:solidFill>
              </a:rPr>
              <a:t>of a polygon is defined as the number of square units required to cover the polygon.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Summary of Perimeter and Area Formulas</a:t>
            </a:r>
          </a:p>
        </p:txBody>
      </p:sp>
      <p:graphicFrame>
        <p:nvGraphicFramePr>
          <p:cNvPr id="4" name="Content Placeholder 3"/>
          <p:cNvGraphicFramePr>
            <a:graphicFrameLocks noGrp="1"/>
          </p:cNvGraphicFramePr>
          <p:nvPr>
            <p:ph idx="1"/>
          </p:nvPr>
        </p:nvGraphicFramePr>
        <p:xfrm>
          <a:off x="457200" y="1279525"/>
          <a:ext cx="8229600" cy="449008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Definition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Formula for Perimeter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Formula for Area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Rectangle</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rectangle</a:t>
                      </a:r>
                      <a:r>
                        <a:rPr lang="en-US" sz="2400" b="0" i="0" u="none" strike="noStrike" dirty="0">
                          <a:solidFill>
                            <a:srgbClr val="000000"/>
                          </a:solidFill>
                          <a:latin typeface="Calibri"/>
                        </a:rPr>
                        <a:t> is a quadrilateral with two pairs of parallel sides and four right angles. We denote the longer side as the length </a:t>
                      </a:r>
                      <a:r>
                        <a:rPr lang="en-US" sz="2400" b="0" i="1" u="none" strike="noStrike" dirty="0">
                          <a:solidFill>
                            <a:srgbClr val="000000"/>
                          </a:solidFill>
                          <a:latin typeface="Calibri"/>
                        </a:rPr>
                        <a:t>l</a:t>
                      </a:r>
                      <a:r>
                        <a:rPr lang="en-US" sz="2400" b="0" i="0" u="none" strike="noStrike" dirty="0">
                          <a:solidFill>
                            <a:srgbClr val="000000"/>
                          </a:solidFill>
                          <a:latin typeface="Calibri"/>
                        </a:rPr>
                        <a:t> and the shorter side as the width </a:t>
                      </a:r>
                      <a:r>
                        <a:rPr lang="en-US" sz="2400" b="0" i="1" u="none" strike="noStrike" dirty="0">
                          <a:solidFill>
                            <a:srgbClr val="000000"/>
                          </a:solidFill>
                          <a:latin typeface="Calibri"/>
                        </a:rPr>
                        <a:t>w</a:t>
                      </a:r>
                      <a:r>
                        <a:rPr lang="en-US" sz="2400" b="0" i="0" u="none" strike="noStrike" dirty="0">
                          <a:solidFill>
                            <a:srgbClr val="000000"/>
                          </a:solidFill>
                          <a:latin typeface="Calibri"/>
                        </a:rPr>
                        <a:t>.</a:t>
                      </a:r>
                    </a:p>
                  </a:txBody>
                  <a:tcPr marL="9525" marR="9525" marT="9525" marB="0"/>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1"/>
                  </a:ext>
                </a:extLst>
              </a:tr>
            </a:tbl>
          </a:graphicData>
        </a:graphic>
      </p:graphicFrame>
      <p:graphicFrame>
        <p:nvGraphicFramePr>
          <p:cNvPr id="10244" name="Object 4"/>
          <p:cNvGraphicFramePr>
            <a:graphicFrameLocks noChangeAspect="1"/>
          </p:cNvGraphicFramePr>
          <p:nvPr/>
        </p:nvGraphicFramePr>
        <p:xfrm>
          <a:off x="5232400" y="3530600"/>
          <a:ext cx="1358900" cy="266700"/>
        </p:xfrm>
        <a:graphic>
          <a:graphicData uri="http://schemas.openxmlformats.org/presentationml/2006/ole">
            <mc:AlternateContent xmlns:mc="http://schemas.openxmlformats.org/markup-compatibility/2006">
              <mc:Choice xmlns:v="urn:schemas-microsoft-com:vml" Requires="v">
                <p:oleObj spid="_x0000_s10266" name="Equation" r:id="rId3" imgW="1358640" imgH="266400" progId="Equation.DSMT4">
                  <p:embed/>
                </p:oleObj>
              </mc:Choice>
              <mc:Fallback>
                <p:oleObj name="Equation" r:id="rId3" imgW="1358640" imgH="266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3530600"/>
                        <a:ext cx="13589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7410450" y="3530600"/>
          <a:ext cx="812800" cy="266700"/>
        </p:xfrm>
        <a:graphic>
          <a:graphicData uri="http://schemas.openxmlformats.org/presentationml/2006/ole">
            <mc:AlternateContent xmlns:mc="http://schemas.openxmlformats.org/markup-compatibility/2006">
              <mc:Choice xmlns:v="urn:schemas-microsoft-com:vml" Requires="v">
                <p:oleObj spid="_x0000_s10267" name="Equation" r:id="rId5" imgW="812520" imgH="266400" progId="Equation.DSMT4">
                  <p:embed/>
                </p:oleObj>
              </mc:Choice>
              <mc:Fallback>
                <p:oleObj name="Equation" r:id="rId5" imgW="812520" imgH="2664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0450" y="3530600"/>
                        <a:ext cx="8128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7" name="Picture 7"/>
          <p:cNvPicPr>
            <a:picLocks noChangeAspect="1" noChangeArrowheads="1"/>
          </p:cNvPicPr>
          <p:nvPr/>
        </p:nvPicPr>
        <p:blipFill>
          <a:blip r:embed="rId7" cstate="print">
            <a:clrChange>
              <a:clrFrom>
                <a:srgbClr val="BDD7EF"/>
              </a:clrFrom>
              <a:clrTo>
                <a:srgbClr val="BDD7EF">
                  <a:alpha val="0"/>
                </a:srgbClr>
              </a:clrTo>
            </a:clrChange>
            <a:duotone>
              <a:prstClr val="black"/>
              <a:schemeClr val="bg1">
                <a:lumMod val="85000"/>
                <a:tint val="45000"/>
                <a:satMod val="400000"/>
              </a:schemeClr>
            </a:duotone>
          </a:blip>
          <a:srcRect/>
          <a:stretch>
            <a:fillRect/>
          </a:stretch>
        </p:blipFill>
        <p:spPr bwMode="auto">
          <a:xfrm>
            <a:off x="560696" y="2819400"/>
            <a:ext cx="1828800" cy="130099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Summary of Perimeter and Area Formulas (cont.)</a:t>
            </a:r>
          </a:p>
        </p:txBody>
      </p:sp>
      <p:graphicFrame>
        <p:nvGraphicFramePr>
          <p:cNvPr id="4" name="Content Placeholder 3"/>
          <p:cNvGraphicFramePr>
            <a:graphicFrameLocks noGrp="1"/>
          </p:cNvGraphicFramePr>
          <p:nvPr>
            <p:ph idx="1"/>
          </p:nvPr>
        </p:nvGraphicFramePr>
        <p:xfrm>
          <a:off x="457200" y="1279525"/>
          <a:ext cx="8229600" cy="449008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Definition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Formula for Perimeter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Formula for Area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Square</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square</a:t>
                      </a:r>
                      <a:r>
                        <a:rPr lang="en-US" sz="2400" b="0" i="0" u="none" strike="noStrike" dirty="0">
                          <a:solidFill>
                            <a:srgbClr val="000000"/>
                          </a:solidFill>
                          <a:latin typeface="Calibri"/>
                        </a:rPr>
                        <a:t> is a quadrilateral with two pairs of parallel sides, all four sides are congruent, and four right angles. We denote the side length as </a:t>
                      </a:r>
                      <a:r>
                        <a:rPr lang="en-US" sz="2400" b="0" i="1" u="none" strike="noStrike" dirty="0">
                          <a:solidFill>
                            <a:srgbClr val="000000"/>
                          </a:solidFill>
                          <a:latin typeface="Calibri"/>
                        </a:rPr>
                        <a:t>s</a:t>
                      </a:r>
                      <a:r>
                        <a:rPr lang="en-US" sz="2400" b="0" i="0" u="none" strike="noStrike" dirty="0">
                          <a:solidFill>
                            <a:srgbClr val="000000"/>
                          </a:solidFill>
                          <a:latin typeface="Calibri"/>
                        </a:rPr>
                        <a:t>. Note that all squares are also rectangles.</a:t>
                      </a:r>
                    </a:p>
                  </a:txBody>
                  <a:tcPr marL="9525" marR="9525" marT="9525" marB="0"/>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1"/>
                  </a:ext>
                </a:extLst>
              </a:tr>
            </a:tbl>
          </a:graphicData>
        </a:graphic>
      </p:graphicFrame>
      <p:graphicFrame>
        <p:nvGraphicFramePr>
          <p:cNvPr id="11268" name="Object 4"/>
          <p:cNvGraphicFramePr>
            <a:graphicFrameLocks noChangeAspect="1"/>
          </p:cNvGraphicFramePr>
          <p:nvPr/>
        </p:nvGraphicFramePr>
        <p:xfrm>
          <a:off x="5721350" y="3644900"/>
          <a:ext cx="787400" cy="254000"/>
        </p:xfrm>
        <a:graphic>
          <a:graphicData uri="http://schemas.openxmlformats.org/presentationml/2006/ole">
            <mc:AlternateContent xmlns:mc="http://schemas.openxmlformats.org/markup-compatibility/2006">
              <mc:Choice xmlns:v="urn:schemas-microsoft-com:vml" Requires="v">
                <p:oleObj spid="_x0000_s11290" name="Equation" r:id="rId3" imgW="787320" imgH="253800" progId="Equation.DSMT4">
                  <p:embed/>
                </p:oleObj>
              </mc:Choice>
              <mc:Fallback>
                <p:oleObj name="Equation" r:id="rId3" imgW="787320" imgH="253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350" y="3644900"/>
                        <a:ext cx="7874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7372350" y="3600450"/>
          <a:ext cx="736600" cy="342900"/>
        </p:xfrm>
        <a:graphic>
          <a:graphicData uri="http://schemas.openxmlformats.org/presentationml/2006/ole">
            <mc:AlternateContent xmlns:mc="http://schemas.openxmlformats.org/markup-compatibility/2006">
              <mc:Choice xmlns:v="urn:schemas-microsoft-com:vml" Requires="v">
                <p:oleObj spid="_x0000_s11291" name="Equation" r:id="rId5" imgW="736560" imgH="342720" progId="Equation.DSMT4">
                  <p:embed/>
                </p:oleObj>
              </mc:Choice>
              <mc:Fallback>
                <p:oleObj name="Equation" r:id="rId5" imgW="736560" imgH="3427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2350" y="3600450"/>
                        <a:ext cx="736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70" name="Picture 6"/>
          <p:cNvPicPr>
            <a:picLocks noChangeAspect="1" noChangeArrowheads="1"/>
          </p:cNvPicPr>
          <p:nvPr/>
        </p:nvPicPr>
        <p:blipFill>
          <a:blip r:embed="rId7" cstate="print">
            <a:clrChange>
              <a:clrFrom>
                <a:srgbClr val="EFF7F7"/>
              </a:clrFrom>
              <a:clrTo>
                <a:srgbClr val="EFF7F7">
                  <a:alpha val="0"/>
                </a:srgbClr>
              </a:clrTo>
            </a:clrChange>
            <a:duotone>
              <a:prstClr val="black"/>
              <a:schemeClr val="bg1">
                <a:lumMod val="85000"/>
                <a:tint val="45000"/>
                <a:satMod val="400000"/>
              </a:schemeClr>
            </a:duotone>
          </a:blip>
          <a:srcRect/>
          <a:stretch>
            <a:fillRect/>
          </a:stretch>
        </p:blipFill>
        <p:spPr bwMode="auto">
          <a:xfrm>
            <a:off x="685800" y="2743200"/>
            <a:ext cx="1645920" cy="178690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Summary of Perimeter and Area Formulas (cont.)</a:t>
            </a:r>
          </a:p>
        </p:txBody>
      </p:sp>
      <p:graphicFrame>
        <p:nvGraphicFramePr>
          <p:cNvPr id="4" name="Content Placeholder 3"/>
          <p:cNvGraphicFramePr>
            <a:graphicFrameLocks noGrp="1"/>
          </p:cNvGraphicFramePr>
          <p:nvPr>
            <p:ph idx="1"/>
          </p:nvPr>
        </p:nvGraphicFramePr>
        <p:xfrm>
          <a:off x="457200" y="1279525"/>
          <a:ext cx="8229600" cy="302704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Definition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Formula for Perimeter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Formula for Area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Triangle</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triangle</a:t>
                      </a:r>
                      <a:r>
                        <a:rPr lang="en-US" sz="2400" b="0" i="0" u="none" strike="noStrike" dirty="0">
                          <a:solidFill>
                            <a:srgbClr val="000000"/>
                          </a:solidFill>
                          <a:latin typeface="Calibri"/>
                        </a:rPr>
                        <a:t> is a three-sided polygon that is identified by its base </a:t>
                      </a:r>
                      <a:r>
                        <a:rPr lang="en-US" sz="2400" b="0" i="1" u="none" strike="noStrike" dirty="0">
                          <a:solidFill>
                            <a:srgbClr val="000000"/>
                          </a:solidFill>
                          <a:latin typeface="Calibri"/>
                        </a:rPr>
                        <a:t>b</a:t>
                      </a:r>
                      <a:r>
                        <a:rPr lang="en-US" sz="2400" b="0" i="0" u="none" strike="noStrike" dirty="0">
                          <a:solidFill>
                            <a:srgbClr val="000000"/>
                          </a:solidFill>
                          <a:latin typeface="Calibri"/>
                        </a:rPr>
                        <a:t> and height </a:t>
                      </a:r>
                      <a:r>
                        <a:rPr lang="en-US" sz="2400" b="0" i="1" u="none" strike="noStrike" dirty="0">
                          <a:solidFill>
                            <a:srgbClr val="000000"/>
                          </a:solidFill>
                          <a:latin typeface="Calibri"/>
                        </a:rPr>
                        <a:t>h</a:t>
                      </a:r>
                      <a:r>
                        <a:rPr lang="en-US" sz="2400" b="0" i="0" u="none" strike="noStrike" dirty="0">
                          <a:solidFill>
                            <a:srgbClr val="000000"/>
                          </a:solidFill>
                          <a:latin typeface="Calibri"/>
                        </a:rPr>
                        <a:t>.</a:t>
                      </a:r>
                    </a:p>
                  </a:txBody>
                  <a:tcPr marL="9525" marR="9525" marT="9525" marB="0"/>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1"/>
                  </a:ext>
                </a:extLst>
              </a:tr>
            </a:tbl>
          </a:graphicData>
        </a:graphic>
      </p:graphicFrame>
      <p:pic>
        <p:nvPicPr>
          <p:cNvPr id="12292" name="Picture 4"/>
          <p:cNvPicPr>
            <a:picLocks noChangeAspect="1" noChangeArrowheads="1"/>
          </p:cNvPicPr>
          <p:nvPr/>
        </p:nvPicPr>
        <p:blipFill>
          <a:blip r:embed="rId3" cstate="print">
            <a:clrChange>
              <a:clrFrom>
                <a:srgbClr val="BDDBEF"/>
              </a:clrFrom>
              <a:clrTo>
                <a:srgbClr val="BDDBEF">
                  <a:alpha val="0"/>
                </a:srgbClr>
              </a:clrTo>
            </a:clrChange>
            <a:duotone>
              <a:prstClr val="black"/>
              <a:schemeClr val="bg1">
                <a:lumMod val="85000"/>
                <a:tint val="45000"/>
                <a:satMod val="400000"/>
              </a:schemeClr>
            </a:duotone>
          </a:blip>
          <a:srcRect/>
          <a:stretch>
            <a:fillRect/>
          </a:stretch>
        </p:blipFill>
        <p:spPr bwMode="auto">
          <a:xfrm>
            <a:off x="716280" y="2528248"/>
            <a:ext cx="1645920" cy="1611567"/>
          </a:xfrm>
          <a:prstGeom prst="rect">
            <a:avLst/>
          </a:prstGeom>
          <a:noFill/>
          <a:ln w="9525">
            <a:noFill/>
            <a:miter lim="800000"/>
            <a:headEnd/>
            <a:tailEnd/>
          </a:ln>
          <a:effectLst/>
        </p:spPr>
      </p:pic>
      <p:graphicFrame>
        <p:nvGraphicFramePr>
          <p:cNvPr id="12293" name="Object 5"/>
          <p:cNvGraphicFramePr>
            <a:graphicFrameLocks noChangeAspect="1"/>
          </p:cNvGraphicFramePr>
          <p:nvPr/>
        </p:nvGraphicFramePr>
        <p:xfrm>
          <a:off x="4940300" y="3111500"/>
          <a:ext cx="2032000" cy="279400"/>
        </p:xfrm>
        <a:graphic>
          <a:graphicData uri="http://schemas.openxmlformats.org/presentationml/2006/ole">
            <mc:AlternateContent xmlns:mc="http://schemas.openxmlformats.org/markup-compatibility/2006">
              <mc:Choice xmlns:v="urn:schemas-microsoft-com:vml" Requires="v">
                <p:oleObj spid="_x0000_s12315" name="Equation" r:id="rId4" imgW="2031840" imgH="279360" progId="Equation.DSMT4">
                  <p:embed/>
                </p:oleObj>
              </mc:Choice>
              <mc:Fallback>
                <p:oleObj name="Equation" r:id="rId4" imgW="2031840" imgH="2793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300" y="3111500"/>
                        <a:ext cx="2032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7270750" y="2889250"/>
          <a:ext cx="1041400" cy="723900"/>
        </p:xfrm>
        <a:graphic>
          <a:graphicData uri="http://schemas.openxmlformats.org/presentationml/2006/ole">
            <mc:AlternateContent xmlns:mc="http://schemas.openxmlformats.org/markup-compatibility/2006">
              <mc:Choice xmlns:v="urn:schemas-microsoft-com:vml" Requires="v">
                <p:oleObj spid="_x0000_s12316" name="Equation" r:id="rId6" imgW="1041120" imgH="723600" progId="Equation.DSMT4">
                  <p:embed/>
                </p:oleObj>
              </mc:Choice>
              <mc:Fallback>
                <p:oleObj name="Equation" r:id="rId6" imgW="1041120" imgH="7236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0750" y="2889250"/>
                        <a:ext cx="1041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Summary of Perimeter and Area Formulas (cont.)</a:t>
            </a:r>
          </a:p>
        </p:txBody>
      </p:sp>
      <p:graphicFrame>
        <p:nvGraphicFramePr>
          <p:cNvPr id="4" name="Content Placeholder 3"/>
          <p:cNvGraphicFramePr>
            <a:graphicFrameLocks noGrp="1"/>
          </p:cNvGraphicFramePr>
          <p:nvPr>
            <p:ph idx="1"/>
          </p:nvPr>
        </p:nvGraphicFramePr>
        <p:xfrm>
          <a:off x="457200" y="1279525"/>
          <a:ext cx="8229600" cy="375856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Definition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Formula for Perimeter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Formula for Area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Parallelogram</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parallelogram</a:t>
                      </a:r>
                      <a:r>
                        <a:rPr lang="en-US" sz="2400" b="0" i="0" u="none" strike="noStrike" dirty="0">
                          <a:solidFill>
                            <a:srgbClr val="000000"/>
                          </a:solidFill>
                          <a:latin typeface="Calibri"/>
                        </a:rPr>
                        <a:t> is a quadrilateral with two pairs of parallel sides. The base of the parallelogram is denoted by </a:t>
                      </a:r>
                      <a:r>
                        <a:rPr lang="en-US" sz="2400" b="0" i="1" u="none" strike="noStrike" dirty="0">
                          <a:solidFill>
                            <a:srgbClr val="000000"/>
                          </a:solidFill>
                          <a:latin typeface="Calibri"/>
                        </a:rPr>
                        <a:t>b</a:t>
                      </a:r>
                      <a:r>
                        <a:rPr lang="en-US" sz="2400" b="0" i="0" u="none" strike="noStrike" dirty="0">
                          <a:solidFill>
                            <a:srgbClr val="000000"/>
                          </a:solidFill>
                          <a:latin typeface="Calibri"/>
                        </a:rPr>
                        <a:t> and the height by </a:t>
                      </a:r>
                      <a:r>
                        <a:rPr lang="en-US" sz="2400" b="0" i="1" u="none" strike="noStrike" dirty="0">
                          <a:solidFill>
                            <a:srgbClr val="000000"/>
                          </a:solidFill>
                          <a:latin typeface="Calibri"/>
                        </a:rPr>
                        <a:t>h</a:t>
                      </a:r>
                      <a:r>
                        <a:rPr lang="en-US" sz="2400" b="0" i="0" u="none" strike="noStrike" dirty="0">
                          <a:solidFill>
                            <a:srgbClr val="000000"/>
                          </a:solidFill>
                          <a:latin typeface="Calibri"/>
                        </a:rPr>
                        <a:t>.</a:t>
                      </a:r>
                    </a:p>
                  </a:txBody>
                  <a:tcPr marL="9525" marR="9525" marT="9525" marB="0"/>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1"/>
                  </a:ext>
                </a:extLst>
              </a:tr>
            </a:tbl>
          </a:graphicData>
        </a:graphic>
      </p:graphicFrame>
      <p:pic>
        <p:nvPicPr>
          <p:cNvPr id="13314" name="Picture 2"/>
          <p:cNvPicPr>
            <a:picLocks noChangeAspect="1" noChangeArrowheads="1"/>
          </p:cNvPicPr>
          <p:nvPr/>
        </p:nvPicPr>
        <p:blipFill>
          <a:blip r:embed="rId3" cstate="print">
            <a:clrChange>
              <a:clrFrom>
                <a:srgbClr val="F7F7FF"/>
              </a:clrFrom>
              <a:clrTo>
                <a:srgbClr val="F7F7FF">
                  <a:alpha val="0"/>
                </a:srgbClr>
              </a:clrTo>
            </a:clrChange>
            <a:duotone>
              <a:prstClr val="black"/>
              <a:schemeClr val="bg1">
                <a:lumMod val="85000"/>
                <a:tint val="45000"/>
                <a:satMod val="400000"/>
              </a:schemeClr>
            </a:duotone>
          </a:blip>
          <a:srcRect/>
          <a:stretch>
            <a:fillRect/>
          </a:stretch>
        </p:blipFill>
        <p:spPr bwMode="auto">
          <a:xfrm>
            <a:off x="574344" y="2590800"/>
            <a:ext cx="1828800" cy="1306290"/>
          </a:xfrm>
          <a:prstGeom prst="rect">
            <a:avLst/>
          </a:prstGeom>
          <a:noFill/>
          <a:ln w="9525">
            <a:noFill/>
            <a:miter lim="800000"/>
            <a:headEnd/>
            <a:tailEnd/>
          </a:ln>
          <a:effectLst/>
        </p:spPr>
      </p:pic>
      <p:graphicFrame>
        <p:nvGraphicFramePr>
          <p:cNvPr id="13315" name="Object 3"/>
          <p:cNvGraphicFramePr>
            <a:graphicFrameLocks noChangeAspect="1"/>
          </p:cNvGraphicFramePr>
          <p:nvPr/>
        </p:nvGraphicFramePr>
        <p:xfrm>
          <a:off x="5130800" y="3303896"/>
          <a:ext cx="2032000" cy="279400"/>
        </p:xfrm>
        <a:graphic>
          <a:graphicData uri="http://schemas.openxmlformats.org/presentationml/2006/ole">
            <mc:AlternateContent xmlns:mc="http://schemas.openxmlformats.org/markup-compatibility/2006">
              <mc:Choice xmlns:v="urn:schemas-microsoft-com:vml" Requires="v">
                <p:oleObj spid="_x0000_s13337" name="Equation" r:id="rId4" imgW="2031840" imgH="279360" progId="Equation.DSMT4">
                  <p:embed/>
                </p:oleObj>
              </mc:Choice>
              <mc:Fallback>
                <p:oleObj name="Equation" r:id="rId4" imgW="203184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800" y="3303896"/>
                        <a:ext cx="2032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7467600" y="3276600"/>
          <a:ext cx="825500" cy="279400"/>
        </p:xfrm>
        <a:graphic>
          <a:graphicData uri="http://schemas.openxmlformats.org/presentationml/2006/ole">
            <mc:AlternateContent xmlns:mc="http://schemas.openxmlformats.org/markup-compatibility/2006">
              <mc:Choice xmlns:v="urn:schemas-microsoft-com:vml" Requires="v">
                <p:oleObj spid="_x0000_s13338" name="Equation" r:id="rId6" imgW="825480" imgH="279360" progId="Equation.DSMT4">
                  <p:embed/>
                </p:oleObj>
              </mc:Choice>
              <mc:Fallback>
                <p:oleObj name="Equation" r:id="rId6" imgW="82548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3276600"/>
                        <a:ext cx="825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Summary of Perimeter and Area Formulas (cont.)</a:t>
            </a:r>
          </a:p>
        </p:txBody>
      </p:sp>
      <p:graphicFrame>
        <p:nvGraphicFramePr>
          <p:cNvPr id="4" name="Content Placeholder 3"/>
          <p:cNvGraphicFramePr>
            <a:graphicFrameLocks noGrp="1"/>
          </p:cNvGraphicFramePr>
          <p:nvPr>
            <p:ph idx="1"/>
          </p:nvPr>
        </p:nvGraphicFramePr>
        <p:xfrm>
          <a:off x="457200" y="1279525"/>
          <a:ext cx="8229600" cy="44900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Shape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Definition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Formula for Perimeter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Formula for Area </a:t>
                      </a:r>
                      <a:endParaRPr lang="en-US" sz="2400" dirty="0"/>
                    </a:p>
                  </a:txBody>
                  <a:tcPr anchor="ctr"/>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Trapezoid</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trapezoid</a:t>
                      </a:r>
                      <a:r>
                        <a:rPr lang="en-US" sz="2400" b="0" i="0" u="none" strike="noStrike" dirty="0">
                          <a:solidFill>
                            <a:srgbClr val="000000"/>
                          </a:solidFill>
                          <a:latin typeface="Calibri"/>
                        </a:rPr>
                        <a:t> is a quadrilateral with exactly one pair of parallel sides. The sides that are parallel are called bases and are denoted </a:t>
                      </a:r>
                      <a:r>
                        <a:rPr lang="en-US" sz="2400" b="0" i="1" u="none" strike="noStrike" dirty="0">
                          <a:solidFill>
                            <a:srgbClr val="000000"/>
                          </a:solidFill>
                          <a:latin typeface="Calibri"/>
                        </a:rPr>
                        <a:t>b</a:t>
                      </a:r>
                      <a:r>
                        <a:rPr lang="en-US" sz="2400" b="0" i="0" u="none" strike="noStrike" baseline="-25000" dirty="0">
                          <a:solidFill>
                            <a:srgbClr val="000000"/>
                          </a:solidFill>
                          <a:latin typeface="Calibri"/>
                        </a:rPr>
                        <a:t>1</a:t>
                      </a:r>
                      <a:r>
                        <a:rPr lang="en-US" sz="2400" b="0" i="0" u="none" strike="noStrike" dirty="0">
                          <a:solidFill>
                            <a:srgbClr val="000000"/>
                          </a:solidFill>
                          <a:latin typeface="Calibri"/>
                        </a:rPr>
                        <a:t> and </a:t>
                      </a:r>
                      <a:r>
                        <a:rPr lang="en-US" sz="2400" b="0" i="1" u="none" strike="noStrike" dirty="0">
                          <a:solidFill>
                            <a:srgbClr val="000000"/>
                          </a:solidFill>
                          <a:latin typeface="Calibri"/>
                        </a:rPr>
                        <a:t>b</a:t>
                      </a:r>
                      <a:r>
                        <a:rPr lang="en-US" sz="2400" b="0" i="0" u="none" strike="noStrike" baseline="-25000" dirty="0">
                          <a:solidFill>
                            <a:srgbClr val="000000"/>
                          </a:solidFill>
                          <a:latin typeface="Calibri"/>
                        </a:rPr>
                        <a:t>2</a:t>
                      </a:r>
                      <a:r>
                        <a:rPr lang="en-US" sz="2400" b="0" i="0" u="none" strike="noStrike" dirty="0">
                          <a:solidFill>
                            <a:srgbClr val="000000"/>
                          </a:solidFill>
                          <a:latin typeface="Calibri"/>
                        </a:rPr>
                        <a:t>. The height is denoted by </a:t>
                      </a:r>
                      <a:r>
                        <a:rPr lang="en-US" sz="2400" b="0" i="1" u="none" strike="noStrike" dirty="0">
                          <a:solidFill>
                            <a:srgbClr val="000000"/>
                          </a:solidFill>
                          <a:latin typeface="Calibri"/>
                        </a:rPr>
                        <a:t>h</a:t>
                      </a:r>
                      <a:r>
                        <a:rPr lang="en-US" sz="2400" b="0" i="0" u="none" strike="noStrike" dirty="0">
                          <a:solidFill>
                            <a:srgbClr val="000000"/>
                          </a:solidFill>
                          <a:latin typeface="Calibri"/>
                        </a:rPr>
                        <a:t>.</a:t>
                      </a:r>
                    </a:p>
                  </a:txBody>
                  <a:tcPr marL="9525" marR="9525" marT="9525" marB="0"/>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1"/>
                  </a:ext>
                </a:extLst>
              </a:tr>
            </a:tbl>
          </a:graphicData>
        </a:graphic>
      </p:graphicFrame>
      <p:pic>
        <p:nvPicPr>
          <p:cNvPr id="14338" name="Picture 2"/>
          <p:cNvPicPr>
            <a:picLocks noChangeAspect="1" noChangeArrowheads="1"/>
          </p:cNvPicPr>
          <p:nvPr/>
        </p:nvPicPr>
        <p:blipFill>
          <a:blip r:embed="rId3" cstate="print">
            <a:clrChange>
              <a:clrFrom>
                <a:srgbClr val="BDD7EF"/>
              </a:clrFrom>
              <a:clrTo>
                <a:srgbClr val="BDD7EF">
                  <a:alpha val="0"/>
                </a:srgbClr>
              </a:clrTo>
            </a:clrChange>
            <a:duotone>
              <a:prstClr val="black"/>
              <a:schemeClr val="bg1">
                <a:lumMod val="85000"/>
                <a:tint val="45000"/>
                <a:satMod val="400000"/>
              </a:schemeClr>
            </a:duotone>
          </a:blip>
          <a:srcRect/>
          <a:stretch>
            <a:fillRect/>
          </a:stretch>
        </p:blipFill>
        <p:spPr bwMode="auto">
          <a:xfrm>
            <a:off x="623248" y="2574611"/>
            <a:ext cx="1554480" cy="1179622"/>
          </a:xfrm>
          <a:prstGeom prst="rect">
            <a:avLst/>
          </a:prstGeom>
          <a:noFill/>
          <a:ln w="9525">
            <a:noFill/>
            <a:miter lim="800000"/>
            <a:headEnd/>
            <a:tailEnd/>
          </a:ln>
          <a:effectLst/>
        </p:spPr>
      </p:pic>
      <p:graphicFrame>
        <p:nvGraphicFramePr>
          <p:cNvPr id="14339" name="Object 3"/>
          <p:cNvGraphicFramePr>
            <a:graphicFrameLocks noChangeAspect="1"/>
          </p:cNvGraphicFramePr>
          <p:nvPr/>
        </p:nvGraphicFramePr>
        <p:xfrm>
          <a:off x="4648200" y="3498850"/>
          <a:ext cx="2032000" cy="279400"/>
        </p:xfrm>
        <a:graphic>
          <a:graphicData uri="http://schemas.openxmlformats.org/presentationml/2006/ole">
            <mc:AlternateContent xmlns:mc="http://schemas.openxmlformats.org/markup-compatibility/2006">
              <mc:Choice xmlns:v="urn:schemas-microsoft-com:vml" Requires="v">
                <p:oleObj spid="_x0000_s14361" name="Equation" r:id="rId4" imgW="2031840" imgH="279360" progId="Equation.DSMT4">
                  <p:embed/>
                </p:oleObj>
              </mc:Choice>
              <mc:Fallback>
                <p:oleObj name="Equation" r:id="rId4" imgW="203184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498850"/>
                        <a:ext cx="2032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6781800" y="3276600"/>
          <a:ext cx="1892300" cy="723900"/>
        </p:xfrm>
        <a:graphic>
          <a:graphicData uri="http://schemas.openxmlformats.org/presentationml/2006/ole">
            <mc:AlternateContent xmlns:mc="http://schemas.openxmlformats.org/markup-compatibility/2006">
              <mc:Choice xmlns:v="urn:schemas-microsoft-com:vml" Requires="v">
                <p:oleObj spid="_x0000_s14362" name="Equation" r:id="rId6" imgW="1892160" imgH="723600" progId="Equation.DSMT4">
                  <p:embed/>
                </p:oleObj>
              </mc:Choice>
              <mc:Fallback>
                <p:oleObj name="Equation" r:id="rId6" imgW="1892160" imgH="723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276600"/>
                        <a:ext cx="1892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Area</a:t>
            </a:r>
          </a:p>
        </p:txBody>
      </p:sp>
      <p:sp>
        <p:nvSpPr>
          <p:cNvPr id="3" name="Content Placeholder 2"/>
          <p:cNvSpPr>
            <a:spLocks noGrp="1"/>
          </p:cNvSpPr>
          <p:nvPr>
            <p:ph idx="1"/>
          </p:nvPr>
        </p:nvSpPr>
        <p:spPr/>
        <p:txBody>
          <a:bodyPr/>
          <a:lstStyle/>
          <a:p>
            <a:r>
              <a:rPr lang="en-US" dirty="0"/>
              <a:t>Jim wants to build a garden in his back yard. Three different configurations that he is considering for the shape of the garden are given. Determine the area of each of the configurations, assuming the grid lines are each 1 foot apart.</a:t>
            </a:r>
          </a:p>
        </p:txBody>
      </p:sp>
      <p:pic>
        <p:nvPicPr>
          <p:cNvPr id="15362" name="Picture 2"/>
          <p:cNvPicPr>
            <a:picLocks noChangeAspect="1" noChangeArrowheads="1"/>
          </p:cNvPicPr>
          <p:nvPr/>
        </p:nvPicPr>
        <p:blipFill>
          <a:blip r:embed="rId2" cstate="print"/>
          <a:srcRect/>
          <a:stretch>
            <a:fillRect/>
          </a:stretch>
        </p:blipFill>
        <p:spPr bwMode="auto">
          <a:xfrm>
            <a:off x="457200" y="3458585"/>
            <a:ext cx="7680960" cy="248501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Area (cont.)</a:t>
            </a:r>
          </a:p>
        </p:txBody>
      </p:sp>
      <p:sp>
        <p:nvSpPr>
          <p:cNvPr id="3" name="Content Placeholder 2"/>
          <p:cNvSpPr>
            <a:spLocks noGrp="1"/>
          </p:cNvSpPr>
          <p:nvPr>
            <p:ph idx="1"/>
          </p:nvPr>
        </p:nvSpPr>
        <p:spPr/>
        <p:txBody>
          <a:bodyPr/>
          <a:lstStyle/>
          <a:p>
            <a:r>
              <a:rPr lang="en-US" dirty="0"/>
              <a:t>  </a:t>
            </a:r>
          </a:p>
        </p:txBody>
      </p:sp>
      <p:pic>
        <p:nvPicPr>
          <p:cNvPr id="16386" name="Picture 2"/>
          <p:cNvPicPr>
            <a:picLocks noChangeAspect="1" noChangeArrowheads="1"/>
          </p:cNvPicPr>
          <p:nvPr/>
        </p:nvPicPr>
        <p:blipFill>
          <a:blip r:embed="rId2" cstate="print"/>
          <a:srcRect/>
          <a:stretch>
            <a:fillRect/>
          </a:stretch>
        </p:blipFill>
        <p:spPr bwMode="auto">
          <a:xfrm>
            <a:off x="457200" y="1276350"/>
            <a:ext cx="4000500" cy="25336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Area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This figure is a rectangle with length 8 feet and width 4 feet. We can use the formula to find the area as follows. </a:t>
            </a:r>
          </a:p>
        </p:txBody>
      </p:sp>
      <p:graphicFrame>
        <p:nvGraphicFramePr>
          <p:cNvPr id="17411" name="Object 3"/>
          <p:cNvGraphicFramePr>
            <a:graphicFrameLocks noChangeAspect="1"/>
          </p:cNvGraphicFramePr>
          <p:nvPr/>
        </p:nvGraphicFramePr>
        <p:xfrm>
          <a:off x="3153228" y="3503386"/>
          <a:ext cx="939800" cy="292100"/>
        </p:xfrm>
        <a:graphic>
          <a:graphicData uri="http://schemas.openxmlformats.org/presentationml/2006/ole">
            <mc:AlternateContent xmlns:mc="http://schemas.openxmlformats.org/markup-compatibility/2006">
              <mc:Choice xmlns:v="urn:schemas-microsoft-com:vml" Requires="v">
                <p:oleObj spid="_x0000_s17444" name="Equation" r:id="rId3" imgW="939600" imgH="291960" progId="Equation.DSMT4">
                  <p:embed/>
                </p:oleObj>
              </mc:Choice>
              <mc:Fallback>
                <p:oleObj name="Equation" r:id="rId3" imgW="939600" imgH="29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228" y="3503386"/>
                        <a:ext cx="93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3443514" y="3978728"/>
          <a:ext cx="2527300" cy="469900"/>
        </p:xfrm>
        <a:graphic>
          <a:graphicData uri="http://schemas.openxmlformats.org/presentationml/2006/ole">
            <mc:AlternateContent xmlns:mc="http://schemas.openxmlformats.org/markup-compatibility/2006">
              <mc:Choice xmlns:v="urn:schemas-microsoft-com:vml" Requires="v">
                <p:oleObj spid="_x0000_s17445" name="Equation" r:id="rId5" imgW="2527200" imgH="469800" progId="Equation.DSMT4">
                  <p:embed/>
                </p:oleObj>
              </mc:Choice>
              <mc:Fallback>
                <p:oleObj name="Equation" r:id="rId5" imgW="252720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3514" y="3978728"/>
                        <a:ext cx="252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3458028" y="4572000"/>
          <a:ext cx="1435100" cy="381000"/>
        </p:xfrm>
        <a:graphic>
          <a:graphicData uri="http://schemas.openxmlformats.org/presentationml/2006/ole">
            <mc:AlternateContent xmlns:mc="http://schemas.openxmlformats.org/markup-compatibility/2006">
              <mc:Choice xmlns:v="urn:schemas-microsoft-com:vml" Requires="v">
                <p:oleObj spid="_x0000_s17446" name="Equation" r:id="rId7" imgW="1434960" imgH="380880" progId="Equation.DSMT4">
                  <p:embed/>
                </p:oleObj>
              </mc:Choice>
              <mc:Fallback>
                <p:oleObj name="Equation" r:id="rId7" imgW="143496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8028" y="4572000"/>
                        <a:ext cx="1435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Area (cont.)</a:t>
            </a:r>
          </a:p>
        </p:txBody>
      </p:sp>
      <p:sp>
        <p:nvSpPr>
          <p:cNvPr id="3" name="Content Placeholder 2"/>
          <p:cNvSpPr>
            <a:spLocks noGrp="1"/>
          </p:cNvSpPr>
          <p:nvPr>
            <p:ph idx="1"/>
          </p:nvPr>
        </p:nvSpPr>
        <p:spPr/>
        <p:txBody>
          <a:bodyPr/>
          <a:lstStyle/>
          <a:p>
            <a:pPr marL="463550" indent="-463550"/>
            <a:r>
              <a:rPr lang="en-US" b="1" dirty="0"/>
              <a:t>b.	</a:t>
            </a:r>
            <a:r>
              <a:rPr lang="en-US" dirty="0"/>
              <a:t>This figure can be broken into two pieces: a square with sides of length 2 feet and a rectangle with length 5 feet and width 3 feet. Therefore we have the following area. </a:t>
            </a:r>
          </a:p>
        </p:txBody>
      </p:sp>
      <p:graphicFrame>
        <p:nvGraphicFramePr>
          <p:cNvPr id="18435" name="Object 3"/>
          <p:cNvGraphicFramePr>
            <a:graphicFrameLocks noChangeAspect="1"/>
          </p:cNvGraphicFramePr>
          <p:nvPr/>
        </p:nvGraphicFramePr>
        <p:xfrm>
          <a:off x="2423886" y="3223986"/>
          <a:ext cx="1549400" cy="381000"/>
        </p:xfrm>
        <a:graphic>
          <a:graphicData uri="http://schemas.openxmlformats.org/presentationml/2006/ole">
            <mc:AlternateContent xmlns:mc="http://schemas.openxmlformats.org/markup-compatibility/2006">
              <mc:Choice xmlns:v="urn:schemas-microsoft-com:vml" Requires="v">
                <p:oleObj spid="_x0000_s18479" name="Equation" r:id="rId3" imgW="1549080" imgH="380880" progId="Equation.DSMT4">
                  <p:embed/>
                </p:oleObj>
              </mc:Choice>
              <mc:Fallback>
                <p:oleObj name="Equation" r:id="rId3" imgW="1549080" imgH="380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886" y="3223986"/>
                        <a:ext cx="154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2696028" y="3810000"/>
          <a:ext cx="4038600" cy="533400"/>
        </p:xfrm>
        <a:graphic>
          <a:graphicData uri="http://schemas.openxmlformats.org/presentationml/2006/ole">
            <mc:AlternateContent xmlns:mc="http://schemas.openxmlformats.org/markup-compatibility/2006">
              <mc:Choice xmlns:v="urn:schemas-microsoft-com:vml" Requires="v">
                <p:oleObj spid="_x0000_s18480" name="Equation" r:id="rId5" imgW="4038480" imgH="533160" progId="Equation.DSMT4">
                  <p:embed/>
                </p:oleObj>
              </mc:Choice>
              <mc:Fallback>
                <p:oleObj name="Equation" r:id="rId5" imgW="403848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028" y="3810000"/>
                        <a:ext cx="403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2696028" y="4510314"/>
          <a:ext cx="2743200" cy="381000"/>
        </p:xfrm>
        <a:graphic>
          <a:graphicData uri="http://schemas.openxmlformats.org/presentationml/2006/ole">
            <mc:AlternateContent xmlns:mc="http://schemas.openxmlformats.org/markup-compatibility/2006">
              <mc:Choice xmlns:v="urn:schemas-microsoft-com:vml" Requires="v">
                <p:oleObj spid="_x0000_s18481" name="Equation" r:id="rId7" imgW="2743200" imgH="380880" progId="Equation.DSMT4">
                  <p:embed/>
                </p:oleObj>
              </mc:Choice>
              <mc:Fallback>
                <p:oleObj name="Equation" r:id="rId7" imgW="274320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6028" y="4510314"/>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2696028" y="5105400"/>
          <a:ext cx="1435100" cy="381000"/>
        </p:xfrm>
        <a:graphic>
          <a:graphicData uri="http://schemas.openxmlformats.org/presentationml/2006/ole">
            <mc:AlternateContent xmlns:mc="http://schemas.openxmlformats.org/markup-compatibility/2006">
              <mc:Choice xmlns:v="urn:schemas-microsoft-com:vml" Requires="v">
                <p:oleObj spid="_x0000_s18482" name="Equation" r:id="rId9" imgW="1434960" imgH="380880" progId="Equation.DSMT4">
                  <p:embed/>
                </p:oleObj>
              </mc:Choice>
              <mc:Fallback>
                <p:oleObj name="Equation" r:id="rId9" imgW="143496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6028" y="5105400"/>
                        <a:ext cx="1435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Polygons, Perimeter, and Area</a:t>
            </a:r>
          </a:p>
        </p:txBody>
      </p:sp>
      <p:sp>
        <p:nvSpPr>
          <p:cNvPr id="3" name="Content Placeholder 2"/>
          <p:cNvSpPr>
            <a:spLocks noGrp="1"/>
          </p:cNvSpPr>
          <p:nvPr>
            <p:ph idx="1"/>
          </p:nvPr>
        </p:nvSpPr>
        <p:spPr/>
        <p:txBody>
          <a:bodyPr/>
          <a:lstStyle/>
          <a:p>
            <a:r>
              <a:rPr lang="en-US" dirty="0"/>
              <a:t>We begin this section with a brief review of plane geometry. Plane geometry refers to objects like circles, polygons, and triangles, which have measurements such as perimeter and area. These ideas are quite useful in everyday life.</a:t>
            </a:r>
          </a:p>
        </p:txBody>
      </p:sp>
    </p:spTree>
    <p:extLst>
      <p:ext uri="{BB962C8B-B14F-4D97-AF65-F5344CB8AC3E}">
        <p14:creationId xmlns:p14="http://schemas.microsoft.com/office/powerpoint/2010/main" val="947764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Area (cont.)</a:t>
            </a:r>
          </a:p>
        </p:txBody>
      </p:sp>
      <p:sp>
        <p:nvSpPr>
          <p:cNvPr id="3" name="Content Placeholder 2"/>
          <p:cNvSpPr>
            <a:spLocks noGrp="1"/>
          </p:cNvSpPr>
          <p:nvPr>
            <p:ph idx="1"/>
          </p:nvPr>
        </p:nvSpPr>
        <p:spPr/>
        <p:txBody>
          <a:bodyPr/>
          <a:lstStyle/>
          <a:p>
            <a:pPr marL="463550" indent="-463550"/>
            <a:r>
              <a:rPr lang="en-US" b="1" dirty="0"/>
              <a:t>c.	</a:t>
            </a:r>
            <a:r>
              <a:rPr lang="en-US" dirty="0"/>
              <a:t>This figure is a triangle with a base of length 8 feet and height of length 5 feet. We then use the formula to obtain the following area.</a:t>
            </a:r>
            <a:r>
              <a:rPr lang="en-US" b="1" dirty="0"/>
              <a:t> </a:t>
            </a:r>
            <a:endParaRPr lang="en-US" dirty="0"/>
          </a:p>
        </p:txBody>
      </p:sp>
      <p:graphicFrame>
        <p:nvGraphicFramePr>
          <p:cNvPr id="19459" name="Object 3"/>
          <p:cNvGraphicFramePr>
            <a:graphicFrameLocks noChangeAspect="1"/>
          </p:cNvGraphicFramePr>
          <p:nvPr/>
        </p:nvGraphicFramePr>
        <p:xfrm>
          <a:off x="3048000" y="2743200"/>
          <a:ext cx="1206500" cy="838200"/>
        </p:xfrm>
        <a:graphic>
          <a:graphicData uri="http://schemas.openxmlformats.org/presentationml/2006/ole">
            <mc:AlternateContent xmlns:mc="http://schemas.openxmlformats.org/markup-compatibility/2006">
              <mc:Choice xmlns:v="urn:schemas-microsoft-com:vml" Requires="v">
                <p:oleObj spid="_x0000_s19503" name="Equation" r:id="rId3" imgW="1206360" imgH="838080" progId="Equation.DSMT4">
                  <p:embed/>
                </p:oleObj>
              </mc:Choice>
              <mc:Fallback>
                <p:oleObj name="Equation" r:id="rId3" imgW="120636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743200"/>
                        <a:ext cx="120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3327400" y="3672114"/>
          <a:ext cx="2768600" cy="838200"/>
        </p:xfrm>
        <a:graphic>
          <a:graphicData uri="http://schemas.openxmlformats.org/presentationml/2006/ole">
            <mc:AlternateContent xmlns:mc="http://schemas.openxmlformats.org/markup-compatibility/2006">
              <mc:Choice xmlns:v="urn:schemas-microsoft-com:vml" Requires="v">
                <p:oleObj spid="_x0000_s19504" name="Equation" r:id="rId5" imgW="2768400" imgH="838080" progId="Equation.DSMT4">
                  <p:embed/>
                </p:oleObj>
              </mc:Choice>
              <mc:Fallback>
                <p:oleObj name="Equation" r:id="rId5" imgW="27684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7400" y="3672114"/>
                        <a:ext cx="276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3327400" y="4679042"/>
          <a:ext cx="2514600" cy="469900"/>
        </p:xfrm>
        <a:graphic>
          <a:graphicData uri="http://schemas.openxmlformats.org/presentationml/2006/ole">
            <mc:AlternateContent xmlns:mc="http://schemas.openxmlformats.org/markup-compatibility/2006">
              <mc:Choice xmlns:v="urn:schemas-microsoft-com:vml" Requires="v">
                <p:oleObj spid="_x0000_s19505" name="Equation" r:id="rId7" imgW="2514600" imgH="469800" progId="Equation.DSMT4">
                  <p:embed/>
                </p:oleObj>
              </mc:Choice>
              <mc:Fallback>
                <p:oleObj name="Equation" r:id="rId7" imgW="251460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7400" y="4679042"/>
                        <a:ext cx="251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nvGraphicFramePr>
        <p:xfrm>
          <a:off x="3327400" y="5257800"/>
          <a:ext cx="1435100" cy="381000"/>
        </p:xfrm>
        <a:graphic>
          <a:graphicData uri="http://schemas.openxmlformats.org/presentationml/2006/ole">
            <mc:AlternateContent xmlns:mc="http://schemas.openxmlformats.org/markup-compatibility/2006">
              <mc:Choice xmlns:v="urn:schemas-microsoft-com:vml" Requires="v">
                <p:oleObj spid="_x0000_s19506" name="Equation" r:id="rId9" imgW="1434960" imgH="380880" progId="Equation.DSMT4">
                  <p:embed/>
                </p:oleObj>
              </mc:Choice>
              <mc:Fallback>
                <p:oleObj name="Equation" r:id="rId9" imgW="143496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7400" y="5257800"/>
                        <a:ext cx="1435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Problems Involving Area </a:t>
            </a:r>
          </a:p>
        </p:txBody>
      </p:sp>
      <p:sp>
        <p:nvSpPr>
          <p:cNvPr id="3" name="Content Placeholder 2"/>
          <p:cNvSpPr>
            <a:spLocks noGrp="1"/>
          </p:cNvSpPr>
          <p:nvPr>
            <p:ph idx="1"/>
          </p:nvPr>
        </p:nvSpPr>
        <p:spPr/>
        <p:txBody>
          <a:bodyPr/>
          <a:lstStyle/>
          <a:p>
            <a:r>
              <a:rPr lang="en-US" dirty="0"/>
              <a:t>You wish to paint the floor shown in the figure. </a:t>
            </a:r>
          </a:p>
          <a:p>
            <a:endParaRPr lang="en-US" dirty="0"/>
          </a:p>
          <a:p>
            <a:endParaRPr lang="en-US" dirty="0"/>
          </a:p>
          <a:p>
            <a:endParaRPr lang="en-US" dirty="0"/>
          </a:p>
          <a:p>
            <a:endParaRPr lang="en-US" dirty="0"/>
          </a:p>
          <a:p>
            <a:endParaRPr lang="en-US" dirty="0"/>
          </a:p>
          <a:p>
            <a:pPr marL="463550" indent="-463550"/>
            <a:r>
              <a:rPr lang="en-US" b="1" dirty="0"/>
              <a:t>a.	</a:t>
            </a:r>
            <a:r>
              <a:rPr lang="en-US" dirty="0"/>
              <a:t>Determine the area to be painted. </a:t>
            </a:r>
          </a:p>
          <a:p>
            <a:pPr marL="463550" indent="-463550"/>
            <a:r>
              <a:rPr lang="en-US" b="1" dirty="0"/>
              <a:t>b.	</a:t>
            </a:r>
            <a:r>
              <a:rPr lang="en-US" dirty="0"/>
              <a:t>If a gallon of paint will cover 350 ft</a:t>
            </a:r>
            <a:r>
              <a:rPr lang="en-US" baseline="30000" dirty="0"/>
              <a:t>2</a:t>
            </a:r>
            <a:r>
              <a:rPr lang="en-US" dirty="0"/>
              <a:t>, how many gallons of paint are needed?</a:t>
            </a:r>
          </a:p>
        </p:txBody>
      </p:sp>
      <p:pic>
        <p:nvPicPr>
          <p:cNvPr id="20482" name="Picture 2"/>
          <p:cNvPicPr>
            <a:picLocks noChangeAspect="1" noChangeArrowheads="1"/>
          </p:cNvPicPr>
          <p:nvPr/>
        </p:nvPicPr>
        <p:blipFill>
          <a:blip r:embed="rId2" cstate="print"/>
          <a:srcRect/>
          <a:stretch>
            <a:fillRect/>
          </a:stretch>
        </p:blipFill>
        <p:spPr bwMode="auto">
          <a:xfrm>
            <a:off x="2148840" y="1897510"/>
            <a:ext cx="4846320" cy="236969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Problems Involving Area (cont.)</a:t>
            </a:r>
          </a:p>
        </p:txBody>
      </p:sp>
      <p:sp>
        <p:nvSpPr>
          <p:cNvPr id="3" name="Content Placeholder 2"/>
          <p:cNvSpPr>
            <a:spLocks noGrp="1"/>
          </p:cNvSpPr>
          <p:nvPr>
            <p:ph idx="1"/>
          </p:nvPr>
        </p:nvSpPr>
        <p:spPr/>
        <p:txBody>
          <a:bodyPr/>
          <a:lstStyle/>
          <a:p>
            <a:r>
              <a:rPr lang="en-US" b="1" dirty="0"/>
              <a:t>Solution </a:t>
            </a:r>
          </a:p>
          <a:p>
            <a:pPr marL="463550" indent="-463550"/>
            <a:r>
              <a:rPr lang="en-US" b="1" dirty="0"/>
              <a:t>a.	</a:t>
            </a:r>
            <a:r>
              <a:rPr lang="en-US" dirty="0"/>
              <a:t>We have established that the area of a rectangle can be found using the formula </a:t>
            </a:r>
            <a:r>
              <a:rPr lang="en-US" i="1" dirty="0"/>
              <a:t>A = </a:t>
            </a:r>
            <a:r>
              <a:rPr lang="en-US" i="1" dirty="0" err="1"/>
              <a:t>lw</a:t>
            </a:r>
            <a:r>
              <a:rPr lang="en-US" dirty="0"/>
              <a:t>. Since we have a formula for rectangles, we need to divide our figure into rectangles, if possible. Using dashed lines, consider the following rectangles. </a:t>
            </a:r>
          </a:p>
        </p:txBody>
      </p:sp>
      <p:pic>
        <p:nvPicPr>
          <p:cNvPr id="21506" name="Picture 2"/>
          <p:cNvPicPr>
            <a:picLocks noChangeAspect="1" noChangeArrowheads="1"/>
          </p:cNvPicPr>
          <p:nvPr/>
        </p:nvPicPr>
        <p:blipFill>
          <a:blip r:embed="rId2" cstate="print"/>
          <a:srcRect/>
          <a:stretch>
            <a:fillRect/>
          </a:stretch>
        </p:blipFill>
        <p:spPr bwMode="auto">
          <a:xfrm>
            <a:off x="2651760" y="4038603"/>
            <a:ext cx="3840480" cy="18184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Problems Involving Area (cont.)</a:t>
            </a:r>
          </a:p>
        </p:txBody>
      </p:sp>
      <p:sp>
        <p:nvSpPr>
          <p:cNvPr id="3" name="Content Placeholder 2"/>
          <p:cNvSpPr>
            <a:spLocks noGrp="1"/>
          </p:cNvSpPr>
          <p:nvPr>
            <p:ph idx="1"/>
          </p:nvPr>
        </p:nvSpPr>
        <p:spPr/>
        <p:txBody>
          <a:bodyPr/>
          <a:lstStyle/>
          <a:p>
            <a:r>
              <a:rPr lang="en-US" dirty="0"/>
              <a:t>Now, we have two rectangles for which we can find the area. Once we have the area of each, we can find the sum of the areas to determine the total area to be painted. </a:t>
            </a:r>
          </a:p>
          <a:p>
            <a:r>
              <a:rPr lang="en-US" dirty="0"/>
              <a:t>Rectangle 1: </a:t>
            </a:r>
            <a:r>
              <a:rPr lang="en-US" dirty="0">
                <a:solidFill>
                  <a:srgbClr val="0000CC"/>
                </a:solidFill>
              </a:rPr>
              <a:t>Area</a:t>
            </a:r>
            <a:r>
              <a:rPr lang="en-US" baseline="-25000" dirty="0">
                <a:solidFill>
                  <a:srgbClr val="0000CC"/>
                </a:solidFill>
              </a:rPr>
              <a:t>1</a:t>
            </a:r>
            <a:r>
              <a:rPr lang="en-US" dirty="0">
                <a:solidFill>
                  <a:srgbClr val="0000CC"/>
                </a:solidFill>
              </a:rPr>
              <a:t> = </a:t>
            </a:r>
            <a:r>
              <a:rPr lang="en-US" i="1" dirty="0" err="1">
                <a:solidFill>
                  <a:srgbClr val="0000CC"/>
                </a:solidFill>
              </a:rPr>
              <a:t>lw</a:t>
            </a:r>
            <a:r>
              <a:rPr lang="en-US" dirty="0">
                <a:solidFill>
                  <a:srgbClr val="0000CC"/>
                </a:solidFill>
              </a:rPr>
              <a:t> = (16 ft)(12 ft) = 192 ft</a:t>
            </a:r>
            <a:r>
              <a:rPr lang="en-US" baseline="30000" dirty="0">
                <a:solidFill>
                  <a:srgbClr val="0000CC"/>
                </a:solidFill>
              </a:rPr>
              <a:t>2</a:t>
            </a:r>
            <a:r>
              <a:rPr lang="en-US" dirty="0">
                <a:solidFill>
                  <a:srgbClr val="0000CC"/>
                </a:solidFill>
              </a:rPr>
              <a:t> </a:t>
            </a:r>
          </a:p>
          <a:p>
            <a:r>
              <a:rPr lang="en-US" dirty="0"/>
              <a:t>Rectangle 2: </a:t>
            </a:r>
            <a:r>
              <a:rPr lang="en-US" dirty="0">
                <a:solidFill>
                  <a:srgbClr val="0000CC"/>
                </a:solidFill>
              </a:rPr>
              <a:t>Area</a:t>
            </a:r>
            <a:r>
              <a:rPr lang="en-US" baseline="-25000" dirty="0">
                <a:solidFill>
                  <a:srgbClr val="0000CC"/>
                </a:solidFill>
              </a:rPr>
              <a:t>2</a:t>
            </a:r>
            <a:r>
              <a:rPr lang="en-US" dirty="0">
                <a:solidFill>
                  <a:srgbClr val="0000CC"/>
                </a:solidFill>
              </a:rPr>
              <a:t> = </a:t>
            </a:r>
            <a:r>
              <a:rPr lang="en-US" i="1" dirty="0" err="1">
                <a:solidFill>
                  <a:srgbClr val="0000CC"/>
                </a:solidFill>
              </a:rPr>
              <a:t>lw</a:t>
            </a:r>
            <a:r>
              <a:rPr lang="en-US" i="1" dirty="0">
                <a:solidFill>
                  <a:srgbClr val="0000CC"/>
                </a:solidFill>
              </a:rPr>
              <a:t> </a:t>
            </a:r>
            <a:r>
              <a:rPr lang="en-US" dirty="0">
                <a:solidFill>
                  <a:srgbClr val="0000CC"/>
                </a:solidFill>
              </a:rPr>
              <a:t>= (28 ft)(9 ft) = 252 ft</a:t>
            </a:r>
            <a:r>
              <a:rPr lang="en-US" baseline="30000" dirty="0">
                <a:solidFill>
                  <a:srgbClr val="0000CC"/>
                </a:solidFill>
              </a:rPr>
              <a:t>2</a:t>
            </a:r>
            <a:r>
              <a:rPr lang="en-US" dirty="0">
                <a:solidFill>
                  <a:srgbClr val="0000CC"/>
                </a:solidFill>
              </a:rPr>
              <a:t> </a:t>
            </a:r>
          </a:p>
          <a:p>
            <a:r>
              <a:rPr lang="en-US" dirty="0">
                <a:solidFill>
                  <a:srgbClr val="0000CC"/>
                </a:solidFill>
              </a:rPr>
              <a:t>Area of floor = Area</a:t>
            </a:r>
            <a:r>
              <a:rPr lang="en-US" baseline="-25000" dirty="0">
                <a:solidFill>
                  <a:srgbClr val="0000CC"/>
                </a:solidFill>
              </a:rPr>
              <a:t>1</a:t>
            </a:r>
            <a:r>
              <a:rPr lang="en-US" dirty="0">
                <a:solidFill>
                  <a:srgbClr val="0000CC"/>
                </a:solidFill>
              </a:rPr>
              <a:t> + Area</a:t>
            </a:r>
            <a:r>
              <a:rPr lang="en-US" baseline="-25000" dirty="0">
                <a:solidFill>
                  <a:srgbClr val="0000CC"/>
                </a:solidFill>
              </a:rPr>
              <a:t>2</a:t>
            </a:r>
            <a:r>
              <a:rPr lang="en-US" dirty="0">
                <a:solidFill>
                  <a:srgbClr val="0000CC"/>
                </a:solidFill>
              </a:rPr>
              <a:t> = 192 ft</a:t>
            </a:r>
            <a:r>
              <a:rPr lang="en-US" baseline="30000" dirty="0">
                <a:solidFill>
                  <a:srgbClr val="0000CC"/>
                </a:solidFill>
              </a:rPr>
              <a:t>2</a:t>
            </a:r>
            <a:r>
              <a:rPr lang="en-US" dirty="0">
                <a:solidFill>
                  <a:srgbClr val="0000CC"/>
                </a:solidFill>
              </a:rPr>
              <a:t> + 252 ft</a:t>
            </a:r>
            <a:r>
              <a:rPr lang="en-US" baseline="30000" dirty="0">
                <a:solidFill>
                  <a:srgbClr val="0000CC"/>
                </a:solidFill>
              </a:rPr>
              <a:t>2</a:t>
            </a:r>
            <a:r>
              <a:rPr lang="en-US" dirty="0">
                <a:solidFill>
                  <a:srgbClr val="0000CC"/>
                </a:solidFill>
              </a:rPr>
              <a:t> </a:t>
            </a:r>
            <a:r>
              <a:rPr lang="en-US" dirty="0">
                <a:solidFill>
                  <a:srgbClr val="FF0000"/>
                </a:solidFill>
              </a:rPr>
              <a:t>= 444 ft</a:t>
            </a:r>
            <a:r>
              <a:rPr lang="en-US" baseline="30000" dirty="0">
                <a:solidFill>
                  <a:srgbClr val="FF0000"/>
                </a:solidFill>
              </a:rPr>
              <a:t>2</a:t>
            </a:r>
            <a:r>
              <a:rPr lang="en-US"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Problems Involving Area (cont.)</a:t>
            </a:r>
          </a:p>
        </p:txBody>
      </p:sp>
      <p:sp>
        <p:nvSpPr>
          <p:cNvPr id="3" name="Content Placeholder 2"/>
          <p:cNvSpPr>
            <a:spLocks noGrp="1"/>
          </p:cNvSpPr>
          <p:nvPr>
            <p:ph idx="1"/>
          </p:nvPr>
        </p:nvSpPr>
        <p:spPr/>
        <p:txBody>
          <a:bodyPr/>
          <a:lstStyle/>
          <a:p>
            <a:pPr marL="463550" indent="-463550"/>
            <a:r>
              <a:rPr lang="en-US" b="1" dirty="0"/>
              <a:t>b.	</a:t>
            </a:r>
            <a:r>
              <a:rPr lang="en-US" dirty="0"/>
              <a:t>Since a gallon of paint will cover 350 ft</a:t>
            </a:r>
            <a:r>
              <a:rPr lang="en-US" baseline="30000" dirty="0"/>
              <a:t>2</a:t>
            </a:r>
            <a:r>
              <a:rPr lang="en-US" dirty="0"/>
              <a:t>, we can determine the total number of gallons needed by dividing the total area to be painted by the number of square feet that a gallon of paint will cover.</a:t>
            </a:r>
          </a:p>
          <a:p>
            <a:pPr marL="463550" indent="-463550"/>
            <a:endParaRPr lang="en-US" dirty="0"/>
          </a:p>
          <a:p>
            <a:pPr marL="463550" indent="-463550">
              <a:lnSpc>
                <a:spcPct val="150000"/>
              </a:lnSpc>
            </a:pPr>
            <a:endParaRPr lang="en-US" dirty="0"/>
          </a:p>
          <a:p>
            <a:pPr marL="463550"/>
            <a:r>
              <a:rPr lang="en-US" dirty="0"/>
              <a:t>Since we are unable to purchase partial gallons at this paint store, we will need to purchase two gallons of paint to complete the project.  </a:t>
            </a:r>
          </a:p>
        </p:txBody>
      </p:sp>
      <p:graphicFrame>
        <p:nvGraphicFramePr>
          <p:cNvPr id="22531" name="Object 3"/>
          <p:cNvGraphicFramePr>
            <a:graphicFrameLocks noChangeAspect="1"/>
          </p:cNvGraphicFramePr>
          <p:nvPr/>
        </p:nvGraphicFramePr>
        <p:xfrm>
          <a:off x="5372100" y="3623128"/>
          <a:ext cx="2019300" cy="368300"/>
        </p:xfrm>
        <a:graphic>
          <a:graphicData uri="http://schemas.openxmlformats.org/presentationml/2006/ole">
            <mc:AlternateContent xmlns:mc="http://schemas.openxmlformats.org/markup-compatibility/2006">
              <mc:Choice xmlns:v="urn:schemas-microsoft-com:vml" Requires="v">
                <p:oleObj spid="_x0000_s22553" name="Equation" r:id="rId3" imgW="2019240" imgH="368280" progId="Equation.DSMT4">
                  <p:embed/>
                </p:oleObj>
              </mc:Choice>
              <mc:Fallback>
                <p:oleObj name="Equation" r:id="rId3" imgW="2019240" imgH="3682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3623128"/>
                        <a:ext cx="2019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1752600" y="3311070"/>
          <a:ext cx="3606800" cy="876300"/>
        </p:xfrm>
        <a:graphic>
          <a:graphicData uri="http://schemas.openxmlformats.org/presentationml/2006/ole">
            <mc:AlternateContent xmlns:mc="http://schemas.openxmlformats.org/markup-compatibility/2006">
              <mc:Choice xmlns:v="urn:schemas-microsoft-com:vml" Requires="v">
                <p:oleObj spid="_x0000_s22554" name="Equation" r:id="rId5" imgW="3606480" imgH="876240" progId="Equation.DSMT4">
                  <p:embed/>
                </p:oleObj>
              </mc:Choice>
              <mc:Fallback>
                <p:oleObj name="Equation" r:id="rId5" imgW="3606480" imgH="876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311070"/>
                        <a:ext cx="360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#2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#2 </a:t>
            </a:r>
          </a:p>
          <a:p>
            <a:r>
              <a:rPr lang="en-US" dirty="0">
                <a:solidFill>
                  <a:srgbClr val="000000"/>
                </a:solidFill>
              </a:rPr>
              <a:t>If carpeting costs $2 per square foot and we wish to carpet rooms of size 12 ft by 16 ft and 15 ft by 20 ft, how much would it cost to carpet these two rooms?</a:t>
            </a:r>
          </a:p>
        </p:txBody>
      </p:sp>
      <p:sp>
        <p:nvSpPr>
          <p:cNvPr id="4" name="Content Placeholder 2"/>
          <p:cNvSpPr txBox="1">
            <a:spLocks/>
          </p:cNvSpPr>
          <p:nvPr/>
        </p:nvSpPr>
        <p:spPr>
          <a:xfrm>
            <a:off x="457200" y="5394960"/>
            <a:ext cx="8229600" cy="777240"/>
          </a:xfrm>
          <a:prstGeom prst="rect">
            <a:avLst/>
          </a:prstGeom>
        </p:spPr>
        <p:txBody>
          <a:bodyPr>
            <a:normAutofit/>
          </a:bodyPr>
          <a:lstStyle/>
          <a:p>
            <a:pPr lvl="0">
              <a:spcBef>
                <a:spcPct val="20000"/>
              </a:spcBef>
            </a:pPr>
            <a:r>
              <a:rPr kumimoji="0" lang="en-US" sz="2800" b="0" i="0" u="none" strike="noStrike" kern="1200" cap="none" spc="0" normalizeH="0" baseline="0" noProof="0" dirty="0">
                <a:ln>
                  <a:noFill/>
                </a:ln>
                <a:solidFill>
                  <a:srgbClr val="000000"/>
                </a:solidFill>
                <a:effectLst/>
                <a:uLnTx/>
                <a:uFillTx/>
                <a:latin typeface="+mn-lt"/>
                <a:ea typeface="+mn-ea"/>
                <a:cs typeface="+mn-cs"/>
              </a:rPr>
              <a:t>Answer: </a:t>
            </a:r>
            <a:r>
              <a:rPr lang="en-US" sz="2800" dirty="0">
                <a:solidFill>
                  <a:srgbClr val="FF0000"/>
                </a:solidFill>
              </a:rPr>
              <a:t>$984</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Area of a Parallelogram </a:t>
            </a:r>
          </a:p>
        </p:txBody>
      </p:sp>
      <p:sp>
        <p:nvSpPr>
          <p:cNvPr id="3" name="Content Placeholder 2"/>
          <p:cNvSpPr>
            <a:spLocks noGrp="1"/>
          </p:cNvSpPr>
          <p:nvPr>
            <p:ph idx="1"/>
          </p:nvPr>
        </p:nvSpPr>
        <p:spPr/>
        <p:txBody>
          <a:bodyPr/>
          <a:lstStyle/>
          <a:p>
            <a:r>
              <a:rPr lang="en-US" dirty="0"/>
              <a:t>A new bridge consists of trusses that are parallelograms. The given figure shows an outline of one of the trusses. Find the area of each of the trusses. </a:t>
            </a:r>
          </a:p>
        </p:txBody>
      </p:sp>
      <p:pic>
        <p:nvPicPr>
          <p:cNvPr id="23555" name="Picture 3"/>
          <p:cNvPicPr>
            <a:picLocks noChangeAspect="1" noChangeArrowheads="1"/>
          </p:cNvPicPr>
          <p:nvPr/>
        </p:nvPicPr>
        <p:blipFill>
          <a:blip r:embed="rId2" cstate="print"/>
          <a:srcRect/>
          <a:stretch>
            <a:fillRect/>
          </a:stretch>
        </p:blipFill>
        <p:spPr bwMode="auto">
          <a:xfrm>
            <a:off x="1417320" y="2772519"/>
            <a:ext cx="6309360" cy="3094881"/>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Area of a Parallelogram (cont.)</a:t>
            </a:r>
          </a:p>
        </p:txBody>
      </p:sp>
      <p:sp>
        <p:nvSpPr>
          <p:cNvPr id="3" name="Content Placeholder 2"/>
          <p:cNvSpPr>
            <a:spLocks noGrp="1"/>
          </p:cNvSpPr>
          <p:nvPr>
            <p:ph idx="1"/>
          </p:nvPr>
        </p:nvSpPr>
        <p:spPr/>
        <p:txBody>
          <a:bodyPr/>
          <a:lstStyle/>
          <a:p>
            <a:r>
              <a:rPr lang="en-US" b="1" dirty="0"/>
              <a:t>Solution </a:t>
            </a:r>
          </a:p>
          <a:p>
            <a:r>
              <a:rPr lang="en-US" dirty="0"/>
              <a:t>From the figure, we can see that the base </a:t>
            </a:r>
            <a:r>
              <a:rPr lang="en-US" i="1" dirty="0"/>
              <a:t>b </a:t>
            </a:r>
            <a:r>
              <a:rPr lang="en-US" dirty="0"/>
              <a:t>of the parallelogram is 13 meters and the height </a:t>
            </a:r>
            <a:r>
              <a:rPr lang="en-US" i="1" dirty="0"/>
              <a:t>h </a:t>
            </a:r>
            <a:r>
              <a:rPr lang="en-US" dirty="0"/>
              <a:t>is 6 meters. This means the area would be </a:t>
            </a:r>
          </a:p>
          <a:p>
            <a:endParaRPr lang="en-US" dirty="0"/>
          </a:p>
          <a:p>
            <a:endParaRPr lang="en-US" dirty="0"/>
          </a:p>
          <a:p>
            <a:r>
              <a:rPr lang="en-US" dirty="0"/>
              <a:t>So, the area of each truss is </a:t>
            </a:r>
            <a:r>
              <a:rPr lang="en-US" dirty="0">
                <a:solidFill>
                  <a:srgbClr val="FF0000"/>
                </a:solidFill>
              </a:rPr>
              <a:t>78 m</a:t>
            </a:r>
            <a:r>
              <a:rPr lang="en-US" baseline="30000" dirty="0">
                <a:solidFill>
                  <a:srgbClr val="FF0000"/>
                </a:solidFill>
              </a:rPr>
              <a:t>2</a:t>
            </a:r>
            <a:r>
              <a:rPr lang="en-US" dirty="0"/>
              <a:t>. </a:t>
            </a:r>
          </a:p>
        </p:txBody>
      </p:sp>
      <p:graphicFrame>
        <p:nvGraphicFramePr>
          <p:cNvPr id="24579" name="Object 3"/>
          <p:cNvGraphicFramePr>
            <a:graphicFrameLocks noChangeAspect="1"/>
          </p:cNvGraphicFramePr>
          <p:nvPr>
            <p:extLst>
              <p:ext uri="{D42A27DB-BD31-4B8C-83A1-F6EECF244321}">
                <p14:modId xmlns:p14="http://schemas.microsoft.com/office/powerpoint/2010/main" val="638709867"/>
              </p:ext>
            </p:extLst>
          </p:nvPr>
        </p:nvGraphicFramePr>
        <p:xfrm>
          <a:off x="5549900" y="3352800"/>
          <a:ext cx="1231900" cy="381000"/>
        </p:xfrm>
        <a:graphic>
          <a:graphicData uri="http://schemas.openxmlformats.org/presentationml/2006/ole">
            <mc:AlternateContent xmlns:mc="http://schemas.openxmlformats.org/markup-compatibility/2006">
              <mc:Choice xmlns:v="urn:schemas-microsoft-com:vml" Requires="v">
                <p:oleObj spid="_x0000_s24601" name="Equation" r:id="rId3" imgW="1231560" imgH="380880" progId="Equation.DSMT4">
                  <p:embed/>
                </p:oleObj>
              </mc:Choice>
              <mc:Fallback>
                <p:oleObj name="Equation" r:id="rId3" imgW="1231560" imgH="380880" progId="Equation.DSMT4">
                  <p:embed/>
                  <p:pic>
                    <p:nvPicPr>
                      <p:cNvPr id="0" name="Picture 3"/>
                      <p:cNvPicPr>
                        <a:picLocks noChangeAspect="1" noChangeArrowheads="1"/>
                      </p:cNvPicPr>
                      <p:nvPr/>
                    </p:nvPicPr>
                    <p:blipFill>
                      <a:blip r:embed="rId4"/>
                      <a:srcRect/>
                      <a:stretch>
                        <a:fillRect/>
                      </a:stretch>
                    </p:blipFill>
                    <p:spPr bwMode="auto">
                      <a:xfrm>
                        <a:off x="5549900" y="3352800"/>
                        <a:ext cx="1231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extLst>
              <p:ext uri="{D42A27DB-BD31-4B8C-83A1-F6EECF244321}">
                <p14:modId xmlns:p14="http://schemas.microsoft.com/office/powerpoint/2010/main" val="2771406576"/>
              </p:ext>
            </p:extLst>
          </p:nvPr>
        </p:nvGraphicFramePr>
        <p:xfrm>
          <a:off x="2438400" y="3321956"/>
          <a:ext cx="3035300" cy="469900"/>
        </p:xfrm>
        <a:graphic>
          <a:graphicData uri="http://schemas.openxmlformats.org/presentationml/2006/ole">
            <mc:AlternateContent xmlns:mc="http://schemas.openxmlformats.org/markup-compatibility/2006">
              <mc:Choice xmlns:v="urn:schemas-microsoft-com:vml" Requires="v">
                <p:oleObj spid="_x0000_s24602" name="Equation" r:id="rId5" imgW="3035160" imgH="469800" progId="Equation.DSMT4">
                  <p:embed/>
                </p:oleObj>
              </mc:Choice>
              <mc:Fallback>
                <p:oleObj name="Equation" r:id="rId5" imgW="303516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321956"/>
                        <a:ext cx="303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Area of a Triangle </a:t>
            </a:r>
          </a:p>
        </p:txBody>
      </p:sp>
      <p:sp>
        <p:nvSpPr>
          <p:cNvPr id="3" name="Content Placeholder 2"/>
          <p:cNvSpPr>
            <a:spLocks noGrp="1"/>
          </p:cNvSpPr>
          <p:nvPr>
            <p:ph idx="1"/>
          </p:nvPr>
        </p:nvSpPr>
        <p:spPr/>
        <p:txBody>
          <a:bodyPr/>
          <a:lstStyle/>
          <a:p>
            <a:r>
              <a:rPr lang="en-US" dirty="0"/>
              <a:t>A triangular plot of land has dimensions as shown in the figure. A farmer wishes to fertilize the plot for spring planting. If one bag of fertilizer will cover 15 m</a:t>
            </a:r>
            <a:r>
              <a:rPr lang="en-US" baseline="30000" dirty="0"/>
              <a:t>2</a:t>
            </a:r>
            <a:r>
              <a:rPr lang="en-US" dirty="0"/>
              <a:t>, how many bags of fertilizer are needed? </a:t>
            </a:r>
          </a:p>
        </p:txBody>
      </p:sp>
      <p:pic>
        <p:nvPicPr>
          <p:cNvPr id="25602" name="Picture 2"/>
          <p:cNvPicPr>
            <a:picLocks noChangeAspect="1" noChangeArrowheads="1"/>
          </p:cNvPicPr>
          <p:nvPr/>
        </p:nvPicPr>
        <p:blipFill>
          <a:blip r:embed="rId2" cstate="print"/>
          <a:srcRect/>
          <a:stretch>
            <a:fillRect/>
          </a:stretch>
        </p:blipFill>
        <p:spPr bwMode="auto">
          <a:xfrm>
            <a:off x="1600200" y="3155464"/>
            <a:ext cx="5943600" cy="2711936"/>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Area of a Triangle (cont.)</a:t>
            </a:r>
          </a:p>
        </p:txBody>
      </p:sp>
      <p:sp>
        <p:nvSpPr>
          <p:cNvPr id="3" name="Content Placeholder 2"/>
          <p:cNvSpPr>
            <a:spLocks noGrp="1"/>
          </p:cNvSpPr>
          <p:nvPr>
            <p:ph idx="1"/>
          </p:nvPr>
        </p:nvSpPr>
        <p:spPr>
          <a:xfrm>
            <a:off x="457200" y="1280160"/>
            <a:ext cx="8229600" cy="4761303"/>
          </a:xfrm>
        </p:spPr>
        <p:txBody>
          <a:bodyPr>
            <a:spAutoFit/>
          </a:bodyPr>
          <a:lstStyle/>
          <a:p>
            <a:r>
              <a:rPr lang="en-US" b="1" dirty="0"/>
              <a:t>Solution </a:t>
            </a:r>
          </a:p>
          <a:p>
            <a:r>
              <a:rPr lang="en-US" dirty="0"/>
              <a:t>We begin by finding the area of the triangular plot. </a:t>
            </a:r>
          </a:p>
          <a:p>
            <a:pPr>
              <a:lnSpc>
                <a:spcPct val="150000"/>
              </a:lnSpc>
            </a:pPr>
            <a:endParaRPr lang="en-US" dirty="0"/>
          </a:p>
          <a:p>
            <a:r>
              <a:rPr lang="en-US" dirty="0"/>
              <a:t>Now that we know the area is 186 m</a:t>
            </a:r>
            <a:r>
              <a:rPr lang="en-US" baseline="30000" dirty="0"/>
              <a:t>2</a:t>
            </a:r>
            <a:r>
              <a:rPr lang="en-US" dirty="0"/>
              <a:t>, we can determine the amount of fertilizer to purchase. Since one bag will cover 15 m</a:t>
            </a:r>
            <a:r>
              <a:rPr lang="en-US" baseline="30000" dirty="0"/>
              <a:t>2</a:t>
            </a:r>
            <a:r>
              <a:rPr lang="en-US" dirty="0"/>
              <a:t>, we know that to fertilize the </a:t>
            </a:r>
          </a:p>
          <a:p>
            <a:pPr>
              <a:spcBef>
                <a:spcPts val="1200"/>
              </a:spcBef>
              <a:spcAft>
                <a:spcPts val="600"/>
              </a:spcAft>
            </a:pPr>
            <a:r>
              <a:rPr lang="en-US" dirty="0"/>
              <a:t>whole plot will require                           bags. Since the </a:t>
            </a:r>
          </a:p>
          <a:p>
            <a:r>
              <a:rPr lang="en-US" dirty="0"/>
              <a:t>farmer can’t purchase part of a bag, 13 bags of fertilizer will be purchased.</a:t>
            </a:r>
          </a:p>
        </p:txBody>
      </p:sp>
      <p:graphicFrame>
        <p:nvGraphicFramePr>
          <p:cNvPr id="26627" name="Object 3"/>
          <p:cNvGraphicFramePr>
            <a:graphicFrameLocks noChangeAspect="1"/>
          </p:cNvGraphicFramePr>
          <p:nvPr/>
        </p:nvGraphicFramePr>
        <p:xfrm>
          <a:off x="3864592" y="4264356"/>
          <a:ext cx="2057400" cy="876300"/>
        </p:xfrm>
        <a:graphic>
          <a:graphicData uri="http://schemas.openxmlformats.org/presentationml/2006/ole">
            <mc:AlternateContent xmlns:mc="http://schemas.openxmlformats.org/markup-compatibility/2006">
              <mc:Choice xmlns:v="urn:schemas-microsoft-com:vml" Requires="v">
                <p:oleObj spid="_x0000_s26660" name="Equation" r:id="rId3" imgW="2057400" imgH="876240" progId="Equation.DSMT4">
                  <p:embed/>
                </p:oleObj>
              </mc:Choice>
              <mc:Fallback>
                <p:oleObj name="Equation" r:id="rId3" imgW="205740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592" y="4264356"/>
                        <a:ext cx="2057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5793014" y="2481942"/>
          <a:ext cx="1308100" cy="381000"/>
        </p:xfrm>
        <a:graphic>
          <a:graphicData uri="http://schemas.openxmlformats.org/presentationml/2006/ole">
            <mc:AlternateContent xmlns:mc="http://schemas.openxmlformats.org/markup-compatibility/2006">
              <mc:Choice xmlns:v="urn:schemas-microsoft-com:vml" Requires="v">
                <p:oleObj spid="_x0000_s26661" name="Equation" r:id="rId5" imgW="1307880" imgH="380880" progId="Equation.DSMT4">
                  <p:embed/>
                </p:oleObj>
              </mc:Choice>
              <mc:Fallback>
                <p:oleObj name="Equation" r:id="rId5" imgW="130788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3014" y="2481942"/>
                        <a:ext cx="1308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2039256" y="2286000"/>
          <a:ext cx="3708400" cy="838200"/>
        </p:xfrm>
        <a:graphic>
          <a:graphicData uri="http://schemas.openxmlformats.org/presentationml/2006/ole">
            <mc:AlternateContent xmlns:mc="http://schemas.openxmlformats.org/markup-compatibility/2006">
              <mc:Choice xmlns:v="urn:schemas-microsoft-com:vml" Requires="v">
                <p:oleObj spid="_x0000_s26662" name="Equation" r:id="rId7" imgW="3708360" imgH="838080" progId="Equation.DSMT4">
                  <p:embed/>
                </p:oleObj>
              </mc:Choice>
              <mc:Fallback>
                <p:oleObj name="Equation" r:id="rId7" imgW="37083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9256" y="2286000"/>
                        <a:ext cx="370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Circles and Polygons</a:t>
            </a:r>
          </a:p>
        </p:txBody>
      </p:sp>
      <p:graphicFrame>
        <p:nvGraphicFramePr>
          <p:cNvPr id="4" name="Content Placeholder 3"/>
          <p:cNvGraphicFramePr>
            <a:graphicFrameLocks noGrp="1"/>
          </p:cNvGraphicFramePr>
          <p:nvPr>
            <p:ph idx="1"/>
          </p:nvPr>
        </p:nvGraphicFramePr>
        <p:xfrm>
          <a:off x="457200" y="1279525"/>
          <a:ext cx="8229600" cy="440817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Object/Example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tc>
                  <a:txBody>
                    <a:bodyPr/>
                    <a:lstStyle/>
                    <a:p>
                      <a:pPr algn="ctr" fontAlgn="b"/>
                      <a:r>
                        <a:rPr lang="en-US" sz="2400" b="1" i="0" u="none" strike="noStrike" dirty="0">
                          <a:solidFill>
                            <a:schemeClr val="bg1"/>
                          </a:solidFill>
                          <a:latin typeface="Calibri"/>
                        </a:rPr>
                        <a:t>Basic Attributes</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a:solidFill>
                            <a:srgbClr val="000000"/>
                          </a:solidFill>
                          <a:latin typeface="Calibri"/>
                        </a:rPr>
                        <a:t>Circle</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circle</a:t>
                      </a:r>
                      <a:r>
                        <a:rPr lang="en-US" sz="2400" b="0" i="0" u="none" strike="noStrike" dirty="0">
                          <a:solidFill>
                            <a:srgbClr val="000000"/>
                          </a:solidFill>
                          <a:latin typeface="Calibri"/>
                        </a:rPr>
                        <a:t> is the set of all points in a plane that are a certain distance from a fixed center point.</a:t>
                      </a:r>
                    </a:p>
                  </a:txBody>
                  <a:tcPr marL="9525" marR="9525" marT="9525" marB="0"/>
                </a:tc>
                <a:tc>
                  <a:txBody>
                    <a:bodyPr/>
                    <a:lstStyle/>
                    <a:p>
                      <a:pPr algn="l" fontAlgn="b"/>
                      <a:r>
                        <a:rPr lang="en-US" sz="2400" b="0" i="0" u="none" strike="noStrike" dirty="0">
                          <a:solidFill>
                            <a:srgbClr val="000000"/>
                          </a:solidFill>
                          <a:latin typeface="Calibri"/>
                        </a:rPr>
                        <a:t>The distance from the center to any point on the circle is called the </a:t>
                      </a:r>
                      <a:r>
                        <a:rPr lang="en-US" sz="2400" b="1" i="0" u="none" strike="noStrike" dirty="0">
                          <a:solidFill>
                            <a:srgbClr val="000000"/>
                          </a:solidFill>
                          <a:latin typeface="Calibri"/>
                        </a:rPr>
                        <a:t>radius</a:t>
                      </a:r>
                      <a:r>
                        <a:rPr lang="en-US" sz="2400" b="0" i="0" u="none" strike="noStrike" dirty="0">
                          <a:solidFill>
                            <a:srgbClr val="000000"/>
                          </a:solidFill>
                          <a:latin typeface="Calibri"/>
                        </a:rPr>
                        <a:t>, </a:t>
                      </a:r>
                      <a:r>
                        <a:rPr lang="en-US" sz="2400" b="0" i="1" u="none" strike="noStrike" dirty="0">
                          <a:solidFill>
                            <a:srgbClr val="000000"/>
                          </a:solidFill>
                          <a:latin typeface="Calibri"/>
                        </a:rPr>
                        <a:t>r</a:t>
                      </a:r>
                      <a:r>
                        <a:rPr lang="en-US" sz="2400" b="0" i="0" u="none" strike="noStrike" dirty="0">
                          <a:solidFill>
                            <a:srgbClr val="000000"/>
                          </a:solidFill>
                          <a:latin typeface="Calibri"/>
                        </a:rPr>
                        <a:t>. The </a:t>
                      </a:r>
                      <a:r>
                        <a:rPr lang="en-US" sz="2400" b="1" i="0" u="none" strike="noStrike" dirty="0">
                          <a:solidFill>
                            <a:srgbClr val="000000"/>
                          </a:solidFill>
                          <a:latin typeface="Calibri"/>
                        </a:rPr>
                        <a:t>diameter</a:t>
                      </a:r>
                      <a:r>
                        <a:rPr lang="en-US" sz="2400" b="0" i="0" u="none" strike="noStrike" dirty="0">
                          <a:solidFill>
                            <a:srgbClr val="000000"/>
                          </a:solidFill>
                          <a:latin typeface="Calibri"/>
                        </a:rPr>
                        <a:t>, </a:t>
                      </a:r>
                      <a:r>
                        <a:rPr lang="en-US" sz="2400" b="0" i="1" u="none" strike="noStrike" dirty="0">
                          <a:solidFill>
                            <a:srgbClr val="000000"/>
                          </a:solidFill>
                          <a:latin typeface="Calibri"/>
                        </a:rPr>
                        <a:t>d</a:t>
                      </a:r>
                      <a:r>
                        <a:rPr lang="en-US" sz="2400" b="0" i="0" u="none" strike="noStrike" dirty="0">
                          <a:solidFill>
                            <a:srgbClr val="000000"/>
                          </a:solidFill>
                          <a:latin typeface="Calibri"/>
                        </a:rPr>
                        <a:t>, is the length of a line segment that passes through the center of the circle and intersects the circle at two points.</a:t>
                      </a:r>
                    </a:p>
                  </a:txBody>
                  <a:tcPr marL="9525" marR="9525" marT="9525" marB="0"/>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2" cstate="print">
            <a:clrChange>
              <a:clrFrom>
                <a:srgbClr val="C6DBF7"/>
              </a:clrFrom>
              <a:clrTo>
                <a:srgbClr val="C6DBF7">
                  <a:alpha val="0"/>
                </a:srgbClr>
              </a:clrTo>
            </a:clrChange>
            <a:duotone>
              <a:prstClr val="black"/>
              <a:schemeClr val="bg1">
                <a:lumMod val="85000"/>
                <a:tint val="45000"/>
                <a:satMod val="400000"/>
              </a:schemeClr>
            </a:duotone>
          </a:blip>
          <a:srcRect/>
          <a:stretch>
            <a:fillRect/>
          </a:stretch>
        </p:blipFill>
        <p:spPr bwMode="auto">
          <a:xfrm>
            <a:off x="609600" y="2286000"/>
            <a:ext cx="2377440" cy="2435588"/>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Area of a Trapezoid </a:t>
            </a:r>
          </a:p>
        </p:txBody>
      </p:sp>
      <p:sp>
        <p:nvSpPr>
          <p:cNvPr id="3" name="Content Placeholder 2"/>
          <p:cNvSpPr>
            <a:spLocks noGrp="1"/>
          </p:cNvSpPr>
          <p:nvPr>
            <p:ph idx="1"/>
          </p:nvPr>
        </p:nvSpPr>
        <p:spPr/>
        <p:txBody>
          <a:bodyPr/>
          <a:lstStyle/>
          <a:p>
            <a:r>
              <a:rPr lang="en-US" dirty="0"/>
              <a:t>Find the area of the trapezoid in the figure. </a:t>
            </a:r>
          </a:p>
        </p:txBody>
      </p:sp>
      <p:pic>
        <p:nvPicPr>
          <p:cNvPr id="27650" name="Picture 2"/>
          <p:cNvPicPr>
            <a:picLocks noChangeAspect="1" noChangeArrowheads="1"/>
          </p:cNvPicPr>
          <p:nvPr/>
        </p:nvPicPr>
        <p:blipFill>
          <a:blip r:embed="rId2" cstate="print"/>
          <a:srcRect/>
          <a:stretch>
            <a:fillRect/>
          </a:stretch>
        </p:blipFill>
        <p:spPr bwMode="auto">
          <a:xfrm>
            <a:off x="1691640" y="2142246"/>
            <a:ext cx="5760720" cy="349655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Area of a Trapezoid (cont.)</a:t>
            </a:r>
          </a:p>
        </p:txBody>
      </p:sp>
      <p:sp>
        <p:nvSpPr>
          <p:cNvPr id="3" name="Content Placeholder 2"/>
          <p:cNvSpPr>
            <a:spLocks noGrp="1"/>
          </p:cNvSpPr>
          <p:nvPr>
            <p:ph idx="1"/>
          </p:nvPr>
        </p:nvSpPr>
        <p:spPr/>
        <p:txBody>
          <a:bodyPr>
            <a:noAutofit/>
          </a:bodyPr>
          <a:lstStyle/>
          <a:p>
            <a:r>
              <a:rPr lang="en-US" b="1" dirty="0"/>
              <a:t>Solution </a:t>
            </a:r>
          </a:p>
          <a:p>
            <a:r>
              <a:rPr lang="en-US" dirty="0"/>
              <a:t>The area formula for the trapezoid is                       </a:t>
            </a:r>
            <a:r>
              <a:rPr lang="en-US" i="1" dirty="0"/>
              <a:t> </a:t>
            </a:r>
            <a:r>
              <a:rPr lang="en-US" dirty="0"/>
              <a:t>where the bases measure</a:t>
            </a:r>
            <a:r>
              <a:rPr lang="en-US" i="1" dirty="0"/>
              <a:t> b</a:t>
            </a:r>
            <a:r>
              <a:rPr lang="en-US" baseline="-25000" dirty="0"/>
              <a:t>1</a:t>
            </a:r>
            <a:r>
              <a:rPr lang="en-US" dirty="0"/>
              <a:t> = 12 ft and </a:t>
            </a:r>
            <a:r>
              <a:rPr lang="en-US" i="1" dirty="0"/>
              <a:t>b</a:t>
            </a:r>
            <a:r>
              <a:rPr lang="en-US" baseline="-25000" dirty="0"/>
              <a:t>2</a:t>
            </a:r>
            <a:r>
              <a:rPr lang="en-US" dirty="0"/>
              <a:t> = 17 ft, and the height measures</a:t>
            </a:r>
            <a:r>
              <a:rPr lang="en-US" i="1" dirty="0"/>
              <a:t> h </a:t>
            </a:r>
            <a:r>
              <a:rPr lang="en-US" dirty="0"/>
              <a:t>= 9 ft. So,</a:t>
            </a:r>
            <a:r>
              <a:rPr lang="en-US" i="1" dirty="0"/>
              <a:t> </a:t>
            </a:r>
          </a:p>
          <a:p>
            <a:endParaRPr lang="en-US" i="1" dirty="0"/>
          </a:p>
          <a:p>
            <a:endParaRPr lang="en-US" i="1" dirty="0"/>
          </a:p>
          <a:p>
            <a:endParaRPr lang="en-US" i="1" dirty="0"/>
          </a:p>
          <a:p>
            <a:endParaRPr lang="en-US" i="1" dirty="0"/>
          </a:p>
          <a:p>
            <a:r>
              <a:rPr lang="en-US" dirty="0"/>
              <a:t>So the area of the trapezoid is </a:t>
            </a:r>
            <a:r>
              <a:rPr lang="en-US" dirty="0">
                <a:solidFill>
                  <a:srgbClr val="FF0000"/>
                </a:solidFill>
              </a:rPr>
              <a:t>130.5 ft</a:t>
            </a:r>
            <a:r>
              <a:rPr lang="en-US" baseline="30000" dirty="0">
                <a:solidFill>
                  <a:srgbClr val="FF0000"/>
                </a:solidFill>
              </a:rPr>
              <a:t>2</a:t>
            </a:r>
            <a:r>
              <a:rPr lang="en-US" dirty="0"/>
              <a:t>. </a:t>
            </a:r>
          </a:p>
        </p:txBody>
      </p:sp>
      <p:graphicFrame>
        <p:nvGraphicFramePr>
          <p:cNvPr id="28674" name="Object 2"/>
          <p:cNvGraphicFramePr>
            <a:graphicFrameLocks noChangeAspect="1"/>
          </p:cNvGraphicFramePr>
          <p:nvPr/>
        </p:nvGraphicFramePr>
        <p:xfrm>
          <a:off x="5880100" y="1828800"/>
          <a:ext cx="1663700" cy="495300"/>
        </p:xfrm>
        <a:graphic>
          <a:graphicData uri="http://schemas.openxmlformats.org/presentationml/2006/ole">
            <mc:AlternateContent xmlns:mc="http://schemas.openxmlformats.org/markup-compatibility/2006">
              <mc:Choice xmlns:v="urn:schemas-microsoft-com:vml" Requires="v">
                <p:oleObj spid="_x0000_s28730" name="Equation" r:id="rId3" imgW="1663560" imgH="495000" progId="Equation.DSMT4">
                  <p:embed/>
                </p:oleObj>
              </mc:Choice>
              <mc:Fallback>
                <p:oleObj name="Equation" r:id="rId3" imgW="166356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1828800"/>
                        <a:ext cx="166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1248228" y="3291114"/>
          <a:ext cx="2184400" cy="838200"/>
        </p:xfrm>
        <a:graphic>
          <a:graphicData uri="http://schemas.openxmlformats.org/presentationml/2006/ole">
            <mc:AlternateContent xmlns:mc="http://schemas.openxmlformats.org/markup-compatibility/2006">
              <mc:Choice xmlns:v="urn:schemas-microsoft-com:vml" Requires="v">
                <p:oleObj spid="_x0000_s28731" name="Equation" r:id="rId5" imgW="2184120" imgH="838080" progId="Equation.DSMT4">
                  <p:embed/>
                </p:oleObj>
              </mc:Choice>
              <mc:Fallback>
                <p:oleObj name="Equation" r:id="rId5" imgW="218412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228" y="3291114"/>
                        <a:ext cx="218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3477984" y="3309258"/>
          <a:ext cx="3086100" cy="838200"/>
        </p:xfrm>
        <a:graphic>
          <a:graphicData uri="http://schemas.openxmlformats.org/presentationml/2006/ole">
            <mc:AlternateContent xmlns:mc="http://schemas.openxmlformats.org/markup-compatibility/2006">
              <mc:Choice xmlns:v="urn:schemas-microsoft-com:vml" Requires="v">
                <p:oleObj spid="_x0000_s28732" name="Equation" r:id="rId7" imgW="3085920" imgH="838080" progId="Equation.DSMT4">
                  <p:embed/>
                </p:oleObj>
              </mc:Choice>
              <mc:Fallback>
                <p:oleObj name="Equation" r:id="rId7" imgW="308592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7984" y="3309258"/>
                        <a:ext cx="308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nvGraphicFramePr>
        <p:xfrm>
          <a:off x="1542144" y="4267200"/>
          <a:ext cx="4279900" cy="838200"/>
        </p:xfrm>
        <a:graphic>
          <a:graphicData uri="http://schemas.openxmlformats.org/presentationml/2006/ole">
            <mc:AlternateContent xmlns:mc="http://schemas.openxmlformats.org/markup-compatibility/2006">
              <mc:Choice xmlns:v="urn:schemas-microsoft-com:vml" Requires="v">
                <p:oleObj spid="_x0000_s28733" name="Equation" r:id="rId9" imgW="4279680" imgH="838080" progId="Equation.DSMT4">
                  <p:embed/>
                </p:oleObj>
              </mc:Choice>
              <mc:Fallback>
                <p:oleObj name="Equation" r:id="rId9" imgW="42796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2144" y="4267200"/>
                        <a:ext cx="427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3228154682"/>
              </p:ext>
            </p:extLst>
          </p:nvPr>
        </p:nvGraphicFramePr>
        <p:xfrm>
          <a:off x="5852886" y="4481286"/>
          <a:ext cx="1612900" cy="381000"/>
        </p:xfrm>
        <a:graphic>
          <a:graphicData uri="http://schemas.openxmlformats.org/presentationml/2006/ole">
            <mc:AlternateContent xmlns:mc="http://schemas.openxmlformats.org/markup-compatibility/2006">
              <mc:Choice xmlns:v="urn:schemas-microsoft-com:vml" Requires="v">
                <p:oleObj spid="_x0000_s28734" name="Equation" r:id="rId11" imgW="1612800" imgH="380880" progId="Equation.DSMT4">
                  <p:embed/>
                </p:oleObj>
              </mc:Choice>
              <mc:Fallback>
                <p:oleObj name="Equation" r:id="rId11" imgW="1612800" imgH="380880" progId="Equation.DSMT4">
                  <p:embed/>
                  <p:pic>
                    <p:nvPicPr>
                      <p:cNvPr id="0" name="Picture 7"/>
                      <p:cNvPicPr>
                        <a:picLocks noChangeAspect="1" noChangeArrowheads="1"/>
                      </p:cNvPicPr>
                      <p:nvPr/>
                    </p:nvPicPr>
                    <p:blipFill>
                      <a:blip r:embed="rId12"/>
                      <a:srcRect/>
                      <a:stretch>
                        <a:fillRect/>
                      </a:stretch>
                    </p:blipFill>
                    <p:spPr bwMode="auto">
                      <a:xfrm>
                        <a:off x="5852886" y="4481286"/>
                        <a:ext cx="1612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Circumference of a Circle</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Circumference of a Circle</a:t>
            </a:r>
          </a:p>
          <a:p>
            <a:r>
              <a:rPr lang="en-US" dirty="0">
                <a:solidFill>
                  <a:srgbClr val="000000"/>
                </a:solidFill>
              </a:rPr>
              <a:t>The perimeter of a circle is called the </a:t>
            </a:r>
            <a:r>
              <a:rPr lang="en-US" b="1" dirty="0">
                <a:solidFill>
                  <a:srgbClr val="C00000"/>
                </a:solidFill>
              </a:rPr>
              <a:t>circumference</a:t>
            </a:r>
            <a:r>
              <a:rPr lang="en-US" dirty="0">
                <a:solidFill>
                  <a:srgbClr val="000000"/>
                </a:solidFill>
              </a:rPr>
              <a:t> and is defined by </a:t>
            </a:r>
            <a:r>
              <a:rPr lang="en-US" i="1" dirty="0">
                <a:solidFill>
                  <a:srgbClr val="000000"/>
                </a:solidFill>
              </a:rPr>
              <a:t>C</a:t>
            </a:r>
            <a:r>
              <a:rPr lang="en-US" dirty="0">
                <a:solidFill>
                  <a:srgbClr val="000000"/>
                </a:solidFill>
              </a:rPr>
              <a:t> = 2</a:t>
            </a:r>
            <a:r>
              <a:rPr lang="el-GR" i="1" dirty="0">
                <a:solidFill>
                  <a:srgbClr val="000000"/>
                </a:solidFill>
                <a:latin typeface="Cambria Math" panose="02040503050406030204" pitchFamily="18" charset="0"/>
                <a:ea typeface="Cambria Math" panose="02040503050406030204" pitchFamily="18" charset="0"/>
                <a:sym typeface="Euclid Symbol"/>
              </a:rPr>
              <a:t>π</a:t>
            </a:r>
            <a:r>
              <a:rPr lang="en-US" i="1" dirty="0">
                <a:solidFill>
                  <a:srgbClr val="000000"/>
                </a:solidFill>
                <a:latin typeface="Cambria Math" panose="02040503050406030204" pitchFamily="18" charset="0"/>
                <a:ea typeface="Cambria Math" panose="02040503050406030204" pitchFamily="18" charset="0"/>
                <a:sym typeface="Euclid Symbol"/>
              </a:rPr>
              <a:t> </a:t>
            </a:r>
            <a:r>
              <a:rPr lang="en-US" i="1" dirty="0">
                <a:solidFill>
                  <a:srgbClr val="000000"/>
                </a:solidFill>
                <a:sym typeface="Symbol"/>
              </a:rPr>
              <a:t>r</a:t>
            </a:r>
            <a:r>
              <a:rPr lang="en-US" dirty="0">
                <a:solidFill>
                  <a:srgbClr val="000000"/>
                </a:solidFill>
              </a:rPr>
              <a:t>, which can also be written as </a:t>
            </a:r>
            <a:r>
              <a:rPr lang="en-US" i="1" dirty="0">
                <a:solidFill>
                  <a:srgbClr val="000000"/>
                </a:solidFill>
              </a:rPr>
              <a:t>C</a:t>
            </a:r>
            <a:r>
              <a:rPr lang="en-US" dirty="0">
                <a:solidFill>
                  <a:srgbClr val="000000"/>
                </a:solidFill>
              </a:rPr>
              <a:t> = </a:t>
            </a:r>
            <a:r>
              <a:rPr lang="el-GR" i="1" dirty="0">
                <a:solidFill>
                  <a:srgbClr val="000000"/>
                </a:solidFill>
                <a:latin typeface="Cambria Math" panose="02040503050406030204" pitchFamily="18" charset="0"/>
                <a:ea typeface="Cambria Math" panose="02040503050406030204" pitchFamily="18" charset="0"/>
                <a:sym typeface="Euclid Symbol"/>
              </a:rPr>
              <a:t>π</a:t>
            </a:r>
            <a:r>
              <a:rPr lang="en-US" i="1" dirty="0">
                <a:solidFill>
                  <a:srgbClr val="000000"/>
                </a:solidFill>
                <a:latin typeface="Cambria Math" panose="02040503050406030204" pitchFamily="18" charset="0"/>
                <a:ea typeface="Cambria Math" panose="02040503050406030204" pitchFamily="18" charset="0"/>
                <a:sym typeface="Euclid Symbol"/>
              </a:rPr>
              <a:t> </a:t>
            </a:r>
            <a:r>
              <a:rPr lang="en-US" i="1" dirty="0">
                <a:solidFill>
                  <a:srgbClr val="000000"/>
                </a:solidFill>
                <a:sym typeface="Euclid Symbol"/>
              </a:rPr>
              <a:t>d</a:t>
            </a:r>
            <a:r>
              <a:rPr lang="en-US" dirty="0">
                <a:solidFill>
                  <a:srgbClr val="000000"/>
                </a:solidFill>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Area of a Circle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Area of a Circle </a:t>
            </a:r>
          </a:p>
          <a:p>
            <a:r>
              <a:rPr lang="en-US" dirty="0">
                <a:solidFill>
                  <a:srgbClr val="000000"/>
                </a:solidFill>
              </a:rPr>
              <a:t>The </a:t>
            </a:r>
            <a:r>
              <a:rPr lang="en-US" b="1" dirty="0">
                <a:solidFill>
                  <a:srgbClr val="C00000"/>
                </a:solidFill>
              </a:rPr>
              <a:t>area of a circle</a:t>
            </a:r>
            <a:r>
              <a:rPr lang="en-US" dirty="0">
                <a:solidFill>
                  <a:srgbClr val="000000"/>
                </a:solidFill>
              </a:rPr>
              <a:t> is defined by the number of square units inside the circle and is calculated using the formula </a:t>
            </a:r>
            <a:r>
              <a:rPr lang="en-US" i="1" dirty="0">
                <a:solidFill>
                  <a:srgbClr val="000000"/>
                </a:solidFill>
              </a:rPr>
              <a:t>A</a:t>
            </a:r>
            <a:r>
              <a:rPr lang="en-US" dirty="0">
                <a:solidFill>
                  <a:srgbClr val="000000"/>
                </a:solidFill>
              </a:rPr>
              <a:t> = </a:t>
            </a:r>
            <a:r>
              <a:rPr lang="el-GR" i="1" dirty="0">
                <a:solidFill>
                  <a:srgbClr val="000000"/>
                </a:solidFill>
                <a:latin typeface="Cambria Math" panose="02040503050406030204" pitchFamily="18" charset="0"/>
                <a:ea typeface="Cambria Math" panose="02040503050406030204" pitchFamily="18" charset="0"/>
                <a:sym typeface="Euclid Symbol"/>
              </a:rPr>
              <a:t>π</a:t>
            </a:r>
            <a:r>
              <a:rPr lang="en-US" i="1" dirty="0">
                <a:solidFill>
                  <a:srgbClr val="000000"/>
                </a:solidFill>
                <a:latin typeface="Cambria Math" panose="02040503050406030204" pitchFamily="18" charset="0"/>
                <a:ea typeface="Cambria Math" panose="02040503050406030204" pitchFamily="18" charset="0"/>
                <a:sym typeface="Euclid Symbol"/>
              </a:rPr>
              <a:t> </a:t>
            </a:r>
            <a:r>
              <a:rPr lang="en-US" i="1" dirty="0">
                <a:solidFill>
                  <a:srgbClr val="000000"/>
                </a:solidFill>
                <a:sym typeface="Euclid Symbol"/>
              </a:rPr>
              <a:t>r</a:t>
            </a:r>
            <a:r>
              <a:rPr lang="en-US" baseline="30000" dirty="0">
                <a:solidFill>
                  <a:srgbClr val="000000"/>
                </a:solidFill>
              </a:rPr>
              <a:t>2</a:t>
            </a:r>
            <a:r>
              <a:rPr lang="en-US" dirty="0">
                <a:solidFill>
                  <a:srgbClr val="000000"/>
                </a:solidFill>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Area and Circumference of Circles</a:t>
            </a:r>
          </a:p>
        </p:txBody>
      </p:sp>
      <p:sp>
        <p:nvSpPr>
          <p:cNvPr id="3" name="Content Placeholder 2"/>
          <p:cNvSpPr>
            <a:spLocks noGrp="1"/>
          </p:cNvSpPr>
          <p:nvPr>
            <p:ph idx="1"/>
          </p:nvPr>
        </p:nvSpPr>
        <p:spPr/>
        <p:txBody>
          <a:bodyPr/>
          <a:lstStyle/>
          <a:p>
            <a:r>
              <a:rPr lang="en-US" dirty="0"/>
              <a:t>A fish tank has a circular top with a radius of 15 cm. Jeff wants to cut a cover for the fish tank out of glass. Find the area and circumference of the cover of the tank.</a:t>
            </a:r>
          </a:p>
        </p:txBody>
      </p:sp>
      <p:pic>
        <p:nvPicPr>
          <p:cNvPr id="29698" name="Picture 2"/>
          <p:cNvPicPr>
            <a:picLocks noChangeAspect="1" noChangeArrowheads="1"/>
          </p:cNvPicPr>
          <p:nvPr/>
        </p:nvPicPr>
        <p:blipFill>
          <a:blip r:embed="rId2" cstate="print"/>
          <a:srcRect/>
          <a:stretch>
            <a:fillRect/>
          </a:stretch>
        </p:blipFill>
        <p:spPr bwMode="auto">
          <a:xfrm>
            <a:off x="2651760" y="2753008"/>
            <a:ext cx="3840480" cy="311439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Area and Circumference of Circles (cont.)</a:t>
            </a:r>
          </a:p>
        </p:txBody>
      </p:sp>
      <p:sp>
        <p:nvSpPr>
          <p:cNvPr id="3" name="Content Placeholder 2"/>
          <p:cNvSpPr>
            <a:spLocks noGrp="1"/>
          </p:cNvSpPr>
          <p:nvPr>
            <p:ph idx="1"/>
          </p:nvPr>
        </p:nvSpPr>
        <p:spPr/>
        <p:txBody>
          <a:bodyPr/>
          <a:lstStyle/>
          <a:p>
            <a:r>
              <a:rPr lang="en-US" b="1" dirty="0"/>
              <a:t>Solution </a:t>
            </a:r>
          </a:p>
          <a:p>
            <a:r>
              <a:rPr lang="en-US" dirty="0"/>
              <a:t>Using the formula for the area of a circle, we can calculate the area using the formula </a:t>
            </a:r>
            <a:r>
              <a:rPr lang="en-US" i="1" dirty="0"/>
              <a:t>A</a:t>
            </a:r>
            <a:r>
              <a:rPr lang="en-US" dirty="0"/>
              <a:t> =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a:t>
            </a:r>
            <a:r>
              <a:rPr lang="en-US" baseline="30000" dirty="0"/>
              <a:t>2</a:t>
            </a:r>
            <a:r>
              <a:rPr lang="en-US" dirty="0"/>
              <a:t> with </a:t>
            </a:r>
            <a:r>
              <a:rPr lang="en-US" i="1" dirty="0"/>
              <a:t>r </a:t>
            </a:r>
            <a:r>
              <a:rPr lang="en-US" dirty="0"/>
              <a:t>= 15 cm as follows. </a:t>
            </a:r>
          </a:p>
        </p:txBody>
      </p:sp>
      <p:graphicFrame>
        <p:nvGraphicFramePr>
          <p:cNvPr id="30723" name="Object 3"/>
          <p:cNvGraphicFramePr>
            <a:graphicFrameLocks noChangeAspect="1"/>
          </p:cNvGraphicFramePr>
          <p:nvPr>
            <p:extLst>
              <p:ext uri="{D42A27DB-BD31-4B8C-83A1-F6EECF244321}">
                <p14:modId xmlns:p14="http://schemas.microsoft.com/office/powerpoint/2010/main" val="85369274"/>
              </p:ext>
            </p:extLst>
          </p:nvPr>
        </p:nvGraphicFramePr>
        <p:xfrm>
          <a:off x="3790950" y="2971800"/>
          <a:ext cx="1079500" cy="381000"/>
        </p:xfrm>
        <a:graphic>
          <a:graphicData uri="http://schemas.openxmlformats.org/presentationml/2006/ole">
            <mc:AlternateContent xmlns:mc="http://schemas.openxmlformats.org/markup-compatibility/2006">
              <mc:Choice xmlns:v="urn:schemas-microsoft-com:vml" Requires="v">
                <p:oleObj spid="_x0000_s30778" name="Equation" r:id="rId3" imgW="1079280" imgH="380880" progId="Equation.DSMT4">
                  <p:embed/>
                </p:oleObj>
              </mc:Choice>
              <mc:Fallback>
                <p:oleObj name="Equation" r:id="rId3" imgW="1079280" imgH="380880" progId="Equation.DSMT4">
                  <p:embed/>
                  <p:pic>
                    <p:nvPicPr>
                      <p:cNvPr id="0" name="Picture 3"/>
                      <p:cNvPicPr>
                        <a:picLocks noChangeAspect="1" noChangeArrowheads="1"/>
                      </p:cNvPicPr>
                      <p:nvPr/>
                    </p:nvPicPr>
                    <p:blipFill>
                      <a:blip r:embed="rId4"/>
                      <a:srcRect/>
                      <a:stretch>
                        <a:fillRect/>
                      </a:stretch>
                    </p:blipFill>
                    <p:spPr bwMode="auto">
                      <a:xfrm>
                        <a:off x="3790950" y="2971800"/>
                        <a:ext cx="107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extLst>
              <p:ext uri="{D42A27DB-BD31-4B8C-83A1-F6EECF244321}">
                <p14:modId xmlns:p14="http://schemas.microsoft.com/office/powerpoint/2010/main" val="2376468211"/>
              </p:ext>
            </p:extLst>
          </p:nvPr>
        </p:nvGraphicFramePr>
        <p:xfrm>
          <a:off x="4090988" y="3429000"/>
          <a:ext cx="1778000" cy="533400"/>
        </p:xfrm>
        <a:graphic>
          <a:graphicData uri="http://schemas.openxmlformats.org/presentationml/2006/ole">
            <mc:AlternateContent xmlns:mc="http://schemas.openxmlformats.org/markup-compatibility/2006">
              <mc:Choice xmlns:v="urn:schemas-microsoft-com:vml" Requires="v">
                <p:oleObj spid="_x0000_s30779" name="Equation" r:id="rId5" imgW="1777680" imgH="533160" progId="Equation.DSMT4">
                  <p:embed/>
                </p:oleObj>
              </mc:Choice>
              <mc:Fallback>
                <p:oleObj name="Equation" r:id="rId5" imgW="1777680" imgH="533160" progId="Equation.DSMT4">
                  <p:embed/>
                  <p:pic>
                    <p:nvPicPr>
                      <p:cNvPr id="0" name="Picture 4"/>
                      <p:cNvPicPr>
                        <a:picLocks noChangeAspect="1" noChangeArrowheads="1"/>
                      </p:cNvPicPr>
                      <p:nvPr/>
                    </p:nvPicPr>
                    <p:blipFill>
                      <a:blip r:embed="rId6"/>
                      <a:srcRect/>
                      <a:stretch>
                        <a:fillRect/>
                      </a:stretch>
                    </p:blipFill>
                    <p:spPr bwMode="auto">
                      <a:xfrm>
                        <a:off x="4090988" y="3429000"/>
                        <a:ext cx="177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extLst>
              <p:ext uri="{D42A27DB-BD31-4B8C-83A1-F6EECF244321}">
                <p14:modId xmlns:p14="http://schemas.microsoft.com/office/powerpoint/2010/main" val="1560163469"/>
              </p:ext>
            </p:extLst>
          </p:nvPr>
        </p:nvGraphicFramePr>
        <p:xfrm>
          <a:off x="4087813" y="4076700"/>
          <a:ext cx="1981200" cy="571500"/>
        </p:xfrm>
        <a:graphic>
          <a:graphicData uri="http://schemas.openxmlformats.org/presentationml/2006/ole">
            <mc:AlternateContent xmlns:mc="http://schemas.openxmlformats.org/markup-compatibility/2006">
              <mc:Choice xmlns:v="urn:schemas-microsoft-com:vml" Requires="v">
                <p:oleObj spid="_x0000_s30780" name="Equation" r:id="rId7" imgW="1981080" imgH="571320" progId="Equation.DSMT4">
                  <p:embed/>
                </p:oleObj>
              </mc:Choice>
              <mc:Fallback>
                <p:oleObj name="Equation" r:id="rId7" imgW="1981080" imgH="571320" progId="Equation.DSMT4">
                  <p:embed/>
                  <p:pic>
                    <p:nvPicPr>
                      <p:cNvPr id="0" name="Picture 5"/>
                      <p:cNvPicPr>
                        <a:picLocks noChangeAspect="1" noChangeArrowheads="1"/>
                      </p:cNvPicPr>
                      <p:nvPr/>
                    </p:nvPicPr>
                    <p:blipFill>
                      <a:blip r:embed="rId8"/>
                      <a:srcRect/>
                      <a:stretch>
                        <a:fillRect/>
                      </a:stretch>
                    </p:blipFill>
                    <p:spPr bwMode="auto">
                      <a:xfrm>
                        <a:off x="4087813" y="4076700"/>
                        <a:ext cx="1981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extLst>
              <p:ext uri="{D42A27DB-BD31-4B8C-83A1-F6EECF244321}">
                <p14:modId xmlns:p14="http://schemas.microsoft.com/office/powerpoint/2010/main" val="3275550473"/>
              </p:ext>
            </p:extLst>
          </p:nvPr>
        </p:nvGraphicFramePr>
        <p:xfrm>
          <a:off x="4114800" y="4762500"/>
          <a:ext cx="2603500" cy="571500"/>
        </p:xfrm>
        <a:graphic>
          <a:graphicData uri="http://schemas.openxmlformats.org/presentationml/2006/ole">
            <mc:AlternateContent xmlns:mc="http://schemas.openxmlformats.org/markup-compatibility/2006">
              <mc:Choice xmlns:v="urn:schemas-microsoft-com:vml" Requires="v">
                <p:oleObj spid="_x0000_s30781" name="Equation" r:id="rId9" imgW="2603160" imgH="571320" progId="Equation.DSMT4">
                  <p:embed/>
                </p:oleObj>
              </mc:Choice>
              <mc:Fallback>
                <p:oleObj name="Equation" r:id="rId9" imgW="2603160" imgH="571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762500"/>
                        <a:ext cx="2603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4114800" y="5486400"/>
          <a:ext cx="1714500" cy="381000"/>
        </p:xfrm>
        <a:graphic>
          <a:graphicData uri="http://schemas.openxmlformats.org/presentationml/2006/ole">
            <mc:AlternateContent xmlns:mc="http://schemas.openxmlformats.org/markup-compatibility/2006">
              <mc:Choice xmlns:v="urn:schemas-microsoft-com:vml" Requires="v">
                <p:oleObj spid="_x0000_s30782" name="Equation" r:id="rId11" imgW="1714320" imgH="380880" progId="Equation.DSMT4">
                  <p:embed/>
                </p:oleObj>
              </mc:Choice>
              <mc:Fallback>
                <p:oleObj name="Equation" r:id="rId11" imgW="171432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4800" y="5486400"/>
                        <a:ext cx="1714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Area and Circumference of Circles (cont.)</a:t>
            </a:r>
          </a:p>
        </p:txBody>
      </p:sp>
      <p:sp>
        <p:nvSpPr>
          <p:cNvPr id="3" name="Content Placeholder 2"/>
          <p:cNvSpPr>
            <a:spLocks noGrp="1"/>
          </p:cNvSpPr>
          <p:nvPr>
            <p:ph idx="1"/>
          </p:nvPr>
        </p:nvSpPr>
        <p:spPr/>
        <p:txBody>
          <a:bodyPr>
            <a:noAutofit/>
          </a:bodyPr>
          <a:lstStyle/>
          <a:p>
            <a:r>
              <a:rPr lang="en-US" dirty="0"/>
              <a:t>To find the circumference, we can use the formula </a:t>
            </a:r>
            <a:r>
              <a:rPr lang="en-US" sz="2700" i="1" dirty="0"/>
              <a:t>C </a:t>
            </a:r>
            <a:r>
              <a:rPr lang="en-US" sz="2700" dirty="0"/>
              <a:t>= 2</a:t>
            </a:r>
            <a:r>
              <a:rPr lang="el-GR" sz="2700" i="1" dirty="0">
                <a:latin typeface="Cambria Math" panose="02040503050406030204" pitchFamily="18" charset="0"/>
                <a:ea typeface="Cambria Math" panose="02040503050406030204" pitchFamily="18" charset="0"/>
                <a:sym typeface="Euclid Symbol"/>
              </a:rPr>
              <a:t>π</a:t>
            </a:r>
            <a:r>
              <a:rPr lang="en-US" sz="2700" i="1" dirty="0">
                <a:latin typeface="Cambria Math" panose="02040503050406030204" pitchFamily="18" charset="0"/>
                <a:ea typeface="Cambria Math" panose="02040503050406030204" pitchFamily="18" charset="0"/>
                <a:sym typeface="Euclid Symbol"/>
              </a:rPr>
              <a:t> </a:t>
            </a:r>
            <a:r>
              <a:rPr lang="en-US" sz="2700" i="1" dirty="0">
                <a:sym typeface="Euclid Symbol"/>
              </a:rPr>
              <a:t>r</a:t>
            </a:r>
            <a:r>
              <a:rPr lang="en-US" sz="2700" dirty="0">
                <a:sym typeface="Euclid Symbol"/>
              </a:rPr>
              <a:t> </a:t>
            </a:r>
            <a:r>
              <a:rPr lang="en-US" sz="2700" dirty="0"/>
              <a:t>with </a:t>
            </a:r>
            <a:r>
              <a:rPr lang="en-US" sz="2700" i="1" dirty="0"/>
              <a:t>r</a:t>
            </a:r>
            <a:r>
              <a:rPr lang="en-US" sz="2700" dirty="0"/>
              <a:t> = 15 cm to obtain the solution as follows. </a:t>
            </a:r>
          </a:p>
          <a:p>
            <a:endParaRPr lang="en-US" dirty="0"/>
          </a:p>
          <a:p>
            <a:pPr>
              <a:lnSpc>
                <a:spcPct val="150000"/>
              </a:lnSpc>
            </a:pPr>
            <a:endParaRPr lang="en-US" dirty="0"/>
          </a:p>
          <a:p>
            <a:endParaRPr lang="en-US" dirty="0"/>
          </a:p>
          <a:p>
            <a:endParaRPr lang="en-US" dirty="0"/>
          </a:p>
          <a:p>
            <a:endParaRPr lang="en-US" dirty="0"/>
          </a:p>
          <a:p>
            <a:r>
              <a:rPr lang="en-US" dirty="0"/>
              <a:t>The glass cover will have an area of 706.5 cm</a:t>
            </a:r>
            <a:r>
              <a:rPr lang="en-US" baseline="30000" dirty="0"/>
              <a:t>2</a:t>
            </a:r>
            <a:r>
              <a:rPr lang="en-US" dirty="0"/>
              <a:t> and a circumference of </a:t>
            </a:r>
            <a:r>
              <a:rPr lang="en-US" dirty="0">
                <a:solidFill>
                  <a:srgbClr val="FF0000"/>
                </a:solidFill>
              </a:rPr>
              <a:t>94.2 cm</a:t>
            </a:r>
            <a:r>
              <a:rPr lang="en-US" dirty="0"/>
              <a:t>. </a:t>
            </a:r>
          </a:p>
        </p:txBody>
      </p:sp>
      <p:graphicFrame>
        <p:nvGraphicFramePr>
          <p:cNvPr id="31747" name="Object 3"/>
          <p:cNvGraphicFramePr>
            <a:graphicFrameLocks noChangeAspect="1"/>
          </p:cNvGraphicFramePr>
          <p:nvPr>
            <p:extLst>
              <p:ext uri="{D42A27DB-BD31-4B8C-83A1-F6EECF244321}">
                <p14:modId xmlns:p14="http://schemas.microsoft.com/office/powerpoint/2010/main" val="1123745965"/>
              </p:ext>
            </p:extLst>
          </p:nvPr>
        </p:nvGraphicFramePr>
        <p:xfrm>
          <a:off x="3278188" y="2319338"/>
          <a:ext cx="1117600" cy="292100"/>
        </p:xfrm>
        <a:graphic>
          <a:graphicData uri="http://schemas.openxmlformats.org/presentationml/2006/ole">
            <mc:AlternateContent xmlns:mc="http://schemas.openxmlformats.org/markup-compatibility/2006">
              <mc:Choice xmlns:v="urn:schemas-microsoft-com:vml" Requires="v">
                <p:oleObj spid="_x0000_s31802" name="Equation" r:id="rId3" imgW="1117440" imgH="291960" progId="Equation.DSMT4">
                  <p:embed/>
                </p:oleObj>
              </mc:Choice>
              <mc:Fallback>
                <p:oleObj name="Equation" r:id="rId3" imgW="1117440" imgH="291960" progId="Equation.DSMT4">
                  <p:embed/>
                  <p:pic>
                    <p:nvPicPr>
                      <p:cNvPr id="0" name="Picture 3"/>
                      <p:cNvPicPr>
                        <a:picLocks noChangeAspect="1" noChangeArrowheads="1"/>
                      </p:cNvPicPr>
                      <p:nvPr/>
                    </p:nvPicPr>
                    <p:blipFill>
                      <a:blip r:embed="rId4"/>
                      <a:srcRect/>
                      <a:stretch>
                        <a:fillRect/>
                      </a:stretch>
                    </p:blipFill>
                    <p:spPr bwMode="auto">
                      <a:xfrm>
                        <a:off x="3278188" y="2319338"/>
                        <a:ext cx="1117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extLst>
              <p:ext uri="{D42A27DB-BD31-4B8C-83A1-F6EECF244321}">
                <p14:modId xmlns:p14="http://schemas.microsoft.com/office/powerpoint/2010/main" val="2216931002"/>
              </p:ext>
            </p:extLst>
          </p:nvPr>
        </p:nvGraphicFramePr>
        <p:xfrm>
          <a:off x="3540125" y="2805113"/>
          <a:ext cx="1828800" cy="469900"/>
        </p:xfrm>
        <a:graphic>
          <a:graphicData uri="http://schemas.openxmlformats.org/presentationml/2006/ole">
            <mc:AlternateContent xmlns:mc="http://schemas.openxmlformats.org/markup-compatibility/2006">
              <mc:Choice xmlns:v="urn:schemas-microsoft-com:vml" Requires="v">
                <p:oleObj spid="_x0000_s31803" name="Equation" r:id="rId5" imgW="1828800" imgH="469800" progId="Equation.DSMT4">
                  <p:embed/>
                </p:oleObj>
              </mc:Choice>
              <mc:Fallback>
                <p:oleObj name="Equation" r:id="rId5" imgW="1828800" imgH="469800" progId="Equation.DSMT4">
                  <p:embed/>
                  <p:pic>
                    <p:nvPicPr>
                      <p:cNvPr id="0" name="Picture 4"/>
                      <p:cNvPicPr>
                        <a:picLocks noChangeAspect="1" noChangeArrowheads="1"/>
                      </p:cNvPicPr>
                      <p:nvPr/>
                    </p:nvPicPr>
                    <p:blipFill>
                      <a:blip r:embed="rId6"/>
                      <a:srcRect/>
                      <a:stretch>
                        <a:fillRect/>
                      </a:stretch>
                    </p:blipFill>
                    <p:spPr bwMode="auto">
                      <a:xfrm>
                        <a:off x="3540125" y="2805113"/>
                        <a:ext cx="182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extLst>
              <p:ext uri="{D42A27DB-BD31-4B8C-83A1-F6EECF244321}">
                <p14:modId xmlns:p14="http://schemas.microsoft.com/office/powerpoint/2010/main" val="366250771"/>
              </p:ext>
            </p:extLst>
          </p:nvPr>
        </p:nvGraphicFramePr>
        <p:xfrm>
          <a:off x="3554413" y="3416300"/>
          <a:ext cx="1689100" cy="469900"/>
        </p:xfrm>
        <a:graphic>
          <a:graphicData uri="http://schemas.openxmlformats.org/presentationml/2006/ole">
            <mc:AlternateContent xmlns:mc="http://schemas.openxmlformats.org/markup-compatibility/2006">
              <mc:Choice xmlns:v="urn:schemas-microsoft-com:vml" Requires="v">
                <p:oleObj spid="_x0000_s31804" name="Equation" r:id="rId7" imgW="1688760" imgH="469800" progId="Equation.DSMT4">
                  <p:embed/>
                </p:oleObj>
              </mc:Choice>
              <mc:Fallback>
                <p:oleObj name="Equation" r:id="rId7" imgW="1688760" imgH="469800" progId="Equation.DSMT4">
                  <p:embed/>
                  <p:pic>
                    <p:nvPicPr>
                      <p:cNvPr id="0" name="Picture 5"/>
                      <p:cNvPicPr>
                        <a:picLocks noChangeAspect="1" noChangeArrowheads="1"/>
                      </p:cNvPicPr>
                      <p:nvPr/>
                    </p:nvPicPr>
                    <p:blipFill>
                      <a:blip r:embed="rId8"/>
                      <a:srcRect/>
                      <a:stretch>
                        <a:fillRect/>
                      </a:stretch>
                    </p:blipFill>
                    <p:spPr bwMode="auto">
                      <a:xfrm>
                        <a:off x="3554413" y="3416300"/>
                        <a:ext cx="168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3554186" y="3989612"/>
          <a:ext cx="2298700" cy="469900"/>
        </p:xfrm>
        <a:graphic>
          <a:graphicData uri="http://schemas.openxmlformats.org/presentationml/2006/ole">
            <mc:AlternateContent xmlns:mc="http://schemas.openxmlformats.org/markup-compatibility/2006">
              <mc:Choice xmlns:v="urn:schemas-microsoft-com:vml" Requires="v">
                <p:oleObj spid="_x0000_s31805" name="Equation" r:id="rId9" imgW="2298600" imgH="469800" progId="Equation.DSMT4">
                  <p:embed/>
                </p:oleObj>
              </mc:Choice>
              <mc:Fallback>
                <p:oleObj name="Equation" r:id="rId9" imgW="229860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4186" y="3989612"/>
                        <a:ext cx="229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7"/>
          <p:cNvGraphicFramePr>
            <a:graphicFrameLocks noChangeAspect="1"/>
          </p:cNvGraphicFramePr>
          <p:nvPr/>
        </p:nvGraphicFramePr>
        <p:xfrm>
          <a:off x="3566886" y="4648200"/>
          <a:ext cx="1435100" cy="292100"/>
        </p:xfrm>
        <a:graphic>
          <a:graphicData uri="http://schemas.openxmlformats.org/presentationml/2006/ole">
            <mc:AlternateContent xmlns:mc="http://schemas.openxmlformats.org/markup-compatibility/2006">
              <mc:Choice xmlns:v="urn:schemas-microsoft-com:vml" Requires="v">
                <p:oleObj spid="_x0000_s31806" name="Equation" r:id="rId11" imgW="1434960" imgH="291960" progId="Equation.DSMT4">
                  <p:embed/>
                </p:oleObj>
              </mc:Choice>
              <mc:Fallback>
                <p:oleObj name="Equation" r:id="rId11" imgW="143496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6886" y="4648200"/>
                        <a:ext cx="1435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#3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Skill Check #3 </a:t>
            </a:r>
          </a:p>
          <a:p>
            <a:r>
              <a:rPr lang="en-US" dirty="0">
                <a:solidFill>
                  <a:srgbClr val="000000"/>
                </a:solidFill>
              </a:rPr>
              <a:t>Find the area and circumference of a circle with a diameter of 10 inches. </a:t>
            </a:r>
          </a:p>
        </p:txBody>
      </p:sp>
      <p:sp>
        <p:nvSpPr>
          <p:cNvPr id="4" name="Content Placeholder 2"/>
          <p:cNvSpPr txBox="1">
            <a:spLocks/>
          </p:cNvSpPr>
          <p:nvPr/>
        </p:nvSpPr>
        <p:spPr>
          <a:xfrm>
            <a:off x="457200" y="5394960"/>
            <a:ext cx="8229600" cy="777240"/>
          </a:xfrm>
          <a:prstGeom prst="rect">
            <a:avLst/>
          </a:prstGeom>
        </p:spPr>
        <p:txBody>
          <a:bodyPr>
            <a:normAutofit/>
          </a:bodyPr>
          <a:lstStyle/>
          <a:p>
            <a:pPr lvl="0">
              <a:spcBef>
                <a:spcPct val="20000"/>
              </a:spcBef>
            </a:pPr>
            <a:r>
              <a:rPr kumimoji="0" lang="en-US" sz="2800" b="0" i="0" u="none" strike="noStrike" kern="1200" cap="none" spc="0" normalizeH="0" baseline="0" noProof="0" dirty="0">
                <a:ln>
                  <a:noFill/>
                </a:ln>
                <a:solidFill>
                  <a:srgbClr val="000000"/>
                </a:solidFill>
                <a:effectLst/>
                <a:uLnTx/>
                <a:uFillTx/>
                <a:latin typeface="+mn-lt"/>
                <a:ea typeface="+mn-ea"/>
                <a:cs typeface="+mn-cs"/>
              </a:rPr>
              <a:t>Answer: </a:t>
            </a:r>
            <a:r>
              <a:rPr lang="it-IT" sz="2800" i="1" dirty="0">
                <a:solidFill>
                  <a:srgbClr val="FF0000"/>
                </a:solidFill>
              </a:rPr>
              <a:t>A</a:t>
            </a:r>
            <a:r>
              <a:rPr lang="it-IT" sz="2800" dirty="0">
                <a:solidFill>
                  <a:srgbClr val="FF0000"/>
                </a:solidFill>
              </a:rPr>
              <a:t> = 78.5 in.</a:t>
            </a:r>
            <a:r>
              <a:rPr lang="it-IT" sz="2800" baseline="30000" dirty="0">
                <a:solidFill>
                  <a:srgbClr val="FF0000"/>
                </a:solidFill>
              </a:rPr>
              <a:t>2</a:t>
            </a:r>
            <a:r>
              <a:rPr lang="it-IT" sz="2800" dirty="0">
                <a:solidFill>
                  <a:srgbClr val="FF0000"/>
                </a:solidFill>
              </a:rPr>
              <a:t>; </a:t>
            </a:r>
            <a:r>
              <a:rPr lang="it-IT" sz="2800" i="1" dirty="0">
                <a:solidFill>
                  <a:srgbClr val="FF0000"/>
                </a:solidFill>
              </a:rPr>
              <a:t>C</a:t>
            </a:r>
            <a:r>
              <a:rPr lang="it-IT" sz="2800" dirty="0">
                <a:solidFill>
                  <a:srgbClr val="FF0000"/>
                </a:solidFill>
              </a:rPr>
              <a:t> = 31.4 in.</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Area </a:t>
            </a:r>
          </a:p>
        </p:txBody>
      </p:sp>
      <p:sp>
        <p:nvSpPr>
          <p:cNvPr id="3" name="Content Placeholder 2"/>
          <p:cNvSpPr>
            <a:spLocks noGrp="1"/>
          </p:cNvSpPr>
          <p:nvPr>
            <p:ph idx="1"/>
          </p:nvPr>
        </p:nvSpPr>
        <p:spPr/>
        <p:txBody>
          <a:bodyPr/>
          <a:lstStyle/>
          <a:p>
            <a:r>
              <a:rPr lang="en-US" dirty="0"/>
              <a:t>Consider the size of the lawn at a local park. The park consists of a grassy rectangular area determined by the dimensions 228 feet by 380 feet. We need to install circular sprinklers in the park in order to cover the grassy areas for the most complete coverage of the park grounds. A sprinkler has a maximum radius of </a:t>
            </a:r>
            <a:br>
              <a:rPr lang="en-US" dirty="0"/>
            </a:br>
            <a:r>
              <a:rPr lang="en-US" dirty="0"/>
              <a:t>38 feet and the sprinklers will be placed in a grid-like pattern as seen in the figure. If we have 15 sprinklers, how much of the grass will not get water?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Area (cont.)</a:t>
            </a:r>
          </a:p>
        </p:txBody>
      </p:sp>
      <p:sp>
        <p:nvSpPr>
          <p:cNvPr id="3" name="Content Placeholder 2"/>
          <p:cNvSpPr>
            <a:spLocks noGrp="1"/>
          </p:cNvSpPr>
          <p:nvPr>
            <p:ph idx="1"/>
          </p:nvPr>
        </p:nvSpPr>
        <p:spPr/>
        <p:txBody>
          <a:bodyPr/>
          <a:lstStyle/>
          <a:p>
            <a:endParaRPr lang="en-US" dirty="0"/>
          </a:p>
          <a:p>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1381125" y="1547813"/>
            <a:ext cx="6381750" cy="37623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Circles and Polygons (cont.)</a:t>
            </a:r>
          </a:p>
        </p:txBody>
      </p:sp>
      <p:graphicFrame>
        <p:nvGraphicFramePr>
          <p:cNvPr id="4" name="Content Placeholder 3"/>
          <p:cNvGraphicFramePr>
            <a:graphicFrameLocks noGrp="1"/>
          </p:cNvGraphicFramePr>
          <p:nvPr>
            <p:ph idx="1"/>
          </p:nvPr>
        </p:nvGraphicFramePr>
        <p:xfrm>
          <a:off x="457200" y="1279525"/>
          <a:ext cx="8229600" cy="405447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Object/Example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tc>
                  <a:txBody>
                    <a:bodyPr/>
                    <a:lstStyle/>
                    <a:p>
                      <a:pPr algn="ctr" fontAlgn="b"/>
                      <a:r>
                        <a:rPr lang="en-US" sz="2400" b="1" i="0" u="none" strike="noStrike" dirty="0">
                          <a:solidFill>
                            <a:schemeClr val="bg1"/>
                          </a:solidFill>
                          <a:latin typeface="Calibri"/>
                        </a:rPr>
                        <a:t>Basic Attributes</a:t>
                      </a:r>
                    </a:p>
                  </a:txBody>
                  <a:tcPr marL="9525" marR="9525" marT="9525" marB="0"/>
                </a:tc>
                <a:extLst>
                  <a:ext uri="{0D108BD9-81ED-4DB2-BD59-A6C34878D82A}">
                    <a16:rowId xmlns:a16="http://schemas.microsoft.com/office/drawing/2014/main" val="10000"/>
                  </a:ext>
                </a:extLst>
              </a:tr>
              <a:tr h="3679190">
                <a:tc>
                  <a:txBody>
                    <a:bodyPr/>
                    <a:lstStyle/>
                    <a:p>
                      <a:pPr algn="ctr" fontAlgn="b"/>
                      <a:r>
                        <a:rPr lang="en-US" sz="2400" b="0" i="0" u="none" strike="noStrike" dirty="0">
                          <a:solidFill>
                            <a:srgbClr val="000000"/>
                          </a:solidFill>
                          <a:latin typeface="Calibri"/>
                        </a:rPr>
                        <a:t>Polygons</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polygon</a:t>
                      </a:r>
                      <a:r>
                        <a:rPr lang="en-US" sz="2400" b="0" i="0" u="none" strike="noStrike" dirty="0">
                          <a:solidFill>
                            <a:srgbClr val="000000"/>
                          </a:solidFill>
                          <a:latin typeface="Calibri"/>
                        </a:rPr>
                        <a:t> is a closed figure that is determined by three or more straight line segments. </a:t>
                      </a:r>
                    </a:p>
                  </a:txBody>
                  <a:tcPr marL="9525" marR="9525" marT="9525" marB="0"/>
                </a:tc>
                <a:tc>
                  <a:txBody>
                    <a:bodyPr/>
                    <a:lstStyle/>
                    <a:p>
                      <a:pPr algn="l" fontAlgn="b"/>
                      <a:r>
                        <a:rPr lang="en-US" sz="2400" b="0" i="0" u="none" strike="noStrike" dirty="0">
                          <a:solidFill>
                            <a:srgbClr val="000000"/>
                          </a:solidFill>
                          <a:latin typeface="Calibri"/>
                        </a:rPr>
                        <a:t>Two line segments of a polygon intersect to form a </a:t>
                      </a:r>
                      <a:r>
                        <a:rPr lang="en-US" sz="2400" b="1" i="0" u="none" strike="noStrike" dirty="0">
                          <a:solidFill>
                            <a:srgbClr val="000000"/>
                          </a:solidFill>
                          <a:latin typeface="Calibri"/>
                        </a:rPr>
                        <a:t>vertex</a:t>
                      </a:r>
                      <a:r>
                        <a:rPr lang="en-US" sz="2400" b="0" i="0" u="none" strike="noStrike" dirty="0">
                          <a:solidFill>
                            <a:srgbClr val="000000"/>
                          </a:solidFill>
                          <a:latin typeface="Calibri"/>
                        </a:rPr>
                        <a:t>. A </a:t>
                      </a:r>
                      <a:r>
                        <a:rPr lang="en-US" sz="2400" b="1" i="0" u="none" strike="noStrike" dirty="0">
                          <a:solidFill>
                            <a:srgbClr val="000000"/>
                          </a:solidFill>
                          <a:latin typeface="Calibri"/>
                        </a:rPr>
                        <a:t>diagonal</a:t>
                      </a:r>
                      <a:r>
                        <a:rPr lang="en-US" sz="2400" b="0" i="0" u="none" strike="noStrike" dirty="0">
                          <a:solidFill>
                            <a:srgbClr val="000000"/>
                          </a:solidFill>
                          <a:latin typeface="Calibri"/>
                        </a:rPr>
                        <a:t> of a polygon is a line segment joining two nonconsecutive vertices.</a:t>
                      </a:r>
                    </a:p>
                  </a:txBody>
                  <a:tcPr marL="9525" marR="9525" marT="9525" marB="0"/>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2" cstate="print">
            <a:clrChange>
              <a:clrFrom>
                <a:srgbClr val="EFF7F7"/>
              </a:clrFrom>
              <a:clrTo>
                <a:srgbClr val="EFF7F7">
                  <a:alpha val="0"/>
                </a:srgbClr>
              </a:clrTo>
            </a:clrChange>
            <a:duotone>
              <a:prstClr val="black"/>
              <a:schemeClr val="bg2">
                <a:lumMod val="85000"/>
                <a:tint val="45000"/>
                <a:satMod val="400000"/>
              </a:schemeClr>
            </a:duotone>
          </a:blip>
          <a:srcRect/>
          <a:stretch>
            <a:fillRect/>
          </a:stretch>
        </p:blipFill>
        <p:spPr bwMode="auto">
          <a:xfrm>
            <a:off x="609600" y="2057404"/>
            <a:ext cx="2468880" cy="2986376"/>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Area (cont.)</a:t>
            </a:r>
          </a:p>
        </p:txBody>
      </p:sp>
      <p:sp>
        <p:nvSpPr>
          <p:cNvPr id="3" name="Content Placeholder 2"/>
          <p:cNvSpPr>
            <a:spLocks noGrp="1"/>
          </p:cNvSpPr>
          <p:nvPr>
            <p:ph idx="1"/>
          </p:nvPr>
        </p:nvSpPr>
        <p:spPr/>
        <p:txBody>
          <a:bodyPr/>
          <a:lstStyle/>
          <a:p>
            <a:r>
              <a:rPr lang="en-US" b="1" dirty="0"/>
              <a:t>Solution </a:t>
            </a:r>
          </a:p>
          <a:p>
            <a:r>
              <a:rPr lang="en-US" dirty="0"/>
              <a:t>Using a drawing of the park, we can use what we know about the area of rectangles and circles to find the amount of grass that will not be watered. We will place our sprinklers in a grid-like pattern as shown in the figure. Now, to calculate how much of the park is being watered and how much is not being watered, we need to use a combination of the areas of rectangles and circles.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Area (cont.)</a:t>
            </a:r>
          </a:p>
        </p:txBody>
      </p:sp>
      <p:sp>
        <p:nvSpPr>
          <p:cNvPr id="3" name="Content Placeholder 2"/>
          <p:cNvSpPr>
            <a:spLocks noGrp="1"/>
          </p:cNvSpPr>
          <p:nvPr>
            <p:ph idx="1"/>
          </p:nvPr>
        </p:nvSpPr>
        <p:spPr>
          <a:xfrm>
            <a:off x="457200" y="1280160"/>
            <a:ext cx="8229600" cy="1539240"/>
          </a:xfrm>
        </p:spPr>
        <p:txBody>
          <a:bodyPr/>
          <a:lstStyle/>
          <a:p>
            <a:r>
              <a:rPr lang="en-US" dirty="0"/>
              <a:t>Using the given figure and the area formula for a rectangle, we calculate the total area of the park to be </a:t>
            </a:r>
          </a:p>
        </p:txBody>
      </p:sp>
      <p:graphicFrame>
        <p:nvGraphicFramePr>
          <p:cNvPr id="33794" name="Object 2"/>
          <p:cNvGraphicFramePr>
            <a:graphicFrameLocks noChangeAspect="1"/>
          </p:cNvGraphicFramePr>
          <p:nvPr>
            <p:extLst>
              <p:ext uri="{D42A27DB-BD31-4B8C-83A1-F6EECF244321}">
                <p14:modId xmlns:p14="http://schemas.microsoft.com/office/powerpoint/2010/main" val="2784223605"/>
              </p:ext>
            </p:extLst>
          </p:nvPr>
        </p:nvGraphicFramePr>
        <p:xfrm>
          <a:off x="1708150" y="2336800"/>
          <a:ext cx="5727700" cy="482600"/>
        </p:xfrm>
        <a:graphic>
          <a:graphicData uri="http://schemas.openxmlformats.org/presentationml/2006/ole">
            <mc:AlternateContent xmlns:mc="http://schemas.openxmlformats.org/markup-compatibility/2006">
              <mc:Choice xmlns:v="urn:schemas-microsoft-com:vml" Requires="v">
                <p:oleObj spid="_x0000_s33805" name="Equation" r:id="rId3" imgW="5727600" imgH="482400" progId="Equation.DSMT4">
                  <p:embed/>
                </p:oleObj>
              </mc:Choice>
              <mc:Fallback>
                <p:oleObj name="Equation" r:id="rId3" imgW="5727600" imgH="482400" progId="Equation.DSMT4">
                  <p:embed/>
                  <p:pic>
                    <p:nvPicPr>
                      <p:cNvPr id="0" name="Picture 2"/>
                      <p:cNvPicPr>
                        <a:picLocks noChangeAspect="1" noChangeArrowheads="1"/>
                      </p:cNvPicPr>
                      <p:nvPr/>
                    </p:nvPicPr>
                    <p:blipFill>
                      <a:blip r:embed="rId4"/>
                      <a:srcRect/>
                      <a:stretch>
                        <a:fillRect/>
                      </a:stretch>
                    </p:blipFill>
                    <p:spPr bwMode="auto">
                      <a:xfrm>
                        <a:off x="1708150" y="2336800"/>
                        <a:ext cx="572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3795" name="Picture 3"/>
          <p:cNvPicPr>
            <a:picLocks noChangeAspect="1" noChangeArrowheads="1"/>
          </p:cNvPicPr>
          <p:nvPr/>
        </p:nvPicPr>
        <p:blipFill>
          <a:blip r:embed="rId5" cstate="print"/>
          <a:srcRect/>
          <a:stretch>
            <a:fillRect/>
          </a:stretch>
        </p:blipFill>
        <p:spPr bwMode="auto">
          <a:xfrm>
            <a:off x="5943600" y="2992725"/>
            <a:ext cx="2743200" cy="2798475"/>
          </a:xfrm>
          <a:prstGeom prst="rect">
            <a:avLst/>
          </a:prstGeom>
          <a:noFill/>
          <a:ln w="9525">
            <a:noFill/>
            <a:miter lim="800000"/>
            <a:headEnd/>
            <a:tailEnd/>
          </a:ln>
          <a:effectLst/>
        </p:spPr>
      </p:pic>
      <p:sp>
        <p:nvSpPr>
          <p:cNvPr id="7" name="Content Placeholder 2"/>
          <p:cNvSpPr txBox="1">
            <a:spLocks/>
          </p:cNvSpPr>
          <p:nvPr/>
        </p:nvSpPr>
        <p:spPr>
          <a:xfrm>
            <a:off x="457200" y="3048000"/>
            <a:ext cx="5410200" cy="2667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With the indicated position of the sprinklers, we can see that there are 15 sprinklers spread throughout the park. Each sprinkler makes a circular pattern with a radius of </a:t>
            </a:r>
            <a:br>
              <a:rPr lang="en-US" dirty="0"/>
            </a:br>
            <a:r>
              <a:rPr lang="en-US" dirty="0"/>
              <a:t>38 feet.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Area (cont.)</a:t>
            </a:r>
          </a:p>
        </p:txBody>
      </p:sp>
      <p:sp>
        <p:nvSpPr>
          <p:cNvPr id="3" name="Content Placeholder 2"/>
          <p:cNvSpPr>
            <a:spLocks noGrp="1"/>
          </p:cNvSpPr>
          <p:nvPr>
            <p:ph idx="1"/>
          </p:nvPr>
        </p:nvSpPr>
        <p:spPr/>
        <p:txBody>
          <a:bodyPr/>
          <a:lstStyle/>
          <a:p>
            <a:r>
              <a:rPr lang="en-US" dirty="0"/>
              <a:t>So the area watered by each sprinkler is as follows. </a:t>
            </a:r>
          </a:p>
        </p:txBody>
      </p:sp>
      <p:graphicFrame>
        <p:nvGraphicFramePr>
          <p:cNvPr id="34819" name="Object 3"/>
          <p:cNvGraphicFramePr>
            <a:graphicFrameLocks noChangeAspect="1"/>
          </p:cNvGraphicFramePr>
          <p:nvPr>
            <p:extLst>
              <p:ext uri="{D42A27DB-BD31-4B8C-83A1-F6EECF244321}">
                <p14:modId xmlns:p14="http://schemas.microsoft.com/office/powerpoint/2010/main" val="3746698765"/>
              </p:ext>
            </p:extLst>
          </p:nvPr>
        </p:nvGraphicFramePr>
        <p:xfrm>
          <a:off x="1663700" y="2020888"/>
          <a:ext cx="2298700" cy="508000"/>
        </p:xfrm>
        <a:graphic>
          <a:graphicData uri="http://schemas.openxmlformats.org/presentationml/2006/ole">
            <mc:AlternateContent xmlns:mc="http://schemas.openxmlformats.org/markup-compatibility/2006">
              <mc:Choice xmlns:v="urn:schemas-microsoft-com:vml" Requires="v">
                <p:oleObj spid="_x0000_s34863" name="Equation" r:id="rId3" imgW="2298600" imgH="507960" progId="Equation.DSMT4">
                  <p:embed/>
                </p:oleObj>
              </mc:Choice>
              <mc:Fallback>
                <p:oleObj name="Equation" r:id="rId3" imgW="2298600" imgH="507960" progId="Equation.DSMT4">
                  <p:embed/>
                  <p:pic>
                    <p:nvPicPr>
                      <p:cNvPr id="0" name="Picture 3"/>
                      <p:cNvPicPr>
                        <a:picLocks noChangeAspect="1" noChangeArrowheads="1"/>
                      </p:cNvPicPr>
                      <p:nvPr/>
                    </p:nvPicPr>
                    <p:blipFill>
                      <a:blip r:embed="rId4"/>
                      <a:srcRect/>
                      <a:stretch>
                        <a:fillRect/>
                      </a:stretch>
                    </p:blipFill>
                    <p:spPr bwMode="auto">
                      <a:xfrm>
                        <a:off x="1663700" y="2020888"/>
                        <a:ext cx="2298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extLst>
              <p:ext uri="{D42A27DB-BD31-4B8C-83A1-F6EECF244321}">
                <p14:modId xmlns:p14="http://schemas.microsoft.com/office/powerpoint/2010/main" val="2220829426"/>
              </p:ext>
            </p:extLst>
          </p:nvPr>
        </p:nvGraphicFramePr>
        <p:xfrm>
          <a:off x="4008438" y="1981200"/>
          <a:ext cx="1600200" cy="533400"/>
        </p:xfrm>
        <a:graphic>
          <a:graphicData uri="http://schemas.openxmlformats.org/presentationml/2006/ole">
            <mc:AlternateContent xmlns:mc="http://schemas.openxmlformats.org/markup-compatibility/2006">
              <mc:Choice xmlns:v="urn:schemas-microsoft-com:vml" Requires="v">
                <p:oleObj spid="_x0000_s34864" name="Equation" r:id="rId5" imgW="1600200" imgH="533160" progId="Equation.DSMT4">
                  <p:embed/>
                </p:oleObj>
              </mc:Choice>
              <mc:Fallback>
                <p:oleObj name="Equation" r:id="rId5" imgW="1600200" imgH="533160" progId="Equation.DSMT4">
                  <p:embed/>
                  <p:pic>
                    <p:nvPicPr>
                      <p:cNvPr id="0" name="Picture 4"/>
                      <p:cNvPicPr>
                        <a:picLocks noChangeAspect="1" noChangeArrowheads="1"/>
                      </p:cNvPicPr>
                      <p:nvPr/>
                    </p:nvPicPr>
                    <p:blipFill>
                      <a:blip r:embed="rId6"/>
                      <a:srcRect/>
                      <a:stretch>
                        <a:fillRect/>
                      </a:stretch>
                    </p:blipFill>
                    <p:spPr bwMode="auto">
                      <a:xfrm>
                        <a:off x="4008438" y="1981200"/>
                        <a:ext cx="1600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extLst>
              <p:ext uri="{D42A27DB-BD31-4B8C-83A1-F6EECF244321}">
                <p14:modId xmlns:p14="http://schemas.microsoft.com/office/powerpoint/2010/main" val="1957941704"/>
              </p:ext>
            </p:extLst>
          </p:nvPr>
        </p:nvGraphicFramePr>
        <p:xfrm>
          <a:off x="3178175" y="2662238"/>
          <a:ext cx="4610100" cy="571500"/>
        </p:xfrm>
        <a:graphic>
          <a:graphicData uri="http://schemas.openxmlformats.org/presentationml/2006/ole">
            <mc:AlternateContent xmlns:mc="http://schemas.openxmlformats.org/markup-compatibility/2006">
              <mc:Choice xmlns:v="urn:schemas-microsoft-com:vml" Requires="v">
                <p:oleObj spid="_x0000_s34865" name="Equation" r:id="rId7" imgW="4609800" imgH="571320" progId="Equation.DSMT4">
                  <p:embed/>
                </p:oleObj>
              </mc:Choice>
              <mc:Fallback>
                <p:oleObj name="Equation" r:id="rId7" imgW="4609800" imgH="571320" progId="Equation.DSMT4">
                  <p:embed/>
                  <p:pic>
                    <p:nvPicPr>
                      <p:cNvPr id="0" name="Picture 5"/>
                      <p:cNvPicPr>
                        <a:picLocks noChangeAspect="1" noChangeArrowheads="1"/>
                      </p:cNvPicPr>
                      <p:nvPr/>
                    </p:nvPicPr>
                    <p:blipFill>
                      <a:blip r:embed="rId8"/>
                      <a:srcRect/>
                      <a:stretch>
                        <a:fillRect/>
                      </a:stretch>
                    </p:blipFill>
                    <p:spPr bwMode="auto">
                      <a:xfrm>
                        <a:off x="3178175" y="2662238"/>
                        <a:ext cx="4610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extLst>
              <p:ext uri="{D42A27DB-BD31-4B8C-83A1-F6EECF244321}">
                <p14:modId xmlns:p14="http://schemas.microsoft.com/office/powerpoint/2010/main" val="3300489348"/>
              </p:ext>
            </p:extLst>
          </p:nvPr>
        </p:nvGraphicFramePr>
        <p:xfrm>
          <a:off x="3200400" y="3338286"/>
          <a:ext cx="1892300" cy="381000"/>
        </p:xfrm>
        <a:graphic>
          <a:graphicData uri="http://schemas.openxmlformats.org/presentationml/2006/ole">
            <mc:AlternateContent xmlns:mc="http://schemas.openxmlformats.org/markup-compatibility/2006">
              <mc:Choice xmlns:v="urn:schemas-microsoft-com:vml" Requires="v">
                <p:oleObj spid="_x0000_s34866" name="Equation" r:id="rId9" imgW="1892160" imgH="380880" progId="Equation.DSMT4">
                  <p:embed/>
                </p:oleObj>
              </mc:Choice>
              <mc:Fallback>
                <p:oleObj name="Equation" r:id="rId9" imgW="189216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3338286"/>
                        <a:ext cx="1892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Area (cont.)</a:t>
            </a:r>
          </a:p>
        </p:txBody>
      </p:sp>
      <p:sp>
        <p:nvSpPr>
          <p:cNvPr id="3" name="Content Placeholder 2"/>
          <p:cNvSpPr>
            <a:spLocks noGrp="1"/>
          </p:cNvSpPr>
          <p:nvPr>
            <p:ph idx="1"/>
          </p:nvPr>
        </p:nvSpPr>
        <p:spPr/>
        <p:txBody>
          <a:bodyPr/>
          <a:lstStyle/>
          <a:p>
            <a:r>
              <a:rPr lang="en-US" dirty="0"/>
              <a:t>Then the total area watered is calculated as follows. </a:t>
            </a:r>
          </a:p>
          <a:p>
            <a:endParaRPr lang="en-US" dirty="0"/>
          </a:p>
          <a:p>
            <a:endParaRPr lang="en-US" dirty="0"/>
          </a:p>
          <a:p>
            <a:r>
              <a:rPr lang="en-US" dirty="0"/>
              <a:t>This result indicates that the amount of the grass not watered will be </a:t>
            </a:r>
          </a:p>
          <a:p>
            <a:endParaRPr lang="en-US" dirty="0"/>
          </a:p>
          <a:p>
            <a:endParaRPr lang="en-US" dirty="0"/>
          </a:p>
          <a:p>
            <a:r>
              <a:rPr lang="en-US" dirty="0"/>
              <a:t>With 15 sprinklers, </a:t>
            </a:r>
            <a:r>
              <a:rPr lang="en-US" dirty="0">
                <a:solidFill>
                  <a:srgbClr val="FF0000"/>
                </a:solidFill>
              </a:rPr>
              <a:t>18,627.6 ft</a:t>
            </a:r>
            <a:r>
              <a:rPr lang="en-US" baseline="30000" dirty="0">
                <a:solidFill>
                  <a:srgbClr val="FF0000"/>
                </a:solidFill>
              </a:rPr>
              <a:t>2</a:t>
            </a:r>
            <a:r>
              <a:rPr lang="en-US" dirty="0"/>
              <a:t>, or about 21.5% of the grass, is not watered. </a:t>
            </a:r>
          </a:p>
        </p:txBody>
      </p:sp>
      <p:graphicFrame>
        <p:nvGraphicFramePr>
          <p:cNvPr id="35842" name="Object 2"/>
          <p:cNvGraphicFramePr>
            <a:graphicFrameLocks noChangeAspect="1"/>
          </p:cNvGraphicFramePr>
          <p:nvPr/>
        </p:nvGraphicFramePr>
        <p:xfrm>
          <a:off x="1485900" y="1981200"/>
          <a:ext cx="6172200" cy="571500"/>
        </p:xfrm>
        <a:graphic>
          <a:graphicData uri="http://schemas.openxmlformats.org/presentationml/2006/ole">
            <mc:AlternateContent xmlns:mc="http://schemas.openxmlformats.org/markup-compatibility/2006">
              <mc:Choice xmlns:v="urn:schemas-microsoft-com:vml" Requires="v">
                <p:oleObj spid="_x0000_s35864" name="Equation" r:id="rId3" imgW="6172200" imgH="571320" progId="Equation.DSMT4">
                  <p:embed/>
                </p:oleObj>
              </mc:Choice>
              <mc:Fallback>
                <p:oleObj name="Equation" r:id="rId3" imgW="61722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981200"/>
                        <a:ext cx="617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extLst>
              <p:ext uri="{D42A27DB-BD31-4B8C-83A1-F6EECF244321}">
                <p14:modId xmlns:p14="http://schemas.microsoft.com/office/powerpoint/2010/main" val="3562766351"/>
              </p:ext>
            </p:extLst>
          </p:nvPr>
        </p:nvGraphicFramePr>
        <p:xfrm>
          <a:off x="654050" y="3949700"/>
          <a:ext cx="7835900" cy="469900"/>
        </p:xfrm>
        <a:graphic>
          <a:graphicData uri="http://schemas.openxmlformats.org/presentationml/2006/ole">
            <mc:AlternateContent xmlns:mc="http://schemas.openxmlformats.org/markup-compatibility/2006">
              <mc:Choice xmlns:v="urn:schemas-microsoft-com:vml" Requires="v">
                <p:oleObj spid="_x0000_s35865" name="Equation" r:id="rId5" imgW="7835760" imgH="469800" progId="Equation.DSMT4">
                  <p:embed/>
                </p:oleObj>
              </mc:Choice>
              <mc:Fallback>
                <p:oleObj name="Equation" r:id="rId5" imgW="7835760" imgH="469800" progId="Equation.DSMT4">
                  <p:embed/>
                  <p:pic>
                    <p:nvPicPr>
                      <p:cNvPr id="0" name="Picture 3"/>
                      <p:cNvPicPr>
                        <a:picLocks noChangeAspect="1" noChangeArrowheads="1"/>
                      </p:cNvPicPr>
                      <p:nvPr/>
                    </p:nvPicPr>
                    <p:blipFill>
                      <a:blip r:embed="rId6"/>
                      <a:srcRect/>
                      <a:stretch>
                        <a:fillRect/>
                      </a:stretch>
                    </p:blipFill>
                    <p:spPr bwMode="auto">
                      <a:xfrm>
                        <a:off x="654050" y="3949700"/>
                        <a:ext cx="783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Circles and Polygons (cont.)</a:t>
            </a:r>
          </a:p>
        </p:txBody>
      </p:sp>
      <p:graphicFrame>
        <p:nvGraphicFramePr>
          <p:cNvPr id="4" name="Content Placeholder 3"/>
          <p:cNvGraphicFramePr>
            <a:graphicFrameLocks noGrp="1"/>
          </p:cNvGraphicFramePr>
          <p:nvPr>
            <p:ph idx="1"/>
          </p:nvPr>
        </p:nvGraphicFramePr>
        <p:xfrm>
          <a:off x="457200" y="1279525"/>
          <a:ext cx="8229600" cy="221361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Object/Example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tc>
                  <a:txBody>
                    <a:bodyPr/>
                    <a:lstStyle/>
                    <a:p>
                      <a:pPr algn="ctr" fontAlgn="b"/>
                      <a:r>
                        <a:rPr lang="en-US" sz="2400" b="1" i="0" u="none" strike="noStrike" dirty="0">
                          <a:solidFill>
                            <a:schemeClr val="bg1"/>
                          </a:solidFill>
                          <a:latin typeface="Calibri"/>
                        </a:rPr>
                        <a:t>Basic Attributes</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Convex Polygons</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convex polygon </a:t>
                      </a:r>
                      <a:r>
                        <a:rPr lang="en-US" sz="2400" b="0" i="0" u="none" strike="noStrike" dirty="0">
                          <a:solidFill>
                            <a:srgbClr val="000000"/>
                          </a:solidFill>
                          <a:latin typeface="Calibri"/>
                        </a:rPr>
                        <a:t>is a polygon in which all of the interior angles measure less than 180°.</a:t>
                      </a:r>
                    </a:p>
                  </a:txBody>
                  <a:tcPr marL="9525" marR="9525" marT="9525" marB="0"/>
                </a:tc>
                <a:tc>
                  <a:txBody>
                    <a:bodyPr/>
                    <a:lstStyle/>
                    <a:p>
                      <a:pPr algn="l" fontAlgn="b"/>
                      <a:r>
                        <a:rPr lang="en-US" sz="2400" b="0" i="0" u="none" strike="noStrike" dirty="0">
                          <a:solidFill>
                            <a:srgbClr val="000000"/>
                          </a:solidFill>
                          <a:latin typeface="Calibri"/>
                        </a:rPr>
                        <a:t>Every diagonal of a convex polygon remains inside or on the boundary of the polygon.</a:t>
                      </a:r>
                    </a:p>
                  </a:txBody>
                  <a:tcPr marL="9525" marR="9525" marT="9525" marB="0"/>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2" cstate="print">
            <a:clrChange>
              <a:clrFrom>
                <a:srgbClr val="C6DBF7"/>
              </a:clrFrom>
              <a:clrTo>
                <a:srgbClr val="C6DBF7">
                  <a:alpha val="0"/>
                </a:srgbClr>
              </a:clrTo>
            </a:clrChange>
            <a:duotone>
              <a:prstClr val="black"/>
              <a:schemeClr val="bg1">
                <a:lumMod val="85000"/>
                <a:tint val="45000"/>
                <a:satMod val="400000"/>
              </a:schemeClr>
            </a:duotone>
          </a:blip>
          <a:srcRect/>
          <a:stretch>
            <a:fillRect/>
          </a:stretch>
        </p:blipFill>
        <p:spPr bwMode="auto">
          <a:xfrm>
            <a:off x="655320" y="2133600"/>
            <a:ext cx="2468880" cy="114783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Circles and Polygons (cont.)</a:t>
            </a:r>
          </a:p>
        </p:txBody>
      </p:sp>
      <p:graphicFrame>
        <p:nvGraphicFramePr>
          <p:cNvPr id="4" name="Content Placeholder 3"/>
          <p:cNvGraphicFramePr>
            <a:graphicFrameLocks noGrp="1"/>
          </p:cNvGraphicFramePr>
          <p:nvPr>
            <p:ph idx="1"/>
          </p:nvPr>
        </p:nvGraphicFramePr>
        <p:xfrm>
          <a:off x="457200" y="1279525"/>
          <a:ext cx="8229600" cy="294513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Object/Example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tc>
                  <a:txBody>
                    <a:bodyPr/>
                    <a:lstStyle/>
                    <a:p>
                      <a:pPr algn="ctr" fontAlgn="b"/>
                      <a:r>
                        <a:rPr lang="en-US" sz="2400" b="1" i="0" u="none" strike="noStrike" dirty="0">
                          <a:solidFill>
                            <a:schemeClr val="bg1"/>
                          </a:solidFill>
                          <a:latin typeface="Calibri"/>
                        </a:rPr>
                        <a:t>Basic Attributes</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Concave Polygons</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concave polygon </a:t>
                      </a:r>
                      <a:r>
                        <a:rPr lang="en-US" sz="2400" b="0" i="0" u="none" strike="noStrike" dirty="0">
                          <a:solidFill>
                            <a:srgbClr val="000000"/>
                          </a:solidFill>
                          <a:latin typeface="Calibri"/>
                        </a:rPr>
                        <a:t>is a polygon with one or more interior angles that measure greater than 180°. Note that a triangle can never be concave.</a:t>
                      </a:r>
                    </a:p>
                  </a:txBody>
                  <a:tcPr marL="9525" marR="9525" marT="9525" marB="0"/>
                </a:tc>
                <a:tc>
                  <a:txBody>
                    <a:bodyPr/>
                    <a:lstStyle/>
                    <a:p>
                      <a:pPr algn="l" fontAlgn="b"/>
                      <a:r>
                        <a:rPr lang="en-US" sz="2400" b="0" i="0" u="none" strike="noStrike" dirty="0">
                          <a:solidFill>
                            <a:srgbClr val="000000"/>
                          </a:solidFill>
                          <a:latin typeface="Calibri"/>
                        </a:rPr>
                        <a:t>The diagonals of a concave polygon might lie outside the polygon and might not intersect.</a:t>
                      </a:r>
                    </a:p>
                  </a:txBody>
                  <a:tcPr marL="9525" marR="9525" marT="9525" marB="0"/>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2" cstate="print">
            <a:clrChange>
              <a:clrFrom>
                <a:srgbClr val="EFF7F7"/>
              </a:clrFrom>
              <a:clrTo>
                <a:srgbClr val="EFF7F7">
                  <a:alpha val="0"/>
                </a:srgbClr>
              </a:clrTo>
            </a:clrChange>
            <a:duotone>
              <a:prstClr val="black"/>
              <a:schemeClr val="bg1">
                <a:lumMod val="85000"/>
                <a:tint val="45000"/>
                <a:satMod val="400000"/>
              </a:schemeClr>
            </a:duotone>
          </a:blip>
          <a:srcRect/>
          <a:stretch>
            <a:fillRect/>
          </a:stretch>
        </p:blipFill>
        <p:spPr bwMode="auto">
          <a:xfrm>
            <a:off x="609600" y="2223345"/>
            <a:ext cx="2377440" cy="82465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Interior Angle Sum for Any Polygon Based on the Number of Sides</a:t>
            </a:r>
          </a:p>
        </p:txBody>
      </p:sp>
      <p:graphicFrame>
        <p:nvGraphicFramePr>
          <p:cNvPr id="4" name="Content Placeholder 3"/>
          <p:cNvGraphicFramePr>
            <a:graphicFrameLocks noGrp="1"/>
          </p:cNvGraphicFramePr>
          <p:nvPr>
            <p:ph idx="1"/>
          </p:nvPr>
        </p:nvGraphicFramePr>
        <p:xfrm>
          <a:off x="457200" y="1279525"/>
          <a:ext cx="8229600" cy="224218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b"/>
                      <a:r>
                        <a:rPr lang="en-US" sz="2400" b="1" i="0" u="none" strike="noStrike" dirty="0">
                          <a:solidFill>
                            <a:schemeClr val="bg1"/>
                          </a:solidFill>
                          <a:latin typeface="Calibri"/>
                        </a:rPr>
                        <a:t>Sides</a:t>
                      </a:r>
                    </a:p>
                  </a:txBody>
                  <a:tcPr marL="9525" marR="9525" marT="9525" marB="0" anchor="ctr"/>
                </a:tc>
                <a:tc>
                  <a:txBody>
                    <a:bodyPr/>
                    <a:lstStyle/>
                    <a:p>
                      <a:pPr algn="ctr" fontAlgn="b"/>
                      <a:r>
                        <a:rPr lang="en-US" sz="2400" b="1" i="0" u="none" strike="noStrike" dirty="0">
                          <a:solidFill>
                            <a:schemeClr val="bg1"/>
                          </a:solidFill>
                          <a:latin typeface="Calibri"/>
                        </a:rPr>
                        <a:t>Number of Triangles</a:t>
                      </a:r>
                    </a:p>
                  </a:txBody>
                  <a:tcPr marL="9525" marR="9525" marT="9525" marB="0" anchor="ctr"/>
                </a:tc>
                <a:tc>
                  <a:txBody>
                    <a:bodyPr/>
                    <a:lstStyle/>
                    <a:p>
                      <a:pPr algn="ctr" fontAlgn="b"/>
                      <a:r>
                        <a:rPr lang="en-US" sz="2400" b="1" i="0" u="none" strike="noStrike" dirty="0">
                          <a:solidFill>
                            <a:schemeClr val="bg1"/>
                          </a:solidFill>
                          <a:latin typeface="Calibri"/>
                        </a:rPr>
                        <a:t>Sum of the Measures of the Interior Angles</a:t>
                      </a:r>
                    </a:p>
                  </a:txBody>
                  <a:tcPr marL="9525" marR="9525" marT="9525" marB="0" anchor="ctr"/>
                </a:tc>
                <a:extLst>
                  <a:ext uri="{0D108BD9-81ED-4DB2-BD59-A6C34878D82A}">
                    <a16:rowId xmlns:a16="http://schemas.microsoft.com/office/drawing/2014/main" val="10000"/>
                  </a:ext>
                </a:extLst>
              </a:tr>
              <a:tr h="370840">
                <a:tc>
                  <a:txBody>
                    <a:bodyPr/>
                    <a:lstStyle/>
                    <a:p>
                      <a:pPr algn="ctr" fontAlgn="b"/>
                      <a:r>
                        <a:rPr lang="en-US" sz="2400" b="0" i="0" u="none" strike="noStrike">
                          <a:solidFill>
                            <a:srgbClr val="000000"/>
                          </a:solidFill>
                          <a:latin typeface="Calibri"/>
                        </a:rPr>
                        <a:t>3</a:t>
                      </a:r>
                    </a:p>
                  </a:txBody>
                  <a:tcPr marL="9525" marR="9525" marT="9525" marB="0" anchor="ctr"/>
                </a:tc>
                <a:tc>
                  <a:txBody>
                    <a:bodyPr/>
                    <a:lstStyle/>
                    <a:p>
                      <a:pPr algn="ctr" fontAlgn="b"/>
                      <a:r>
                        <a:rPr lang="en-US" sz="2400" b="0" i="0" u="none" strike="noStrike">
                          <a:solidFill>
                            <a:srgbClr val="000000"/>
                          </a:solidFill>
                          <a:latin typeface="Calibri"/>
                        </a:rPr>
                        <a:t>1</a:t>
                      </a:r>
                    </a:p>
                  </a:txBody>
                  <a:tcPr marL="9525" marR="9525" marT="9525" marB="0" anchor="ctr"/>
                </a:tc>
                <a:tc>
                  <a:txBody>
                    <a:bodyPr/>
                    <a:lstStyle/>
                    <a:p>
                      <a:pPr algn="ctr" fontAlgn="b"/>
                      <a:r>
                        <a:rPr lang="en-US" sz="2400" b="0" i="0" u="none" strike="noStrike">
                          <a:solidFill>
                            <a:srgbClr val="000000"/>
                          </a:solidFill>
                          <a:latin typeface="Calibri"/>
                        </a:rPr>
                        <a:t>1 · 180 = 180°</a:t>
                      </a:r>
                    </a:p>
                  </a:txBody>
                  <a:tcPr marL="9525" marR="9525" marT="9525" marB="0" anchor="ctr"/>
                </a:tc>
                <a:extLst>
                  <a:ext uri="{0D108BD9-81ED-4DB2-BD59-A6C34878D82A}">
                    <a16:rowId xmlns:a16="http://schemas.microsoft.com/office/drawing/2014/main" val="10001"/>
                  </a:ext>
                </a:extLst>
              </a:tr>
              <a:tr h="370840">
                <a:tc>
                  <a:txBody>
                    <a:bodyPr/>
                    <a:lstStyle/>
                    <a:p>
                      <a:pPr algn="ctr" fontAlgn="b"/>
                      <a:r>
                        <a:rPr lang="en-US" sz="2400" b="0" i="0" u="none" strike="noStrike">
                          <a:solidFill>
                            <a:srgbClr val="000000"/>
                          </a:solidFill>
                          <a:latin typeface="Calibri"/>
                        </a:rPr>
                        <a:t>4</a:t>
                      </a:r>
                    </a:p>
                  </a:txBody>
                  <a:tcPr marL="9525" marR="9525" marT="9525" marB="0" anchor="ctr"/>
                </a:tc>
                <a:tc>
                  <a:txBody>
                    <a:bodyPr/>
                    <a:lstStyle/>
                    <a:p>
                      <a:pPr algn="ctr" fontAlgn="b"/>
                      <a:r>
                        <a:rPr lang="en-US" sz="2400" b="0" i="0" u="none" strike="noStrike">
                          <a:solidFill>
                            <a:srgbClr val="000000"/>
                          </a:solidFill>
                          <a:latin typeface="Calibri"/>
                        </a:rPr>
                        <a:t>2</a:t>
                      </a:r>
                    </a:p>
                  </a:txBody>
                  <a:tcPr marL="9525" marR="9525" marT="9525" marB="0" anchor="ctr"/>
                </a:tc>
                <a:tc>
                  <a:txBody>
                    <a:bodyPr/>
                    <a:lstStyle/>
                    <a:p>
                      <a:pPr algn="ctr" fontAlgn="b"/>
                      <a:r>
                        <a:rPr lang="en-US" sz="2400" b="0" i="0" u="none" strike="noStrike">
                          <a:solidFill>
                            <a:srgbClr val="000000"/>
                          </a:solidFill>
                          <a:latin typeface="Calibri"/>
                        </a:rPr>
                        <a:t>2 · 180 = 360°</a:t>
                      </a:r>
                    </a:p>
                  </a:txBody>
                  <a:tcPr marL="9525" marR="9525" marT="9525" marB="0" anchor="ctr"/>
                </a:tc>
                <a:extLst>
                  <a:ext uri="{0D108BD9-81ED-4DB2-BD59-A6C34878D82A}">
                    <a16:rowId xmlns:a16="http://schemas.microsoft.com/office/drawing/2014/main" val="10002"/>
                  </a:ext>
                </a:extLst>
              </a:tr>
              <a:tr h="370840">
                <a:tc>
                  <a:txBody>
                    <a:bodyPr/>
                    <a:lstStyle/>
                    <a:p>
                      <a:pPr algn="ctr" fontAlgn="b"/>
                      <a:r>
                        <a:rPr lang="en-US" sz="2400" b="0" i="0" u="none" strike="noStrike">
                          <a:solidFill>
                            <a:srgbClr val="000000"/>
                          </a:solidFill>
                          <a:latin typeface="Calibri"/>
                        </a:rPr>
                        <a:t>5</a:t>
                      </a:r>
                    </a:p>
                  </a:txBody>
                  <a:tcPr marL="9525" marR="9525" marT="9525" marB="0" anchor="ctr"/>
                </a:tc>
                <a:tc>
                  <a:txBody>
                    <a:bodyPr/>
                    <a:lstStyle/>
                    <a:p>
                      <a:pPr algn="ctr" fontAlgn="b"/>
                      <a:r>
                        <a:rPr lang="en-US" sz="2400" b="0" i="0" u="none" strike="noStrike">
                          <a:solidFill>
                            <a:srgbClr val="000000"/>
                          </a:solidFill>
                          <a:latin typeface="Calibri"/>
                        </a:rPr>
                        <a:t>3</a:t>
                      </a:r>
                    </a:p>
                  </a:txBody>
                  <a:tcPr marL="9525" marR="9525" marT="9525" marB="0" anchor="ctr"/>
                </a:tc>
                <a:tc>
                  <a:txBody>
                    <a:bodyPr/>
                    <a:lstStyle/>
                    <a:p>
                      <a:pPr algn="ctr" fontAlgn="b"/>
                      <a:r>
                        <a:rPr lang="en-US" sz="2400" b="0" i="0" u="none" strike="noStrike">
                          <a:solidFill>
                            <a:srgbClr val="000000"/>
                          </a:solidFill>
                          <a:latin typeface="Calibri"/>
                        </a:rPr>
                        <a:t>3 · 180 = 540°</a:t>
                      </a:r>
                    </a:p>
                  </a:txBody>
                  <a:tcPr marL="9525" marR="9525" marT="9525" marB="0" anchor="ctr"/>
                </a:tc>
                <a:extLst>
                  <a:ext uri="{0D108BD9-81ED-4DB2-BD59-A6C34878D82A}">
                    <a16:rowId xmlns:a16="http://schemas.microsoft.com/office/drawing/2014/main" val="10003"/>
                  </a:ext>
                </a:extLst>
              </a:tr>
              <a:tr h="370840">
                <a:tc>
                  <a:txBody>
                    <a:bodyPr/>
                    <a:lstStyle/>
                    <a:p>
                      <a:pPr algn="ctr" fontAlgn="b"/>
                      <a:r>
                        <a:rPr lang="en-US" sz="2400" b="0" i="0" u="none" strike="noStrike">
                          <a:solidFill>
                            <a:srgbClr val="000000"/>
                          </a:solidFill>
                          <a:latin typeface="Calibri"/>
                        </a:rPr>
                        <a:t>6</a:t>
                      </a:r>
                    </a:p>
                  </a:txBody>
                  <a:tcPr marL="9525" marR="9525" marT="9525" marB="0" anchor="ctr"/>
                </a:tc>
                <a:tc>
                  <a:txBody>
                    <a:bodyPr/>
                    <a:lstStyle/>
                    <a:p>
                      <a:pPr algn="ctr" fontAlgn="b"/>
                      <a:r>
                        <a:rPr lang="en-US" sz="2400" b="0" i="0" u="none" strike="noStrike" dirty="0">
                          <a:solidFill>
                            <a:srgbClr val="000000"/>
                          </a:solidFill>
                          <a:latin typeface="Calibri"/>
                        </a:rPr>
                        <a:t>4</a:t>
                      </a:r>
                    </a:p>
                  </a:txBody>
                  <a:tcPr marL="9525" marR="9525" marT="9525" marB="0" anchor="ctr"/>
                </a:tc>
                <a:tc>
                  <a:txBody>
                    <a:bodyPr/>
                    <a:lstStyle/>
                    <a:p>
                      <a:pPr algn="ctr" fontAlgn="b"/>
                      <a:r>
                        <a:rPr lang="en-US" sz="2400" b="0" i="0" u="none" strike="noStrike" dirty="0">
                          <a:solidFill>
                            <a:srgbClr val="000000"/>
                          </a:solidFill>
                          <a:latin typeface="Calibri"/>
                        </a:rPr>
                        <a:t>4 · 180 = 720°</a:t>
                      </a:r>
                    </a:p>
                  </a:txBody>
                  <a:tcPr marL="9525" marR="9525" marT="9525"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 of the Measures of the Interior Angles of a Polygon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Sum of the Measures of the Interior Angles of a Polygon</a:t>
            </a:r>
          </a:p>
          <a:p>
            <a:r>
              <a:rPr lang="en-US" dirty="0">
                <a:solidFill>
                  <a:srgbClr val="000000"/>
                </a:solidFill>
              </a:rPr>
              <a:t>The sum of the measures of the interior angles of an </a:t>
            </a:r>
            <a:r>
              <a:rPr lang="en-US" i="1" dirty="0">
                <a:solidFill>
                  <a:srgbClr val="000000"/>
                </a:solidFill>
              </a:rPr>
              <a:t>n</a:t>
            </a:r>
            <a:r>
              <a:rPr lang="en-US" dirty="0">
                <a:solidFill>
                  <a:srgbClr val="000000"/>
                </a:solidFill>
              </a:rPr>
              <a:t>‑</a:t>
            </a:r>
            <a:r>
              <a:rPr lang="en-US" dirty="0" err="1">
                <a:solidFill>
                  <a:srgbClr val="000000"/>
                </a:solidFill>
              </a:rPr>
              <a:t>sided</a:t>
            </a:r>
            <a:r>
              <a:rPr lang="en-US" dirty="0">
                <a:solidFill>
                  <a:srgbClr val="000000"/>
                </a:solidFill>
              </a:rPr>
              <a:t> polygon is (</a:t>
            </a:r>
            <a:r>
              <a:rPr lang="en-US" i="1" dirty="0">
                <a:solidFill>
                  <a:srgbClr val="000000"/>
                </a:solidFill>
              </a:rPr>
              <a:t>n </a:t>
            </a:r>
            <a:r>
              <a:rPr lang="en-US" dirty="0">
                <a:solidFill>
                  <a:srgbClr val="000000"/>
                </a:solidFill>
                <a:latin typeface="Symbol" pitchFamily="18" charset="2"/>
              </a:rPr>
              <a:t>-</a:t>
            </a:r>
            <a:r>
              <a:rPr lang="en-US" i="1" dirty="0">
                <a:solidFill>
                  <a:srgbClr val="000000"/>
                </a:solidFill>
              </a:rPr>
              <a:t> </a:t>
            </a:r>
            <a:r>
              <a:rPr lang="en-US" dirty="0">
                <a:solidFill>
                  <a:srgbClr val="000000"/>
                </a:solidFill>
              </a:rPr>
              <a:t>2) ⋅ 180</a:t>
            </a:r>
            <a:r>
              <a:rPr lang="en-US" dirty="0">
                <a:solidFill>
                  <a:srgbClr val="000000"/>
                </a:solidFill>
                <a:sym typeface="Symbol"/>
              </a:rPr>
              <a:t></a:t>
            </a:r>
            <a:r>
              <a:rPr lang="en-US" dirty="0">
                <a:solidFill>
                  <a:srgbClr val="000000"/>
                </a:solidFill>
              </a:rPr>
              <a:t>. </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2199</Words>
  <Application>Microsoft Office PowerPoint</Application>
  <PresentationFormat>On-screen Show (4:3)</PresentationFormat>
  <Paragraphs>241</Paragraphs>
  <Slides>53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2" baseType="lpstr">
      <vt:lpstr>Courier New</vt:lpstr>
      <vt:lpstr>Calibri</vt:lpstr>
      <vt:lpstr>Arial</vt:lpstr>
      <vt:lpstr>Euclid Symbol</vt:lpstr>
      <vt:lpstr>Symbol</vt:lpstr>
      <vt:lpstr>Cambria Math</vt:lpstr>
      <vt:lpstr>Office Theme</vt:lpstr>
      <vt:lpstr>Equation</vt:lpstr>
      <vt:lpstr>MathType 6.0 Equation</vt:lpstr>
      <vt:lpstr>Section 6.2</vt:lpstr>
      <vt:lpstr>Objectives</vt:lpstr>
      <vt:lpstr>Circles, Polygons, Perimeter, and Area</vt:lpstr>
      <vt:lpstr>Table 1: Circles and Polygons</vt:lpstr>
      <vt:lpstr>Table 1: Circles and Polygons (cont.)</vt:lpstr>
      <vt:lpstr>Table 1: Circles and Polygons (cont.)</vt:lpstr>
      <vt:lpstr>Table 1: Circles and Polygons (cont.)</vt:lpstr>
      <vt:lpstr>Table 2: Interior Angle Sum for Any Polygon Based on the Number of Sides</vt:lpstr>
      <vt:lpstr>Sum of the Measures of the Interior Angles of a Polygon </vt:lpstr>
      <vt:lpstr>Skill Check #1 </vt:lpstr>
      <vt:lpstr>Similar Triangles </vt:lpstr>
      <vt:lpstr>Example 1: Using Similar Triangles </vt:lpstr>
      <vt:lpstr>Example 1: Using Similar Triangles (cont.)</vt:lpstr>
      <vt:lpstr>Example 1: Using Similar Triangles (cont.)</vt:lpstr>
      <vt:lpstr>Example 1: Using Similar Triangles (cont.)</vt:lpstr>
      <vt:lpstr>Perimeter </vt:lpstr>
      <vt:lpstr>Example 2: Finding Perimeter </vt:lpstr>
      <vt:lpstr>Example 2: Finding Perimeter (cont.)</vt:lpstr>
      <vt:lpstr>Example 2: Finding Perimeter (cont.)</vt:lpstr>
      <vt:lpstr>Area</vt:lpstr>
      <vt:lpstr>Table 3: Summary of Perimeter and Area Formulas</vt:lpstr>
      <vt:lpstr>Table 3: Summary of Perimeter and Area Formulas (cont.)</vt:lpstr>
      <vt:lpstr>Table 3: Summary of Perimeter and Area Formulas (cont.)</vt:lpstr>
      <vt:lpstr>Table 3: Summary of Perimeter and Area Formulas (cont.)</vt:lpstr>
      <vt:lpstr>Table 3: Summary of Perimeter and Area Formulas (cont.)</vt:lpstr>
      <vt:lpstr>Example 3: Finding Area</vt:lpstr>
      <vt:lpstr>Example 3: Finding Area (cont.)</vt:lpstr>
      <vt:lpstr>Example 3: Finding Area (cont.)</vt:lpstr>
      <vt:lpstr>Example 3: Finding Area (cont.)</vt:lpstr>
      <vt:lpstr>Example 3: Finding Area (cont.)</vt:lpstr>
      <vt:lpstr>Example 4: Solving Problems Involving Area </vt:lpstr>
      <vt:lpstr>Example 4: Solving Problems Involving Area (cont.)</vt:lpstr>
      <vt:lpstr>Example 4: Solving Problems Involving Area (cont.)</vt:lpstr>
      <vt:lpstr>Example 4: Solving Problems Involving Area (cont.)</vt:lpstr>
      <vt:lpstr>Skill Check #2 </vt:lpstr>
      <vt:lpstr>Example 5: Finding the Area of a Parallelogram </vt:lpstr>
      <vt:lpstr>Example 5: Finding the Area of a Parallelogram (cont.)</vt:lpstr>
      <vt:lpstr>Example 6: Finding the Area of a Triangle </vt:lpstr>
      <vt:lpstr>Example 6: Finding the Area of a Triangle (cont.)</vt:lpstr>
      <vt:lpstr>Example 7: Finding the Area of a Trapezoid </vt:lpstr>
      <vt:lpstr>Example 7: Finding the Area of a Trapezoid (cont.)</vt:lpstr>
      <vt:lpstr>Circumference of a Circle</vt:lpstr>
      <vt:lpstr>Area of a Circle </vt:lpstr>
      <vt:lpstr>Example 8: Area and Circumference of Circles</vt:lpstr>
      <vt:lpstr>Example 8: Area and Circumference of Circles (cont.)</vt:lpstr>
      <vt:lpstr>Example 8: Area and Circumference of Circles (cont.)</vt:lpstr>
      <vt:lpstr>Skill Check #3 </vt:lpstr>
      <vt:lpstr>Example 9: Using Area </vt:lpstr>
      <vt:lpstr>Example 9: Using Area (cont.)</vt:lpstr>
      <vt:lpstr>Example 9: Using Area (cont.)</vt:lpstr>
      <vt:lpstr>Example 9: Using Area (cont.)</vt:lpstr>
      <vt:lpstr>Example 9: Using Area (cont.)</vt:lpstr>
      <vt:lpstr>Example 9: Using Area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Daniel Breuer</cp:lastModifiedBy>
  <cp:revision>165</cp:revision>
  <dcterms:created xsi:type="dcterms:W3CDTF">2013-04-26T14:43:13Z</dcterms:created>
  <dcterms:modified xsi:type="dcterms:W3CDTF">2018-09-07T19:47:02Z</dcterms:modified>
</cp:coreProperties>
</file>