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7"/>
  </p:notesMasterIdLst>
  <p:handoutMasterIdLst>
    <p:handoutMasterId r:id="rId88"/>
  </p:handoutMasterIdLst>
  <p:sldIdLst>
    <p:sldId id="256" r:id="rId2"/>
    <p:sldId id="339" r:id="rId3"/>
    <p:sldId id="34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Lst>
  <p:sldSz cx="9144000" cy="6858000" type="screen4x3"/>
  <p:notesSz cx="6858000" cy="9144000"/>
  <p:embeddedFontLst>
    <p:embeddedFont>
      <p:font typeface="Calibri" panose="020F0502020204030204" pitchFamily="34" charset="0"/>
      <p:regular r:id="rId89"/>
      <p:bold r:id="rId90"/>
      <p:italic r:id="rId91"/>
      <p:boldItalic r:id="rId92"/>
    </p:embeddedFont>
    <p:embeddedFont>
      <p:font typeface="Cambria Math" panose="02040503050406030204" pitchFamily="18" charset="0"/>
      <p:regular r:id="rId93"/>
    </p:embeddedFont>
    <p:embeddedFont>
      <p:font typeface="Euclid Symbol" panose="05050102010706020507" pitchFamily="18" charset="2"/>
      <p:regular r:id="rId94"/>
      <p:bold r:id="rId95"/>
      <p:italic r:id="rId96"/>
      <p:boldItalic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99"/>
    <a:srgbClr val="0000FF"/>
    <a:srgbClr val="0000CC"/>
    <a:srgbClr val="000000"/>
    <a:srgbClr val="FFFFCC"/>
    <a:srgbClr val="366092"/>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107" d="100"/>
          <a:sy n="107" d="100"/>
        </p:scale>
        <p:origin x="1260"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1.bin"/><Relationship Id="rId14" Type="http://schemas.openxmlformats.org/officeDocument/2006/relationships/image" Target="../media/image33.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28.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wmf"/><Relationship Id="rId5" Type="http://schemas.openxmlformats.org/officeDocument/2006/relationships/oleObject" Target="../embeddings/oleObject32.bin"/><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34.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0.bin"/><Relationship Id="rId14" Type="http://schemas.openxmlformats.org/officeDocument/2006/relationships/image" Target="../media/image53.wmf"/></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6.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6.bin"/><Relationship Id="rId14" Type="http://schemas.openxmlformats.org/officeDocument/2006/relationships/image" Target="../media/image6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image" Target="../media/image67.wmf"/><Relationship Id="rId1" Type="http://schemas.openxmlformats.org/officeDocument/2006/relationships/vmlDrawing" Target="../drawings/vmlDrawing17.vml"/><Relationship Id="rId6" Type="http://schemas.openxmlformats.org/officeDocument/2006/relationships/image" Target="../media/image62.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2.bin"/><Relationship Id="rId14" Type="http://schemas.openxmlformats.org/officeDocument/2006/relationships/image" Target="../media/image6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9.wmf"/><Relationship Id="rId5" Type="http://schemas.openxmlformats.org/officeDocument/2006/relationships/oleObject" Target="../embeddings/oleObject57.bin"/><Relationship Id="rId4" Type="http://schemas.openxmlformats.org/officeDocument/2006/relationships/image" Target="../media/image6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2.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0.wmf"/><Relationship Id="rId5" Type="http://schemas.openxmlformats.org/officeDocument/2006/relationships/oleObject" Target="../embeddings/oleObject66.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68.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3.wmf"/></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84.wmf"/><Relationship Id="rId4" Type="http://schemas.openxmlformats.org/officeDocument/2006/relationships/oleObject" Target="../embeddings/oleObject70.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7.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74.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9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27.vml"/><Relationship Id="rId6" Type="http://schemas.openxmlformats.org/officeDocument/2006/relationships/image" Target="../media/image93.w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83.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80.bin"/><Relationship Id="rId14" Type="http://schemas.openxmlformats.org/officeDocument/2006/relationships/image" Target="../media/image97.wmf"/></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85.bin"/><Relationship Id="rId5" Type="http://schemas.openxmlformats.org/officeDocument/2006/relationships/image" Target="../media/image99.wmf"/><Relationship Id="rId4" Type="http://schemas.openxmlformats.org/officeDocument/2006/relationships/oleObject" Target="../embeddings/oleObject84.bin"/></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87.bin"/><Relationship Id="rId5" Type="http://schemas.openxmlformats.org/officeDocument/2006/relationships/image" Target="../media/image102.wmf"/><Relationship Id="rId4" Type="http://schemas.openxmlformats.org/officeDocument/2006/relationships/oleObject" Target="../embeddings/oleObject86.bin"/></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89.bin"/><Relationship Id="rId5" Type="http://schemas.openxmlformats.org/officeDocument/2006/relationships/image" Target="../media/image105.wmf"/><Relationship Id="rId4" Type="http://schemas.openxmlformats.org/officeDocument/2006/relationships/oleObject" Target="../embeddings/oleObject88.bin"/></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91.bin"/><Relationship Id="rId5" Type="http://schemas.openxmlformats.org/officeDocument/2006/relationships/image" Target="../media/image108.wmf"/><Relationship Id="rId4" Type="http://schemas.openxmlformats.org/officeDocument/2006/relationships/oleObject" Target="../embeddings/oleObject90.bin"/></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93.bin"/><Relationship Id="rId5" Type="http://schemas.openxmlformats.org/officeDocument/2006/relationships/image" Target="../media/image111.wmf"/><Relationship Id="rId4" Type="http://schemas.openxmlformats.org/officeDocument/2006/relationships/oleObject" Target="../embeddings/oleObject92.bin"/></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95.bin"/><Relationship Id="rId5" Type="http://schemas.openxmlformats.org/officeDocument/2006/relationships/image" Target="../media/image114.wmf"/><Relationship Id="rId4" Type="http://schemas.openxmlformats.org/officeDocument/2006/relationships/oleObject" Target="../embeddings/oleObject94.bin"/></Relationships>
</file>

<file path=ppt/slides/_rels/slide6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22.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9.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99.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4.wmf"/><Relationship Id="rId5" Type="http://schemas.openxmlformats.org/officeDocument/2006/relationships/oleObject" Target="../embeddings/oleObject102.bin"/><Relationship Id="rId4" Type="http://schemas.openxmlformats.org/officeDocument/2006/relationships/image" Target="../media/image12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27.wmf"/><Relationship Id="rId5" Type="http://schemas.openxmlformats.org/officeDocument/2006/relationships/oleObject" Target="../embeddings/oleObject104.bin"/><Relationship Id="rId4" Type="http://schemas.openxmlformats.org/officeDocument/2006/relationships/image" Target="../media/image126.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2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29.wmf"/></Relationships>
</file>

<file path=ppt/slides/_rels/slide78.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31.wmf"/><Relationship Id="rId5" Type="http://schemas.openxmlformats.org/officeDocument/2006/relationships/oleObject" Target="../embeddings/oleObject108.bin"/><Relationship Id="rId4" Type="http://schemas.openxmlformats.org/officeDocument/2006/relationships/image" Target="../media/image130.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33.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35.wmf"/></Relationships>
</file>

<file path=ppt/slides/_rels/slide83.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37.wmf"/><Relationship Id="rId5" Type="http://schemas.openxmlformats.org/officeDocument/2006/relationships/oleObject" Target="../embeddings/oleObject113.bin"/><Relationship Id="rId4" Type="http://schemas.openxmlformats.org/officeDocument/2006/relationships/image" Target="../media/image136.wmf"/></Relationships>
</file>

<file path=ppt/slides/_rels/slide84.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120.bin"/><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43.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40.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18.bin"/><Relationship Id="rId14" Type="http://schemas.openxmlformats.org/officeDocument/2006/relationships/image" Target="../media/image144.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Volume and Surface Area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 (cont.)</a:t>
            </a:r>
          </a:p>
        </p:txBody>
      </p:sp>
      <p:graphicFrame>
        <p:nvGraphicFramePr>
          <p:cNvPr id="4" name="Content Placeholder 3"/>
          <p:cNvGraphicFramePr>
            <a:graphicFrameLocks noGrp="1"/>
          </p:cNvGraphicFramePr>
          <p:nvPr>
            <p:ph idx="1"/>
          </p:nvPr>
        </p:nvGraphicFramePr>
        <p:xfrm>
          <a:off x="457200" y="1279525"/>
          <a:ext cx="8229600" cy="35972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3221990">
                <a:tc>
                  <a:txBody>
                    <a:bodyPr/>
                    <a:lstStyle/>
                    <a:p>
                      <a:pPr algn="ctr" fontAlgn="b"/>
                      <a:r>
                        <a:rPr lang="en-US" sz="2400" b="0" i="0" u="none" strike="noStrike" dirty="0">
                          <a:solidFill>
                            <a:srgbClr val="000000"/>
                          </a:solidFill>
                          <a:latin typeface="Calibri"/>
                        </a:rPr>
                        <a:t>Square Pyramid</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square pyramid </a:t>
                      </a:r>
                      <a:r>
                        <a:rPr lang="en-US" sz="2400" b="0" i="0" u="none" strike="noStrike" dirty="0">
                          <a:solidFill>
                            <a:srgbClr val="000000"/>
                          </a:solidFill>
                          <a:latin typeface="Calibri"/>
                        </a:rPr>
                        <a:t>is a figure with a square base with sides </a:t>
                      </a:r>
                      <a:r>
                        <a:rPr lang="en-US" sz="2400" b="0" i="1" u="none" strike="noStrike" dirty="0">
                          <a:solidFill>
                            <a:srgbClr val="000000"/>
                          </a:solidFill>
                          <a:latin typeface="Calibri"/>
                        </a:rPr>
                        <a:t>s</a:t>
                      </a:r>
                      <a:r>
                        <a:rPr lang="en-US" sz="2400" b="0" i="0" u="none" strike="noStrike" dirty="0">
                          <a:solidFill>
                            <a:srgbClr val="000000"/>
                          </a:solidFill>
                          <a:latin typeface="Calibri"/>
                        </a:rPr>
                        <a:t> and four triangular sides that taper to a point. The height is denoted by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6146" name="Picture 2"/>
          <p:cNvPicPr>
            <a:picLocks noChangeAspect="1" noChangeArrowheads="1"/>
          </p:cNvPicPr>
          <p:nvPr/>
        </p:nvPicPr>
        <p:blipFill>
          <a:blip r:embed="rId3" cstate="print">
            <a:clrChange>
              <a:clrFrom>
                <a:srgbClr val="F7F7FF"/>
              </a:clrFrom>
              <a:clrTo>
                <a:srgbClr val="F7F7FF">
                  <a:alpha val="0"/>
                </a:srgbClr>
              </a:clrTo>
            </a:clrChange>
            <a:duotone>
              <a:prstClr val="black"/>
              <a:schemeClr val="bg1">
                <a:lumMod val="85000"/>
                <a:tint val="45000"/>
                <a:satMod val="400000"/>
              </a:schemeClr>
            </a:duotone>
          </a:blip>
          <a:srcRect/>
          <a:stretch>
            <a:fillRect/>
          </a:stretch>
        </p:blipFill>
        <p:spPr bwMode="auto">
          <a:xfrm>
            <a:off x="777240" y="2237208"/>
            <a:ext cx="2194560" cy="2258592"/>
          </a:xfrm>
          <a:prstGeom prst="rect">
            <a:avLst/>
          </a:prstGeom>
          <a:noFill/>
          <a:ln w="9525">
            <a:noFill/>
            <a:miter lim="800000"/>
            <a:headEnd/>
            <a:tailEnd/>
          </a:ln>
          <a:effectLst/>
        </p:spPr>
      </p:pic>
      <p:graphicFrame>
        <p:nvGraphicFramePr>
          <p:cNvPr id="6147" name="Object 3"/>
          <p:cNvGraphicFramePr>
            <a:graphicFrameLocks noChangeAspect="1"/>
          </p:cNvGraphicFramePr>
          <p:nvPr/>
        </p:nvGraphicFramePr>
        <p:xfrm>
          <a:off x="6781800" y="2819400"/>
          <a:ext cx="1117600" cy="723900"/>
        </p:xfrm>
        <a:graphic>
          <a:graphicData uri="http://schemas.openxmlformats.org/presentationml/2006/ole">
            <mc:AlternateContent xmlns:mc="http://schemas.openxmlformats.org/markup-compatibility/2006">
              <mc:Choice xmlns:v="urn:schemas-microsoft-com:vml" Requires="v">
                <p:oleObj spid="_x0000_s6175" name="Equation" r:id="rId4" imgW="1117440" imgH="723600" progId="Equation.DSMT4">
                  <p:embed/>
                </p:oleObj>
              </mc:Choice>
              <mc:Fallback>
                <p:oleObj name="Equation" r:id="rId4" imgW="111744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819400"/>
                        <a:ext cx="1117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Volume </a:t>
            </a:r>
          </a:p>
        </p:txBody>
      </p:sp>
      <p:sp>
        <p:nvSpPr>
          <p:cNvPr id="3" name="Content Placeholder 2"/>
          <p:cNvSpPr>
            <a:spLocks noGrp="1"/>
          </p:cNvSpPr>
          <p:nvPr>
            <p:ph idx="1"/>
          </p:nvPr>
        </p:nvSpPr>
        <p:spPr/>
        <p:txBody>
          <a:bodyPr/>
          <a:lstStyle/>
          <a:p>
            <a:r>
              <a:rPr lang="en-US" dirty="0"/>
              <a:t>Assume you want to build a concrete patio in the back of your house. The patio is to be 18 feet long, 12 feet wide, and 6 inches deep. </a:t>
            </a:r>
          </a:p>
          <a:p>
            <a:pPr marL="463550" indent="-463550"/>
            <a:r>
              <a:rPr lang="en-US" b="1" dirty="0"/>
              <a:t>a.	</a:t>
            </a:r>
            <a:r>
              <a:rPr lang="en-US" dirty="0"/>
              <a:t>How many cubic yards of concrete are needed to build the patio?</a:t>
            </a:r>
            <a:r>
              <a:rPr lang="en-US" b="1" dirty="0"/>
              <a:t> </a:t>
            </a:r>
          </a:p>
          <a:p>
            <a:pPr marL="463550" indent="-463550"/>
            <a:r>
              <a:rPr lang="en-US" b="1" dirty="0"/>
              <a:t>b.	</a:t>
            </a:r>
            <a:r>
              <a:rPr lang="en-US" dirty="0"/>
              <a:t>If a concrete mixer truck holds 5 cubic yards of concrete, how many truckloads of concrete will be needed?</a:t>
            </a:r>
            <a:r>
              <a:rPr lang="en-US" b="1" dirty="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Volume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The volume of the concrete patio is determined by the formula </a:t>
            </a:r>
            <a:r>
              <a:rPr lang="en-US" i="1" dirty="0"/>
              <a:t>V = </a:t>
            </a:r>
            <a:r>
              <a:rPr lang="en-US" i="1" dirty="0" err="1"/>
              <a:t>lwh</a:t>
            </a:r>
            <a:r>
              <a:rPr lang="en-US" i="1" dirty="0"/>
              <a:t>. </a:t>
            </a:r>
          </a:p>
          <a:p>
            <a:pPr marL="463550"/>
            <a:r>
              <a:rPr lang="en-US" dirty="0"/>
              <a:t>Before we substitute the values in the formula, notice that not all of our dimensions are in the same units. Because we should always work with dimensions that are in the same units, we need to first convert some of the measurements. The easiest option in this example is to convert the depth, which is given in inches, into feet.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Volume (cont.)</a:t>
            </a:r>
          </a:p>
        </p:txBody>
      </p:sp>
      <p:sp>
        <p:nvSpPr>
          <p:cNvPr id="3" name="Content Placeholder 2"/>
          <p:cNvSpPr>
            <a:spLocks noGrp="1"/>
          </p:cNvSpPr>
          <p:nvPr>
            <p:ph idx="1"/>
          </p:nvPr>
        </p:nvSpPr>
        <p:spPr/>
        <p:txBody>
          <a:bodyPr/>
          <a:lstStyle/>
          <a:p>
            <a:r>
              <a:rPr lang="en-US" dirty="0"/>
              <a:t>Therefore, the depth is                                                   So, the total volume is </a:t>
            </a:r>
          </a:p>
        </p:txBody>
      </p:sp>
      <p:graphicFrame>
        <p:nvGraphicFramePr>
          <p:cNvPr id="7170" name="Object 2"/>
          <p:cNvGraphicFramePr>
            <a:graphicFrameLocks noChangeAspect="1"/>
          </p:cNvGraphicFramePr>
          <p:nvPr/>
        </p:nvGraphicFramePr>
        <p:xfrm>
          <a:off x="3886200" y="1130300"/>
          <a:ext cx="3987800" cy="927100"/>
        </p:xfrm>
        <a:graphic>
          <a:graphicData uri="http://schemas.openxmlformats.org/presentationml/2006/ole">
            <mc:AlternateContent xmlns:mc="http://schemas.openxmlformats.org/markup-compatibility/2006">
              <mc:Choice xmlns:v="urn:schemas-microsoft-com:vml" Requires="v">
                <p:oleObj spid="_x0000_s7284" name="Equation" r:id="rId3" imgW="3987720" imgH="927000" progId="Equation.DSMT4">
                  <p:embed/>
                </p:oleObj>
              </mc:Choice>
              <mc:Fallback>
                <p:oleObj name="Equation" r:id="rId3" imgW="398772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130300"/>
                        <a:ext cx="3987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848428" y="2652486"/>
          <a:ext cx="1104900" cy="292100"/>
        </p:xfrm>
        <a:graphic>
          <a:graphicData uri="http://schemas.openxmlformats.org/presentationml/2006/ole">
            <mc:AlternateContent xmlns:mc="http://schemas.openxmlformats.org/markup-compatibility/2006">
              <mc:Choice xmlns:v="urn:schemas-microsoft-com:vml" Requires="v">
                <p:oleObj spid="_x0000_s7285" name="Equation" r:id="rId5" imgW="1104840" imgH="291960" progId="Equation.DSMT4">
                  <p:embed/>
                </p:oleObj>
              </mc:Choice>
              <mc:Fallback>
                <p:oleObj name="Equation" r:id="rId5" imgW="110484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8428" y="2652486"/>
                        <a:ext cx="1104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3156072" y="3167742"/>
          <a:ext cx="3162300" cy="469900"/>
        </p:xfrm>
        <a:graphic>
          <a:graphicData uri="http://schemas.openxmlformats.org/presentationml/2006/ole">
            <mc:AlternateContent xmlns:mc="http://schemas.openxmlformats.org/markup-compatibility/2006">
              <mc:Choice xmlns:v="urn:schemas-microsoft-com:vml" Requires="v">
                <p:oleObj spid="_x0000_s7286" name="Equation" r:id="rId7" imgW="3162240" imgH="469800" progId="Equation.DSMT4">
                  <p:embed/>
                </p:oleObj>
              </mc:Choice>
              <mc:Fallback>
                <p:oleObj name="Equation" r:id="rId7" imgW="316224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6072" y="3167742"/>
                        <a:ext cx="316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42739329"/>
              </p:ext>
            </p:extLst>
          </p:nvPr>
        </p:nvGraphicFramePr>
        <p:xfrm>
          <a:off x="3156072" y="3750128"/>
          <a:ext cx="1333500" cy="469900"/>
        </p:xfrm>
        <a:graphic>
          <a:graphicData uri="http://schemas.openxmlformats.org/presentationml/2006/ole">
            <mc:AlternateContent xmlns:mc="http://schemas.openxmlformats.org/markup-compatibility/2006">
              <mc:Choice xmlns:v="urn:schemas-microsoft-com:vml" Requires="v">
                <p:oleObj spid="_x0000_s7287" name="Equation" r:id="rId9" imgW="1333440" imgH="469800" progId="Equation.DSMT4">
                  <p:embed/>
                </p:oleObj>
              </mc:Choice>
              <mc:Fallback>
                <p:oleObj name="Equation" r:id="rId9" imgW="1333440" imgH="469800" progId="Equation.DSMT4">
                  <p:embed/>
                  <p:pic>
                    <p:nvPicPr>
                      <p:cNvPr id="0" name="Picture 7"/>
                      <p:cNvPicPr>
                        <a:picLocks noChangeAspect="1" noChangeArrowheads="1"/>
                      </p:cNvPicPr>
                      <p:nvPr/>
                    </p:nvPicPr>
                    <p:blipFill>
                      <a:blip r:embed="rId10"/>
                      <a:srcRect/>
                      <a:stretch>
                        <a:fillRect/>
                      </a:stretch>
                    </p:blipFill>
                    <p:spPr bwMode="auto">
                      <a:xfrm>
                        <a:off x="3156072" y="3750128"/>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Volume (cont.)</a:t>
            </a:r>
          </a:p>
        </p:txBody>
      </p:sp>
      <p:sp>
        <p:nvSpPr>
          <p:cNvPr id="3" name="Content Placeholder 2"/>
          <p:cNvSpPr>
            <a:spLocks noGrp="1"/>
          </p:cNvSpPr>
          <p:nvPr>
            <p:ph idx="1"/>
          </p:nvPr>
        </p:nvSpPr>
        <p:spPr/>
        <p:txBody>
          <a:bodyPr/>
          <a:lstStyle/>
          <a:p>
            <a:r>
              <a:rPr lang="en-US" dirty="0"/>
              <a:t>We can calculate the number of cubic yards required by recalling that 1 yd = 3 ft and cubing both sides to get </a:t>
            </a:r>
          </a:p>
          <a:p>
            <a:r>
              <a:rPr lang="en-US" dirty="0"/>
              <a:t>                                                            Multiplying by </a:t>
            </a:r>
          </a:p>
          <a:p>
            <a:pPr>
              <a:lnSpc>
                <a:spcPct val="200000"/>
              </a:lnSpc>
            </a:pPr>
            <a:r>
              <a:rPr lang="en-US" dirty="0"/>
              <a:t>              gives us the following. </a:t>
            </a:r>
          </a:p>
          <a:p>
            <a:endParaRPr lang="en-US" dirty="0"/>
          </a:p>
          <a:p>
            <a:endParaRPr lang="en-US" dirty="0"/>
          </a:p>
          <a:p>
            <a:r>
              <a:rPr lang="en-US" dirty="0"/>
              <a:t>Therefore, our patio requires </a:t>
            </a:r>
            <a:r>
              <a:rPr lang="en-US" dirty="0">
                <a:solidFill>
                  <a:srgbClr val="FF0000"/>
                </a:solidFill>
              </a:rPr>
              <a:t>4 cubic yards </a:t>
            </a:r>
            <a:r>
              <a:rPr lang="en-US" dirty="0"/>
              <a:t>of concrete to construct.</a:t>
            </a:r>
          </a:p>
          <a:p>
            <a:endParaRPr lang="en-US" dirty="0"/>
          </a:p>
        </p:txBody>
      </p:sp>
      <p:graphicFrame>
        <p:nvGraphicFramePr>
          <p:cNvPr id="8194" name="Object 2"/>
          <p:cNvGraphicFramePr>
            <a:graphicFrameLocks noChangeAspect="1"/>
          </p:cNvGraphicFramePr>
          <p:nvPr/>
        </p:nvGraphicFramePr>
        <p:xfrm>
          <a:off x="582304" y="2182504"/>
          <a:ext cx="4635500" cy="533400"/>
        </p:xfrm>
        <a:graphic>
          <a:graphicData uri="http://schemas.openxmlformats.org/presentationml/2006/ole">
            <mc:AlternateContent xmlns:mc="http://schemas.openxmlformats.org/markup-compatibility/2006">
              <mc:Choice xmlns:v="urn:schemas-microsoft-com:vml" Requires="v">
                <p:oleObj spid="_x0000_s8278" name="Equation" r:id="rId3" imgW="4635360" imgH="533160" progId="Equation.DSMT4">
                  <p:embed/>
                </p:oleObj>
              </mc:Choice>
              <mc:Fallback>
                <p:oleObj name="Equation" r:id="rId3" imgW="463536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04" y="2182504"/>
                        <a:ext cx="4635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582304" y="2819400"/>
          <a:ext cx="889000" cy="876300"/>
        </p:xfrm>
        <a:graphic>
          <a:graphicData uri="http://schemas.openxmlformats.org/presentationml/2006/ole">
            <mc:AlternateContent xmlns:mc="http://schemas.openxmlformats.org/markup-compatibility/2006">
              <mc:Choice xmlns:v="urn:schemas-microsoft-com:vml" Requires="v">
                <p:oleObj spid="_x0000_s8279" name="Equation" r:id="rId5" imgW="888840" imgH="876240" progId="Equation.DSMT4">
                  <p:embed/>
                </p:oleObj>
              </mc:Choice>
              <mc:Fallback>
                <p:oleObj name="Equation" r:id="rId5" imgW="88884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304" y="2819400"/>
                        <a:ext cx="88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028950" y="3733800"/>
          <a:ext cx="3086100" cy="876300"/>
        </p:xfrm>
        <a:graphic>
          <a:graphicData uri="http://schemas.openxmlformats.org/presentationml/2006/ole">
            <mc:AlternateContent xmlns:mc="http://schemas.openxmlformats.org/markup-compatibility/2006">
              <mc:Choice xmlns:v="urn:schemas-microsoft-com:vml" Requires="v">
                <p:oleObj spid="_x0000_s8280" name="Equation" r:id="rId7" imgW="3085920" imgH="876240" progId="Equation.DSMT4">
                  <p:embed/>
                </p:oleObj>
              </mc:Choice>
              <mc:Fallback>
                <p:oleObj name="Equation" r:id="rId7" imgW="308592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950" y="3733800"/>
                        <a:ext cx="308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Volume (cont.)</a:t>
            </a:r>
          </a:p>
        </p:txBody>
      </p:sp>
      <p:sp>
        <p:nvSpPr>
          <p:cNvPr id="3" name="Content Placeholder 2"/>
          <p:cNvSpPr>
            <a:spLocks noGrp="1"/>
          </p:cNvSpPr>
          <p:nvPr>
            <p:ph idx="1"/>
          </p:nvPr>
        </p:nvSpPr>
        <p:spPr/>
        <p:txBody>
          <a:bodyPr/>
          <a:lstStyle/>
          <a:p>
            <a:pPr marL="463550" indent="-463550"/>
            <a:r>
              <a:rPr lang="en-US" b="1" dirty="0"/>
              <a:t>b.	</a:t>
            </a:r>
            <a:r>
              <a:rPr lang="en-US" dirty="0"/>
              <a:t>Because we need less than 5 cubic yards of concrete, only one truckload of concrete would be needed to pour the patio.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a:t>
            </a:r>
          </a:p>
        </p:txBody>
      </p:sp>
      <p:sp>
        <p:nvSpPr>
          <p:cNvPr id="3" name="Content Placeholder 2"/>
          <p:cNvSpPr>
            <a:spLocks noGrp="1"/>
          </p:cNvSpPr>
          <p:nvPr>
            <p:ph idx="1"/>
          </p:nvPr>
        </p:nvSpPr>
        <p:spPr/>
        <p:txBody>
          <a:bodyPr/>
          <a:lstStyle/>
          <a:p>
            <a:r>
              <a:rPr lang="en-US" dirty="0"/>
              <a:t>Suppose you want to build a swimming pool in your backyard. The city in which you live has a restriction on the volume of water that the pool can hold. The restriction is that pools may contain at most 4800 cubic feet of water. Your plans are to a build a pool that is 16 feet wide, 24 feet long, and has a depth that varies from 2 feet to 12 feet on a constant slope. Does the pool meet the restrictions required by the city?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b="1" dirty="0"/>
              <a:t>Solution </a:t>
            </a:r>
          </a:p>
          <a:p>
            <a:r>
              <a:rPr lang="en-US" dirty="0"/>
              <a:t>To begin our solution, let’s recall some of our problem-solving techniques from Chapter 1. By drawing a picture of the pool with views from both the top and side, we can better understand what is being asked. The following figure shows the top view of the swimming pool. </a:t>
            </a:r>
          </a:p>
        </p:txBody>
      </p:sp>
      <p:pic>
        <p:nvPicPr>
          <p:cNvPr id="9218" name="Picture 2"/>
          <p:cNvPicPr>
            <a:picLocks noChangeAspect="1" noChangeArrowheads="1"/>
          </p:cNvPicPr>
          <p:nvPr/>
        </p:nvPicPr>
        <p:blipFill>
          <a:blip r:embed="rId2" cstate="print"/>
          <a:srcRect/>
          <a:stretch>
            <a:fillRect/>
          </a:stretch>
        </p:blipFill>
        <p:spPr bwMode="auto">
          <a:xfrm>
            <a:off x="3429000" y="4038600"/>
            <a:ext cx="3840480" cy="1868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dirty="0"/>
              <a:t>You can see that the top view of the pool shows that the pool is rectangular with a width of 16 ft and a length of 24 ft. Now let’s take a look at a side view of the pool. </a:t>
            </a:r>
          </a:p>
        </p:txBody>
      </p:sp>
      <p:pic>
        <p:nvPicPr>
          <p:cNvPr id="10242" name="Picture 2"/>
          <p:cNvPicPr>
            <a:picLocks noChangeAspect="1" noChangeArrowheads="1"/>
          </p:cNvPicPr>
          <p:nvPr/>
        </p:nvPicPr>
        <p:blipFill>
          <a:blip r:embed="rId2" cstate="print"/>
          <a:srcRect/>
          <a:stretch>
            <a:fillRect/>
          </a:stretch>
        </p:blipFill>
        <p:spPr bwMode="auto">
          <a:xfrm>
            <a:off x="1783080" y="3215694"/>
            <a:ext cx="5577840" cy="242310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dirty="0"/>
              <a:t>The side view of the pool is actually a trapezoid. The formula for the area of a trapezoid is </a:t>
            </a:r>
          </a:p>
          <a:p>
            <a:endParaRPr lang="en-US" dirty="0"/>
          </a:p>
          <a:p>
            <a:endParaRPr lang="en-US" dirty="0"/>
          </a:p>
          <a:p>
            <a:r>
              <a:rPr lang="en-US" dirty="0"/>
              <a:t>where </a:t>
            </a:r>
            <a:r>
              <a:rPr lang="en-US" i="1" dirty="0"/>
              <a:t>b</a:t>
            </a:r>
            <a:r>
              <a:rPr lang="en-US" baseline="-25000" dirty="0"/>
              <a:t>1</a:t>
            </a:r>
            <a:r>
              <a:rPr lang="en-US" dirty="0"/>
              <a:t> and </a:t>
            </a:r>
            <a:r>
              <a:rPr lang="en-US" i="1" dirty="0"/>
              <a:t>b</a:t>
            </a:r>
            <a:r>
              <a:rPr lang="en-US" baseline="-25000" dirty="0"/>
              <a:t>2</a:t>
            </a:r>
            <a:r>
              <a:rPr lang="en-US" dirty="0"/>
              <a:t> are the lengths of the bases. In our case, the lengths of the bases are 2 ft and 12 ft. The height, or </a:t>
            </a:r>
            <a:r>
              <a:rPr lang="en-US" i="1" dirty="0"/>
              <a:t>h</a:t>
            </a:r>
            <a:r>
              <a:rPr lang="en-US" dirty="0"/>
              <a:t>, would be 24 ft. So, its area would be </a:t>
            </a:r>
          </a:p>
        </p:txBody>
      </p:sp>
      <p:graphicFrame>
        <p:nvGraphicFramePr>
          <p:cNvPr id="11266" name="Object 2"/>
          <p:cNvGraphicFramePr>
            <a:graphicFrameLocks noChangeAspect="1"/>
          </p:cNvGraphicFramePr>
          <p:nvPr>
            <p:extLst>
              <p:ext uri="{D42A27DB-BD31-4B8C-83A1-F6EECF244321}">
                <p14:modId xmlns:p14="http://schemas.microsoft.com/office/powerpoint/2010/main" val="573386650"/>
              </p:ext>
            </p:extLst>
          </p:nvPr>
        </p:nvGraphicFramePr>
        <p:xfrm>
          <a:off x="2800350" y="2286000"/>
          <a:ext cx="3543300" cy="838200"/>
        </p:xfrm>
        <a:graphic>
          <a:graphicData uri="http://schemas.openxmlformats.org/presentationml/2006/ole">
            <mc:AlternateContent xmlns:mc="http://schemas.openxmlformats.org/markup-compatibility/2006">
              <mc:Choice xmlns:v="urn:schemas-microsoft-com:vml" Requires="v">
                <p:oleObj spid="_x0000_s11322" name="Equation" r:id="rId3" imgW="3543120" imgH="838080" progId="Equation.DSMT4">
                  <p:embed/>
                </p:oleObj>
              </mc:Choice>
              <mc:Fallback>
                <p:oleObj name="Equation" r:id="rId3" imgW="3543120" imgH="838080" progId="Equation.DSMT4">
                  <p:embed/>
                  <p:pic>
                    <p:nvPicPr>
                      <p:cNvPr id="0" name="Picture 2"/>
                      <p:cNvPicPr>
                        <a:picLocks noChangeAspect="1" noChangeArrowheads="1"/>
                      </p:cNvPicPr>
                      <p:nvPr/>
                    </p:nvPicPr>
                    <p:blipFill>
                      <a:blip r:embed="rId4"/>
                      <a:srcRect/>
                      <a:stretch>
                        <a:fillRect/>
                      </a:stretch>
                    </p:blipFill>
                    <p:spPr bwMode="auto">
                      <a:xfrm>
                        <a:off x="2800350" y="2286000"/>
                        <a:ext cx="354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2234840156"/>
              </p:ext>
            </p:extLst>
          </p:nvPr>
        </p:nvGraphicFramePr>
        <p:xfrm>
          <a:off x="1517650" y="4648200"/>
          <a:ext cx="6108700" cy="838200"/>
        </p:xfrm>
        <a:graphic>
          <a:graphicData uri="http://schemas.openxmlformats.org/presentationml/2006/ole">
            <mc:AlternateContent xmlns:mc="http://schemas.openxmlformats.org/markup-compatibility/2006">
              <mc:Choice xmlns:v="urn:schemas-microsoft-com:vml" Requires="v">
                <p:oleObj spid="_x0000_s11323" name="Equation" r:id="rId5" imgW="6108480" imgH="838080" progId="Equation.DSMT4">
                  <p:embed/>
                </p:oleObj>
              </mc:Choice>
              <mc:Fallback>
                <p:oleObj name="Equation" r:id="rId5" imgW="6108480" imgH="838080" progId="Equation.DSMT4">
                  <p:embed/>
                  <p:pic>
                    <p:nvPicPr>
                      <p:cNvPr id="0" name="Picture 3"/>
                      <p:cNvPicPr>
                        <a:picLocks noChangeAspect="1" noChangeArrowheads="1"/>
                      </p:cNvPicPr>
                      <p:nvPr/>
                    </p:nvPicPr>
                    <p:blipFill>
                      <a:blip r:embed="rId6"/>
                      <a:srcRect/>
                      <a:stretch>
                        <a:fillRect/>
                      </a:stretch>
                    </p:blipFill>
                    <p:spPr bwMode="auto">
                      <a:xfrm>
                        <a:off x="1517650" y="4648200"/>
                        <a:ext cx="610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a:spLocks/>
          </p:cNvSpPr>
          <p:nvPr/>
        </p:nvSpPr>
        <p:spPr>
          <a:xfrm>
            <a:off x="457200" y="1295400"/>
            <a:ext cx="8229600" cy="52322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defTabSz="406400">
              <a:spcBef>
                <a:spcPct val="20000"/>
              </a:spcBef>
              <a:buFont typeface="Courier New" pitchFamily="49" charset="0"/>
              <a:buChar char="o"/>
              <a:defRPr/>
            </a:pPr>
            <a:r>
              <a:rPr lang="en-US" sz="2800" dirty="0"/>
              <a:t>Apply the concepts of surface area and volume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2897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dirty="0"/>
              <a:t>Another way—though unnecessary since we know the formula—to find this side view area would be to break the trapezoid into pieces. </a:t>
            </a:r>
          </a:p>
        </p:txBody>
      </p:sp>
      <p:pic>
        <p:nvPicPr>
          <p:cNvPr id="12290" name="Picture 2"/>
          <p:cNvPicPr>
            <a:picLocks noChangeAspect="1" noChangeArrowheads="1"/>
          </p:cNvPicPr>
          <p:nvPr/>
        </p:nvPicPr>
        <p:blipFill>
          <a:blip r:embed="rId2" cstate="print"/>
          <a:srcRect/>
          <a:stretch>
            <a:fillRect/>
          </a:stretch>
        </p:blipFill>
        <p:spPr bwMode="auto">
          <a:xfrm>
            <a:off x="1280160" y="2743200"/>
            <a:ext cx="6583680" cy="294554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dirty="0"/>
              <a:t>Here, we cut the side view of the trapezoid into a small rectangle and a triangle. We know the formula for the area of each shape. So, if we combine the two areas, we will have the area of the trapezoid. </a:t>
            </a:r>
          </a:p>
        </p:txBody>
      </p:sp>
      <p:sp>
        <p:nvSpPr>
          <p:cNvPr id="5" name="Rectangle 4"/>
          <p:cNvSpPr/>
          <p:nvPr/>
        </p:nvSpPr>
        <p:spPr>
          <a:xfrm>
            <a:off x="6096000" y="3200400"/>
            <a:ext cx="2667000" cy="2677656"/>
          </a:xfrm>
          <a:prstGeom prst="rect">
            <a:avLst/>
          </a:prstGeom>
        </p:spPr>
        <p:txBody>
          <a:bodyPr wrap="square">
            <a:spAutoFit/>
          </a:bodyPr>
          <a:lstStyle/>
          <a:p>
            <a:r>
              <a:rPr lang="en-US" sz="2800" dirty="0"/>
              <a:t>You can see that either way we calculate it, the area of the trapezoid is 168 ft</a:t>
            </a:r>
            <a:r>
              <a:rPr lang="en-US" sz="2800" baseline="30000" dirty="0"/>
              <a:t>2</a:t>
            </a:r>
            <a:r>
              <a:rPr lang="en-US" sz="2800" dirty="0"/>
              <a:t>. </a:t>
            </a:r>
          </a:p>
        </p:txBody>
      </p:sp>
      <p:graphicFrame>
        <p:nvGraphicFramePr>
          <p:cNvPr id="13315" name="Object 3"/>
          <p:cNvGraphicFramePr>
            <a:graphicFrameLocks noChangeAspect="1"/>
          </p:cNvGraphicFramePr>
          <p:nvPr/>
        </p:nvGraphicFramePr>
        <p:xfrm>
          <a:off x="609600" y="3204028"/>
          <a:ext cx="4622800" cy="508000"/>
        </p:xfrm>
        <a:graphic>
          <a:graphicData uri="http://schemas.openxmlformats.org/presentationml/2006/ole">
            <mc:AlternateContent xmlns:mc="http://schemas.openxmlformats.org/markup-compatibility/2006">
              <mc:Choice xmlns:v="urn:schemas-microsoft-com:vml" Requires="v">
                <p:oleObj spid="_x0000_s13399" name="Equation" r:id="rId3" imgW="4622760" imgH="507960" progId="Equation.DSMT4">
                  <p:embed/>
                </p:oleObj>
              </mc:Choice>
              <mc:Fallback>
                <p:oleObj name="Equation" r:id="rId3" imgW="4622760" imgH="507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04028"/>
                        <a:ext cx="4622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609600" y="3857172"/>
          <a:ext cx="5105400" cy="838200"/>
        </p:xfrm>
        <a:graphic>
          <a:graphicData uri="http://schemas.openxmlformats.org/presentationml/2006/ole">
            <mc:AlternateContent xmlns:mc="http://schemas.openxmlformats.org/markup-compatibility/2006">
              <mc:Choice xmlns:v="urn:schemas-microsoft-com:vml" Requires="v">
                <p:oleObj spid="_x0000_s13400" name="Equation" r:id="rId5" imgW="5105160" imgH="838080" progId="Equation.DSMT4">
                  <p:embed/>
                </p:oleObj>
              </mc:Choice>
              <mc:Fallback>
                <p:oleObj name="Equation" r:id="rId5" imgW="5105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57172"/>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609600" y="4762500"/>
          <a:ext cx="5270500" cy="952500"/>
        </p:xfrm>
        <a:graphic>
          <a:graphicData uri="http://schemas.openxmlformats.org/presentationml/2006/ole">
            <mc:AlternateContent xmlns:mc="http://schemas.openxmlformats.org/markup-compatibility/2006">
              <mc:Choice xmlns:v="urn:schemas-microsoft-com:vml" Requires="v">
                <p:oleObj spid="_x0000_s13401" name="Equation" r:id="rId7" imgW="5270400" imgH="952200" progId="Equation.DSMT4">
                  <p:embed/>
                </p:oleObj>
              </mc:Choice>
              <mc:Fallback>
                <p:oleObj name="Equation" r:id="rId7" imgW="5270400" imgH="952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762500"/>
                        <a:ext cx="5270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a:xfrm>
            <a:off x="457200" y="1280160"/>
            <a:ext cx="8229600" cy="4572000"/>
          </a:xfrm>
        </p:spPr>
        <p:txBody>
          <a:bodyPr>
            <a:noAutofit/>
          </a:bodyPr>
          <a:lstStyle/>
          <a:p>
            <a:r>
              <a:rPr lang="en-US" dirty="0"/>
              <a:t>Finally, we can find the volume of the pool. The volume will be equal to the product of the area of the trapezoidal side view and the width of the pool. Take a moment to make sure you understand we have taken </a:t>
            </a:r>
            <a:r>
              <a:rPr lang="en-US" i="1" dirty="0"/>
              <a:t>all </a:t>
            </a:r>
            <a:r>
              <a:rPr lang="en-US" dirty="0"/>
              <a:t>three dimensions (length, width, and height) of the pool into account. The final volume of the pool will be</a:t>
            </a:r>
            <a:r>
              <a:rPr lang="en-US" i="1" dirty="0"/>
              <a:t> </a:t>
            </a:r>
          </a:p>
          <a:p>
            <a:endParaRPr lang="en-US" i="1" dirty="0"/>
          </a:p>
        </p:txBody>
      </p:sp>
      <p:graphicFrame>
        <p:nvGraphicFramePr>
          <p:cNvPr id="14338" name="Object 2"/>
          <p:cNvGraphicFramePr>
            <a:graphicFrameLocks noChangeAspect="1"/>
          </p:cNvGraphicFramePr>
          <p:nvPr>
            <p:extLst>
              <p:ext uri="{D42A27DB-BD31-4B8C-83A1-F6EECF244321}">
                <p14:modId xmlns:p14="http://schemas.microsoft.com/office/powerpoint/2010/main" val="4015021558"/>
              </p:ext>
            </p:extLst>
          </p:nvPr>
        </p:nvGraphicFramePr>
        <p:xfrm>
          <a:off x="838200" y="4152900"/>
          <a:ext cx="7467600" cy="571500"/>
        </p:xfrm>
        <a:graphic>
          <a:graphicData uri="http://schemas.openxmlformats.org/presentationml/2006/ole">
            <mc:AlternateContent xmlns:mc="http://schemas.openxmlformats.org/markup-compatibility/2006">
              <mc:Choice xmlns:v="urn:schemas-microsoft-com:vml" Requires="v">
                <p:oleObj spid="_x0000_s14366" name="Equation" r:id="rId3" imgW="7467480" imgH="571320" progId="Equation.DSMT4">
                  <p:embed/>
                </p:oleObj>
              </mc:Choice>
              <mc:Fallback>
                <p:oleObj name="Equation" r:id="rId3" imgW="7467480" imgH="571320" progId="Equation.DSMT4">
                  <p:embed/>
                  <p:pic>
                    <p:nvPicPr>
                      <p:cNvPr id="0" name="Picture 2"/>
                      <p:cNvPicPr>
                        <a:picLocks noChangeAspect="1" noChangeArrowheads="1"/>
                      </p:cNvPicPr>
                      <p:nvPr/>
                    </p:nvPicPr>
                    <p:blipFill>
                      <a:blip r:embed="rId4"/>
                      <a:srcRect/>
                      <a:stretch>
                        <a:fillRect/>
                      </a:stretch>
                    </p:blipFill>
                    <p:spPr bwMode="auto">
                      <a:xfrm>
                        <a:off x="838200" y="4152900"/>
                        <a:ext cx="7467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Volume to Meet Restrictions (cont.)</a:t>
            </a:r>
          </a:p>
        </p:txBody>
      </p:sp>
      <p:sp>
        <p:nvSpPr>
          <p:cNvPr id="3" name="Content Placeholder 2"/>
          <p:cNvSpPr>
            <a:spLocks noGrp="1"/>
          </p:cNvSpPr>
          <p:nvPr>
            <p:ph idx="1"/>
          </p:nvPr>
        </p:nvSpPr>
        <p:spPr/>
        <p:txBody>
          <a:bodyPr/>
          <a:lstStyle/>
          <a:p>
            <a:r>
              <a:rPr lang="en-US" dirty="0"/>
              <a:t>Now to answer our initial question of whether or not we can build the pool. The answer is yes because we are under the maximum allowable volume for swimming pools.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a:t>
            </a:r>
          </a:p>
        </p:txBody>
      </p:sp>
      <p:sp>
        <p:nvSpPr>
          <p:cNvPr id="3" name="Content Placeholder 2"/>
          <p:cNvSpPr>
            <a:spLocks noGrp="1"/>
          </p:cNvSpPr>
          <p:nvPr>
            <p:ph idx="1"/>
          </p:nvPr>
        </p:nvSpPr>
        <p:spPr/>
        <p:txBody>
          <a:bodyPr>
            <a:normAutofit lnSpcReduction="10000"/>
          </a:bodyPr>
          <a:lstStyle/>
          <a:p>
            <a:r>
              <a:rPr lang="en-US" dirty="0"/>
              <a:t>Whitt is filling balloons with an air pump. </a:t>
            </a:r>
          </a:p>
          <a:p>
            <a:pPr marL="463550" indent="-463550"/>
            <a:r>
              <a:rPr lang="en-US" b="1" dirty="0"/>
              <a:t>a.</a:t>
            </a:r>
            <a:r>
              <a:rPr lang="en-US" dirty="0"/>
              <a:t>	If after 2 pumps of air a balloon has a radius of </a:t>
            </a:r>
            <a:br>
              <a:rPr lang="en-US" dirty="0"/>
            </a:br>
            <a:r>
              <a:rPr lang="en-US" dirty="0"/>
              <a:t>2 inches, find the volume of air contained in the balloon. </a:t>
            </a:r>
          </a:p>
          <a:p>
            <a:pPr marL="463550" indent="-463550"/>
            <a:r>
              <a:rPr lang="en-US" b="1" dirty="0"/>
              <a:t>b.</a:t>
            </a:r>
            <a:r>
              <a:rPr lang="en-US" dirty="0"/>
              <a:t>	Whitt wants to make the balloon bigger, so he puts in 2 more pumps of air and the volume of air doubles. How much volume of air is in the balloon now? </a:t>
            </a:r>
          </a:p>
          <a:p>
            <a:pPr marL="463550" indent="-463550"/>
            <a:r>
              <a:rPr lang="en-US" b="1" dirty="0"/>
              <a:t>c.</a:t>
            </a:r>
            <a:r>
              <a:rPr lang="en-US" dirty="0"/>
              <a:t>	How big is the balloon's radius after the 4 pumps of air?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(cont.) </a:t>
            </a:r>
          </a:p>
        </p:txBody>
      </p:sp>
      <p:sp>
        <p:nvSpPr>
          <p:cNvPr id="3" name="Content Placeholder 2"/>
          <p:cNvSpPr>
            <a:spLocks noGrp="1"/>
          </p:cNvSpPr>
          <p:nvPr>
            <p:ph idx="1"/>
          </p:nvPr>
        </p:nvSpPr>
        <p:spPr/>
        <p:txBody>
          <a:bodyPr/>
          <a:lstStyle/>
          <a:p>
            <a:pPr marL="463550" indent="-463550"/>
            <a:r>
              <a:rPr lang="en-US" b="1" dirty="0"/>
              <a:t>d.	</a:t>
            </a:r>
            <a:r>
              <a:rPr lang="en-US" dirty="0"/>
              <a:t>By what percentage does the radius increase when Whitt goes from 2 pumps of air to 4 pumps?</a:t>
            </a:r>
            <a:r>
              <a:rPr lang="en-US" b="1" dirty="0"/>
              <a:t> </a:t>
            </a:r>
          </a:p>
          <a:p>
            <a:r>
              <a:rPr lang="en-US" b="1" dirty="0"/>
              <a:t>Solution </a:t>
            </a:r>
          </a:p>
          <a:p>
            <a:pPr marL="463550" indent="-463550"/>
            <a:r>
              <a:rPr lang="en-US" b="1" dirty="0"/>
              <a:t>a.	</a:t>
            </a:r>
            <a:r>
              <a:rPr lang="en-US" dirty="0"/>
              <a:t>We know that the volume can be determined by </a:t>
            </a:r>
          </a:p>
          <a:p>
            <a:pPr marL="463550" indent="-463550"/>
            <a:r>
              <a:rPr lang="en-US" dirty="0"/>
              <a:t>                        where </a:t>
            </a:r>
            <a:r>
              <a:rPr lang="en-US" i="1" dirty="0"/>
              <a:t>r</a:t>
            </a:r>
            <a:r>
              <a:rPr lang="en-US" dirty="0"/>
              <a:t> = 2 inches.</a:t>
            </a:r>
            <a:r>
              <a:rPr lang="en-US" b="1" i="1" dirty="0"/>
              <a:t> </a:t>
            </a:r>
            <a:endParaRPr lang="en-US" dirty="0"/>
          </a:p>
        </p:txBody>
      </p:sp>
      <p:graphicFrame>
        <p:nvGraphicFramePr>
          <p:cNvPr id="15362" name="Object 2"/>
          <p:cNvGraphicFramePr>
            <a:graphicFrameLocks noChangeAspect="1"/>
          </p:cNvGraphicFramePr>
          <p:nvPr>
            <p:extLst>
              <p:ext uri="{D42A27DB-BD31-4B8C-83A1-F6EECF244321}">
                <p14:modId xmlns:p14="http://schemas.microsoft.com/office/powerpoint/2010/main" val="3667737842"/>
              </p:ext>
            </p:extLst>
          </p:nvPr>
        </p:nvGraphicFramePr>
        <p:xfrm>
          <a:off x="1046163" y="3263900"/>
          <a:ext cx="1358900" cy="469900"/>
        </p:xfrm>
        <a:graphic>
          <a:graphicData uri="http://schemas.openxmlformats.org/presentationml/2006/ole">
            <mc:AlternateContent xmlns:mc="http://schemas.openxmlformats.org/markup-compatibility/2006">
              <mc:Choice xmlns:v="urn:schemas-microsoft-com:vml" Requires="v">
                <p:oleObj spid="_x0000_s15532" name="Equation" r:id="rId3" imgW="1358640" imgH="469800" progId="Equation.DSMT4">
                  <p:embed/>
                </p:oleObj>
              </mc:Choice>
              <mc:Fallback>
                <p:oleObj name="Equation" r:id="rId3" imgW="1358640" imgH="469800" progId="Equation.DSMT4">
                  <p:embed/>
                  <p:pic>
                    <p:nvPicPr>
                      <p:cNvPr id="0" name="Picture 2"/>
                      <p:cNvPicPr>
                        <a:picLocks noChangeAspect="1" noChangeArrowheads="1"/>
                      </p:cNvPicPr>
                      <p:nvPr/>
                    </p:nvPicPr>
                    <p:blipFill>
                      <a:blip r:embed="rId4"/>
                      <a:srcRect/>
                      <a:stretch>
                        <a:fillRect/>
                      </a:stretch>
                    </p:blipFill>
                    <p:spPr bwMode="auto">
                      <a:xfrm>
                        <a:off x="1046163" y="32639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4383314" y="5072742"/>
          <a:ext cx="1651000" cy="381000"/>
        </p:xfrm>
        <a:graphic>
          <a:graphicData uri="http://schemas.openxmlformats.org/presentationml/2006/ole">
            <mc:AlternateContent xmlns:mc="http://schemas.openxmlformats.org/markup-compatibility/2006">
              <mc:Choice xmlns:v="urn:schemas-microsoft-com:vml" Requires="v">
                <p:oleObj spid="_x0000_s15533" name="Equation" r:id="rId5" imgW="1650960" imgH="380880" progId="Equation.DSMT4">
                  <p:embed/>
                </p:oleObj>
              </mc:Choice>
              <mc:Fallback>
                <p:oleObj name="Equation" r:id="rId5" imgW="1650960" imgH="380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314" y="5072742"/>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12319962"/>
              </p:ext>
            </p:extLst>
          </p:nvPr>
        </p:nvGraphicFramePr>
        <p:xfrm>
          <a:off x="1863725" y="3871913"/>
          <a:ext cx="2082800" cy="838200"/>
        </p:xfrm>
        <a:graphic>
          <a:graphicData uri="http://schemas.openxmlformats.org/presentationml/2006/ole">
            <mc:AlternateContent xmlns:mc="http://schemas.openxmlformats.org/markup-compatibility/2006">
              <mc:Choice xmlns:v="urn:schemas-microsoft-com:vml" Requires="v">
                <p:oleObj spid="_x0000_s15534" name="Equation" r:id="rId7" imgW="2082600" imgH="838080" progId="Equation.DSMT4">
                  <p:embed/>
                </p:oleObj>
              </mc:Choice>
              <mc:Fallback>
                <p:oleObj name="Equation" r:id="rId7" imgW="2082600" imgH="838080" progId="Equation.DSMT4">
                  <p:embed/>
                  <p:pic>
                    <p:nvPicPr>
                      <p:cNvPr id="0" name="Picture 6"/>
                      <p:cNvPicPr>
                        <a:picLocks noChangeAspect="1" noChangeArrowheads="1"/>
                      </p:cNvPicPr>
                      <p:nvPr/>
                    </p:nvPicPr>
                    <p:blipFill>
                      <a:blip r:embed="rId8"/>
                      <a:srcRect/>
                      <a:stretch>
                        <a:fillRect/>
                      </a:stretch>
                    </p:blipFill>
                    <p:spPr bwMode="auto">
                      <a:xfrm>
                        <a:off x="1863725" y="3871913"/>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3768020052"/>
              </p:ext>
            </p:extLst>
          </p:nvPr>
        </p:nvGraphicFramePr>
        <p:xfrm>
          <a:off x="3970338" y="3857625"/>
          <a:ext cx="1854200" cy="838200"/>
        </p:xfrm>
        <a:graphic>
          <a:graphicData uri="http://schemas.openxmlformats.org/presentationml/2006/ole">
            <mc:AlternateContent xmlns:mc="http://schemas.openxmlformats.org/markup-compatibility/2006">
              <mc:Choice xmlns:v="urn:schemas-microsoft-com:vml" Requires="v">
                <p:oleObj spid="_x0000_s15535" name="Equation" r:id="rId9" imgW="1854000" imgH="838080" progId="Equation.DSMT4">
                  <p:embed/>
                </p:oleObj>
              </mc:Choice>
              <mc:Fallback>
                <p:oleObj name="Equation" r:id="rId9" imgW="1854000" imgH="838080" progId="Equation.DSMT4">
                  <p:embed/>
                  <p:pic>
                    <p:nvPicPr>
                      <p:cNvPr id="0" name="Picture 7"/>
                      <p:cNvPicPr>
                        <a:picLocks noChangeAspect="1" noChangeArrowheads="1"/>
                      </p:cNvPicPr>
                      <p:nvPr/>
                    </p:nvPicPr>
                    <p:blipFill>
                      <a:blip r:embed="rId10"/>
                      <a:srcRect/>
                      <a:stretch>
                        <a:fillRect/>
                      </a:stretch>
                    </p:blipFill>
                    <p:spPr bwMode="auto">
                      <a:xfrm>
                        <a:off x="3970338" y="3857625"/>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3578133878"/>
              </p:ext>
            </p:extLst>
          </p:nvPr>
        </p:nvGraphicFramePr>
        <p:xfrm>
          <a:off x="5834063" y="3857625"/>
          <a:ext cx="1460500" cy="838200"/>
        </p:xfrm>
        <a:graphic>
          <a:graphicData uri="http://schemas.openxmlformats.org/presentationml/2006/ole">
            <mc:AlternateContent xmlns:mc="http://schemas.openxmlformats.org/markup-compatibility/2006">
              <mc:Choice xmlns:v="urn:schemas-microsoft-com:vml" Requires="v">
                <p:oleObj spid="_x0000_s15536" name="Equation" r:id="rId11" imgW="1460160" imgH="838080" progId="Equation.DSMT4">
                  <p:embed/>
                </p:oleObj>
              </mc:Choice>
              <mc:Fallback>
                <p:oleObj name="Equation" r:id="rId11" imgW="1460160" imgH="838080" progId="Equation.DSMT4">
                  <p:embed/>
                  <p:pic>
                    <p:nvPicPr>
                      <p:cNvPr id="0" name="Picture 8"/>
                      <p:cNvPicPr>
                        <a:picLocks noChangeAspect="1" noChangeArrowheads="1"/>
                      </p:cNvPicPr>
                      <p:nvPr/>
                    </p:nvPicPr>
                    <p:blipFill>
                      <a:blip r:embed="rId12"/>
                      <a:srcRect/>
                      <a:stretch>
                        <a:fillRect/>
                      </a:stretch>
                    </p:blipFill>
                    <p:spPr bwMode="auto">
                      <a:xfrm>
                        <a:off x="5834063" y="3857625"/>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2159000" y="4838700"/>
          <a:ext cx="2184400" cy="876300"/>
        </p:xfrm>
        <a:graphic>
          <a:graphicData uri="http://schemas.openxmlformats.org/presentationml/2006/ole">
            <mc:AlternateContent xmlns:mc="http://schemas.openxmlformats.org/markup-compatibility/2006">
              <mc:Choice xmlns:v="urn:schemas-microsoft-com:vml" Requires="v">
                <p:oleObj spid="_x0000_s15537" name="Equation" r:id="rId13" imgW="2184120" imgH="876240" progId="Equation.DSMT4">
                  <p:embed/>
                </p:oleObj>
              </mc:Choice>
              <mc:Fallback>
                <p:oleObj name="Equation" r:id="rId13" imgW="2184120" imgH="8762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0" y="4838700"/>
                        <a:ext cx="2184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(cont.) </a:t>
            </a:r>
          </a:p>
        </p:txBody>
      </p:sp>
      <p:sp>
        <p:nvSpPr>
          <p:cNvPr id="3" name="Content Placeholder 2"/>
          <p:cNvSpPr>
            <a:spLocks noGrp="1"/>
          </p:cNvSpPr>
          <p:nvPr>
            <p:ph idx="1"/>
          </p:nvPr>
        </p:nvSpPr>
        <p:spPr/>
        <p:txBody>
          <a:bodyPr/>
          <a:lstStyle/>
          <a:p>
            <a:pPr marL="463550" indent="-463550"/>
            <a:r>
              <a:rPr lang="en-US" b="1" dirty="0"/>
              <a:t>b.	</a:t>
            </a:r>
            <a:r>
              <a:rPr lang="en-US" dirty="0"/>
              <a:t>The volume doubles after 2 more pumps of air, so the volume after 4 pumps is as follows.</a:t>
            </a:r>
            <a:r>
              <a:rPr lang="en-US" b="1" dirty="0"/>
              <a:t> </a:t>
            </a:r>
          </a:p>
          <a:p>
            <a:pPr marL="463550" indent="-463550"/>
            <a:endParaRPr lang="en-US" dirty="0"/>
          </a:p>
          <a:p>
            <a:pPr marL="463550" indent="-463550"/>
            <a:endParaRPr lang="en-US" dirty="0"/>
          </a:p>
          <a:p>
            <a:pPr marL="463550" indent="-463550"/>
            <a:r>
              <a:rPr lang="en-US" b="1" dirty="0"/>
              <a:t>c.	</a:t>
            </a:r>
            <a:r>
              <a:rPr lang="en-US" dirty="0"/>
              <a:t>To find the new radius, we can substitute the known values into the volume formula and solve for </a:t>
            </a:r>
            <a:r>
              <a:rPr lang="en-US" i="1" dirty="0"/>
              <a:t>r. </a:t>
            </a:r>
            <a:endParaRPr lang="en-US" dirty="0"/>
          </a:p>
        </p:txBody>
      </p:sp>
      <p:graphicFrame>
        <p:nvGraphicFramePr>
          <p:cNvPr id="16386" name="Object 2"/>
          <p:cNvGraphicFramePr>
            <a:graphicFrameLocks noChangeAspect="1"/>
          </p:cNvGraphicFramePr>
          <p:nvPr/>
        </p:nvGraphicFramePr>
        <p:xfrm>
          <a:off x="2863850" y="2590800"/>
          <a:ext cx="3416300" cy="381000"/>
        </p:xfrm>
        <a:graphic>
          <a:graphicData uri="http://schemas.openxmlformats.org/presentationml/2006/ole">
            <mc:AlternateContent xmlns:mc="http://schemas.openxmlformats.org/markup-compatibility/2006">
              <mc:Choice xmlns:v="urn:schemas-microsoft-com:vml" Requires="v">
                <p:oleObj spid="_x0000_s16471" name="Equation" r:id="rId3" imgW="3416040" imgH="380880" progId="Equation.DSMT4">
                  <p:embed/>
                </p:oleObj>
              </mc:Choice>
              <mc:Fallback>
                <p:oleObj name="Equation" r:id="rId3" imgW="341604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2590800"/>
                        <a:ext cx="341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258604886"/>
              </p:ext>
            </p:extLst>
          </p:nvPr>
        </p:nvGraphicFramePr>
        <p:xfrm>
          <a:off x="4505325" y="4191000"/>
          <a:ext cx="1346200" cy="838200"/>
        </p:xfrm>
        <a:graphic>
          <a:graphicData uri="http://schemas.openxmlformats.org/presentationml/2006/ole">
            <mc:AlternateContent xmlns:mc="http://schemas.openxmlformats.org/markup-compatibility/2006">
              <mc:Choice xmlns:v="urn:schemas-microsoft-com:vml" Requires="v">
                <p:oleObj spid="_x0000_s16472" name="Equation" r:id="rId5" imgW="1346040" imgH="838080" progId="Equation.DSMT4">
                  <p:embed/>
                </p:oleObj>
              </mc:Choice>
              <mc:Fallback>
                <p:oleObj name="Equation" r:id="rId5" imgW="1346040" imgH="838080" progId="Equation.DSMT4">
                  <p:embed/>
                  <p:pic>
                    <p:nvPicPr>
                      <p:cNvPr id="0" name="Picture 4"/>
                      <p:cNvPicPr>
                        <a:picLocks noChangeAspect="1" noChangeArrowheads="1"/>
                      </p:cNvPicPr>
                      <p:nvPr/>
                    </p:nvPicPr>
                    <p:blipFill>
                      <a:blip r:embed="rId6"/>
                      <a:srcRect/>
                      <a:stretch>
                        <a:fillRect/>
                      </a:stretch>
                    </p:blipFill>
                    <p:spPr bwMode="auto">
                      <a:xfrm>
                        <a:off x="4505325" y="4191000"/>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3698997801"/>
              </p:ext>
            </p:extLst>
          </p:nvPr>
        </p:nvGraphicFramePr>
        <p:xfrm>
          <a:off x="3314700" y="5148648"/>
          <a:ext cx="2514600" cy="838200"/>
        </p:xfrm>
        <a:graphic>
          <a:graphicData uri="http://schemas.openxmlformats.org/presentationml/2006/ole">
            <mc:AlternateContent xmlns:mc="http://schemas.openxmlformats.org/markup-compatibility/2006">
              <mc:Choice xmlns:v="urn:schemas-microsoft-com:vml" Requires="v">
                <p:oleObj spid="_x0000_s16473" name="Equation" r:id="rId7" imgW="2514600" imgH="838080" progId="Equation.DSMT4">
                  <p:embed/>
                </p:oleObj>
              </mc:Choice>
              <mc:Fallback>
                <p:oleObj name="Equation" r:id="rId7" imgW="2514600" imgH="838080" progId="Equation.DSMT4">
                  <p:embed/>
                  <p:pic>
                    <p:nvPicPr>
                      <p:cNvPr id="0" name="Picture 5"/>
                      <p:cNvPicPr>
                        <a:picLocks noChangeAspect="1" noChangeArrowheads="1"/>
                      </p:cNvPicPr>
                      <p:nvPr/>
                    </p:nvPicPr>
                    <p:blipFill>
                      <a:blip r:embed="rId8"/>
                      <a:srcRect/>
                      <a:stretch>
                        <a:fillRect/>
                      </a:stretch>
                    </p:blipFill>
                    <p:spPr bwMode="auto">
                      <a:xfrm>
                        <a:off x="3314700" y="5148648"/>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2" name="Object 4"/>
          <p:cNvGraphicFramePr>
            <a:graphicFrameLocks noChangeAspect="1"/>
          </p:cNvGraphicFramePr>
          <p:nvPr>
            <p:extLst>
              <p:ext uri="{D42A27DB-BD31-4B8C-83A1-F6EECF244321}">
                <p14:modId xmlns:p14="http://schemas.microsoft.com/office/powerpoint/2010/main" val="1228008403"/>
              </p:ext>
            </p:extLst>
          </p:nvPr>
        </p:nvGraphicFramePr>
        <p:xfrm>
          <a:off x="2895600" y="1681163"/>
          <a:ext cx="3314700" cy="838200"/>
        </p:xfrm>
        <a:graphic>
          <a:graphicData uri="http://schemas.openxmlformats.org/presentationml/2006/ole">
            <mc:AlternateContent xmlns:mc="http://schemas.openxmlformats.org/markup-compatibility/2006">
              <mc:Choice xmlns:v="urn:schemas-microsoft-com:vml" Requires="v">
                <p:oleObj spid="_x0000_s17524" name="Equation" r:id="rId3" imgW="3314520" imgH="838080" progId="Equation.DSMT4">
                  <p:embed/>
                </p:oleObj>
              </mc:Choice>
              <mc:Fallback>
                <p:oleObj name="Equation" r:id="rId3" imgW="3314520" imgH="838080" progId="Equation.DSMT4">
                  <p:embed/>
                  <p:pic>
                    <p:nvPicPr>
                      <p:cNvPr id="0" name="Picture 4"/>
                      <p:cNvPicPr>
                        <a:picLocks noChangeAspect="1" noChangeArrowheads="1"/>
                      </p:cNvPicPr>
                      <p:nvPr/>
                    </p:nvPicPr>
                    <p:blipFill>
                      <a:blip r:embed="rId4"/>
                      <a:srcRect/>
                      <a:stretch>
                        <a:fillRect/>
                      </a:stretch>
                    </p:blipFill>
                    <p:spPr bwMode="auto">
                      <a:xfrm>
                        <a:off x="2895600" y="1681163"/>
                        <a:ext cx="331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3: Finding the Volume of a Sphere (cont.) </a:t>
            </a:r>
          </a:p>
        </p:txBody>
      </p:sp>
      <p:graphicFrame>
        <p:nvGraphicFramePr>
          <p:cNvPr id="17413" name="Object 5"/>
          <p:cNvGraphicFramePr>
            <a:graphicFrameLocks noChangeAspect="1"/>
          </p:cNvGraphicFramePr>
          <p:nvPr>
            <p:extLst>
              <p:ext uri="{D42A27DB-BD31-4B8C-83A1-F6EECF244321}">
                <p14:modId xmlns:p14="http://schemas.microsoft.com/office/powerpoint/2010/main" val="2765128495"/>
              </p:ext>
            </p:extLst>
          </p:nvPr>
        </p:nvGraphicFramePr>
        <p:xfrm>
          <a:off x="3128963" y="2732088"/>
          <a:ext cx="2400300" cy="381000"/>
        </p:xfrm>
        <a:graphic>
          <a:graphicData uri="http://schemas.openxmlformats.org/presentationml/2006/ole">
            <mc:AlternateContent xmlns:mc="http://schemas.openxmlformats.org/markup-compatibility/2006">
              <mc:Choice xmlns:v="urn:schemas-microsoft-com:vml" Requires="v">
                <p:oleObj spid="_x0000_s17525" name="Equation" r:id="rId5" imgW="2400120" imgH="380880" progId="Equation.DSMT4">
                  <p:embed/>
                </p:oleObj>
              </mc:Choice>
              <mc:Fallback>
                <p:oleObj name="Equation" r:id="rId5" imgW="2400120" imgH="380880" progId="Equation.DSMT4">
                  <p:embed/>
                  <p:pic>
                    <p:nvPicPr>
                      <p:cNvPr id="0" name="Picture 5"/>
                      <p:cNvPicPr>
                        <a:picLocks noChangeAspect="1" noChangeArrowheads="1"/>
                      </p:cNvPicPr>
                      <p:nvPr/>
                    </p:nvPicPr>
                    <p:blipFill>
                      <a:blip r:embed="rId6"/>
                      <a:srcRect/>
                      <a:stretch>
                        <a:fillRect/>
                      </a:stretch>
                    </p:blipFill>
                    <p:spPr bwMode="auto">
                      <a:xfrm>
                        <a:off x="3128963" y="2732088"/>
                        <a:ext cx="2400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889806897"/>
              </p:ext>
            </p:extLst>
          </p:nvPr>
        </p:nvGraphicFramePr>
        <p:xfrm>
          <a:off x="2671763" y="3336925"/>
          <a:ext cx="3327400" cy="838200"/>
        </p:xfrm>
        <a:graphic>
          <a:graphicData uri="http://schemas.openxmlformats.org/presentationml/2006/ole">
            <mc:AlternateContent xmlns:mc="http://schemas.openxmlformats.org/markup-compatibility/2006">
              <mc:Choice xmlns:v="urn:schemas-microsoft-com:vml" Requires="v">
                <p:oleObj spid="_x0000_s17526" name="Equation" r:id="rId7" imgW="3327120" imgH="838080" progId="Equation.DSMT4">
                  <p:embed/>
                </p:oleObj>
              </mc:Choice>
              <mc:Fallback>
                <p:oleObj name="Equation" r:id="rId7" imgW="3327120" imgH="838080" progId="Equation.DSMT4">
                  <p:embed/>
                  <p:pic>
                    <p:nvPicPr>
                      <p:cNvPr id="0" name="Picture 6"/>
                      <p:cNvPicPr>
                        <a:picLocks noChangeAspect="1" noChangeArrowheads="1"/>
                      </p:cNvPicPr>
                      <p:nvPr/>
                    </p:nvPicPr>
                    <p:blipFill>
                      <a:blip r:embed="rId8"/>
                      <a:srcRect/>
                      <a:stretch>
                        <a:fillRect/>
                      </a:stretch>
                    </p:blipFill>
                    <p:spPr bwMode="auto">
                      <a:xfrm>
                        <a:off x="2671763" y="3336925"/>
                        <a:ext cx="332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2737776083"/>
              </p:ext>
            </p:extLst>
          </p:nvPr>
        </p:nvGraphicFramePr>
        <p:xfrm>
          <a:off x="3095172" y="4357914"/>
          <a:ext cx="2235200" cy="876300"/>
        </p:xfrm>
        <a:graphic>
          <a:graphicData uri="http://schemas.openxmlformats.org/presentationml/2006/ole">
            <mc:AlternateContent xmlns:mc="http://schemas.openxmlformats.org/markup-compatibility/2006">
              <mc:Choice xmlns:v="urn:schemas-microsoft-com:vml" Requires="v">
                <p:oleObj spid="_x0000_s17527" name="Equation" r:id="rId9" imgW="2234880" imgH="876240" progId="Equation.DSMT4">
                  <p:embed/>
                </p:oleObj>
              </mc:Choice>
              <mc:Fallback>
                <p:oleObj name="Equation" r:id="rId9" imgW="2234880" imgH="876240" progId="Equation.DSMT4">
                  <p:embed/>
                  <p:pic>
                    <p:nvPicPr>
                      <p:cNvPr id="0" name="Picture 7"/>
                      <p:cNvPicPr>
                        <a:picLocks noChangeAspect="1" noChangeArrowheads="1"/>
                      </p:cNvPicPr>
                      <p:nvPr/>
                    </p:nvPicPr>
                    <p:blipFill>
                      <a:blip r:embed="rId10"/>
                      <a:srcRect/>
                      <a:stretch>
                        <a:fillRect/>
                      </a:stretch>
                    </p:blipFill>
                    <p:spPr bwMode="auto">
                      <a:xfrm>
                        <a:off x="3095172" y="4357914"/>
                        <a:ext cx="2235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Connector 7"/>
          <p:cNvCxnSpPr/>
          <p:nvPr/>
        </p:nvCxnSpPr>
        <p:spPr>
          <a:xfrm rot="5400000">
            <a:off x="5000172" y="170905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373918" y="1752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71144" y="2286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413830" y="2227944"/>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029200" y="3886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410200" y="3639456"/>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Taking the cube root of each side gives </a:t>
            </a:r>
            <a:r>
              <a:rPr lang="en-US" i="1" dirty="0"/>
              <a:t>r </a:t>
            </a:r>
            <a:r>
              <a:rPr lang="en-US" dirty="0"/>
              <a:t>≈ 2.52 in. This means that the radius of the balloon after 4 pumps is approximately 2.52 in. </a:t>
            </a:r>
          </a:p>
        </p:txBody>
      </p:sp>
      <p:graphicFrame>
        <p:nvGraphicFramePr>
          <p:cNvPr id="18435" name="Object 3"/>
          <p:cNvGraphicFramePr>
            <a:graphicFrameLocks noChangeAspect="1"/>
          </p:cNvGraphicFramePr>
          <p:nvPr/>
        </p:nvGraphicFramePr>
        <p:xfrm>
          <a:off x="3460750" y="1404258"/>
          <a:ext cx="2222500" cy="990600"/>
        </p:xfrm>
        <a:graphic>
          <a:graphicData uri="http://schemas.openxmlformats.org/presentationml/2006/ole">
            <mc:AlternateContent xmlns:mc="http://schemas.openxmlformats.org/markup-compatibility/2006">
              <mc:Choice xmlns:v="urn:schemas-microsoft-com:vml" Requires="v">
                <p:oleObj spid="_x0000_s18491" name="Equation" r:id="rId3" imgW="2222280" imgH="990360" progId="Equation.DSMT4">
                  <p:embed/>
                </p:oleObj>
              </mc:Choice>
              <mc:Fallback>
                <p:oleObj name="Equation" r:id="rId3" imgW="222228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0" y="1404258"/>
                        <a:ext cx="222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3701142" y="2456544"/>
          <a:ext cx="1981200" cy="381000"/>
        </p:xfrm>
        <a:graphic>
          <a:graphicData uri="http://schemas.openxmlformats.org/presentationml/2006/ole">
            <mc:AlternateContent xmlns:mc="http://schemas.openxmlformats.org/markup-compatibility/2006">
              <mc:Choice xmlns:v="urn:schemas-microsoft-com:vml" Requires="v">
                <p:oleObj spid="_x0000_s18492" name="Equation" r:id="rId5" imgW="1981080" imgH="380880" progId="Equation.DSMT4">
                  <p:embed/>
                </p:oleObj>
              </mc:Choice>
              <mc:Fallback>
                <p:oleObj name="Equation" r:id="rId5" imgW="19810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142" y="2456544"/>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(cont.) </a:t>
            </a:r>
          </a:p>
        </p:txBody>
      </p:sp>
      <p:sp>
        <p:nvSpPr>
          <p:cNvPr id="3" name="Content Placeholder 2"/>
          <p:cNvSpPr>
            <a:spLocks noGrp="1"/>
          </p:cNvSpPr>
          <p:nvPr>
            <p:ph idx="1"/>
          </p:nvPr>
        </p:nvSpPr>
        <p:spPr/>
        <p:txBody>
          <a:bodyPr>
            <a:noAutofit/>
          </a:bodyPr>
          <a:lstStyle/>
          <a:p>
            <a:pPr marL="463550" indent="-463550"/>
            <a:r>
              <a:rPr lang="en-US" b="1" dirty="0"/>
              <a:t>d.	</a:t>
            </a:r>
            <a:r>
              <a:rPr lang="en-US" dirty="0"/>
              <a:t>Finally, we can find the percentage increase of the radius as follows. </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p:txBody>
      </p:sp>
      <p:graphicFrame>
        <p:nvGraphicFramePr>
          <p:cNvPr id="19459" name="Object 3"/>
          <p:cNvGraphicFramePr>
            <a:graphicFrameLocks noChangeAspect="1"/>
          </p:cNvGraphicFramePr>
          <p:nvPr>
            <p:extLst>
              <p:ext uri="{D42A27DB-BD31-4B8C-83A1-F6EECF244321}">
                <p14:modId xmlns:p14="http://schemas.microsoft.com/office/powerpoint/2010/main" val="2036166560"/>
              </p:ext>
            </p:extLst>
          </p:nvPr>
        </p:nvGraphicFramePr>
        <p:xfrm>
          <a:off x="927100" y="2409825"/>
          <a:ext cx="7289800" cy="990600"/>
        </p:xfrm>
        <a:graphic>
          <a:graphicData uri="http://schemas.openxmlformats.org/presentationml/2006/ole">
            <mc:AlternateContent xmlns:mc="http://schemas.openxmlformats.org/markup-compatibility/2006">
              <mc:Choice xmlns:v="urn:schemas-microsoft-com:vml" Requires="v">
                <p:oleObj spid="_x0000_s19571" name="Equation" r:id="rId3" imgW="7289640" imgH="990360" progId="Equation.DSMT4">
                  <p:embed/>
                </p:oleObj>
              </mc:Choice>
              <mc:Fallback>
                <p:oleObj name="Equation" r:id="rId3" imgW="7289640" imgH="990360" progId="Equation.DSMT4">
                  <p:embed/>
                  <p:pic>
                    <p:nvPicPr>
                      <p:cNvPr id="0" name="Picture 3"/>
                      <p:cNvPicPr>
                        <a:picLocks noChangeAspect="1" noChangeArrowheads="1"/>
                      </p:cNvPicPr>
                      <p:nvPr/>
                    </p:nvPicPr>
                    <p:blipFill>
                      <a:blip r:embed="rId4"/>
                      <a:srcRect/>
                      <a:stretch>
                        <a:fillRect/>
                      </a:stretch>
                    </p:blipFill>
                    <p:spPr bwMode="auto">
                      <a:xfrm>
                        <a:off x="927100" y="2409825"/>
                        <a:ext cx="728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2775654204"/>
              </p:ext>
            </p:extLst>
          </p:nvPr>
        </p:nvGraphicFramePr>
        <p:xfrm>
          <a:off x="3394075" y="3492500"/>
          <a:ext cx="3759200" cy="876300"/>
        </p:xfrm>
        <a:graphic>
          <a:graphicData uri="http://schemas.openxmlformats.org/presentationml/2006/ole">
            <mc:AlternateContent xmlns:mc="http://schemas.openxmlformats.org/markup-compatibility/2006">
              <mc:Choice xmlns:v="urn:schemas-microsoft-com:vml" Requires="v">
                <p:oleObj spid="_x0000_s19572" name="Equation" r:id="rId5" imgW="3759120" imgH="876240" progId="Equation.DSMT4">
                  <p:embed/>
                </p:oleObj>
              </mc:Choice>
              <mc:Fallback>
                <p:oleObj name="Equation" r:id="rId5" imgW="3759120" imgH="876240" progId="Equation.DSMT4">
                  <p:embed/>
                  <p:pic>
                    <p:nvPicPr>
                      <p:cNvPr id="0" name="Picture 4"/>
                      <p:cNvPicPr>
                        <a:picLocks noChangeAspect="1" noChangeArrowheads="1"/>
                      </p:cNvPicPr>
                      <p:nvPr/>
                    </p:nvPicPr>
                    <p:blipFill>
                      <a:blip r:embed="rId6"/>
                      <a:srcRect/>
                      <a:stretch>
                        <a:fillRect/>
                      </a:stretch>
                    </p:blipFill>
                    <p:spPr bwMode="auto">
                      <a:xfrm>
                        <a:off x="3394075" y="3492500"/>
                        <a:ext cx="375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297324782"/>
              </p:ext>
            </p:extLst>
          </p:nvPr>
        </p:nvGraphicFramePr>
        <p:xfrm>
          <a:off x="3384550" y="4545013"/>
          <a:ext cx="1854200" cy="304800"/>
        </p:xfrm>
        <a:graphic>
          <a:graphicData uri="http://schemas.openxmlformats.org/presentationml/2006/ole">
            <mc:AlternateContent xmlns:mc="http://schemas.openxmlformats.org/markup-compatibility/2006">
              <mc:Choice xmlns:v="urn:schemas-microsoft-com:vml" Requires="v">
                <p:oleObj spid="_x0000_s19573" name="Equation" r:id="rId7" imgW="1854000" imgH="304560" progId="Equation.DSMT4">
                  <p:embed/>
                </p:oleObj>
              </mc:Choice>
              <mc:Fallback>
                <p:oleObj name="Equation" r:id="rId7" imgW="1854000" imgH="304560" progId="Equation.DSMT4">
                  <p:embed/>
                  <p:pic>
                    <p:nvPicPr>
                      <p:cNvPr id="0" name="Picture 5"/>
                      <p:cNvPicPr>
                        <a:picLocks noChangeAspect="1" noChangeArrowheads="1"/>
                      </p:cNvPicPr>
                      <p:nvPr/>
                    </p:nvPicPr>
                    <p:blipFill>
                      <a:blip r:embed="rId8"/>
                      <a:srcRect/>
                      <a:stretch>
                        <a:fillRect/>
                      </a:stretch>
                    </p:blipFill>
                    <p:spPr bwMode="auto">
                      <a:xfrm>
                        <a:off x="3384550" y="4545013"/>
                        <a:ext cx="185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482471967"/>
              </p:ext>
            </p:extLst>
          </p:nvPr>
        </p:nvGraphicFramePr>
        <p:xfrm>
          <a:off x="3429000" y="5105400"/>
          <a:ext cx="901700" cy="304800"/>
        </p:xfrm>
        <a:graphic>
          <a:graphicData uri="http://schemas.openxmlformats.org/presentationml/2006/ole">
            <mc:AlternateContent xmlns:mc="http://schemas.openxmlformats.org/markup-compatibility/2006">
              <mc:Choice xmlns:v="urn:schemas-microsoft-com:vml" Requires="v">
                <p:oleObj spid="_x0000_s19574" name="Equation" r:id="rId9" imgW="901440" imgH="304560" progId="Equation.DSMT4">
                  <p:embed/>
                </p:oleObj>
              </mc:Choice>
              <mc:Fallback>
                <p:oleObj name="Equation" r:id="rId9" imgW="901440" imgH="304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105400"/>
                        <a:ext cx="90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Surface Area</a:t>
            </a:r>
          </a:p>
        </p:txBody>
      </p:sp>
      <p:sp>
        <p:nvSpPr>
          <p:cNvPr id="3" name="Content Placeholder 2"/>
          <p:cNvSpPr>
            <a:spLocks noGrp="1"/>
          </p:cNvSpPr>
          <p:nvPr>
            <p:ph idx="1"/>
          </p:nvPr>
        </p:nvSpPr>
        <p:spPr/>
        <p:txBody>
          <a:bodyPr/>
          <a:lstStyle/>
          <a:p>
            <a:r>
              <a:rPr lang="en-US" dirty="0"/>
              <a:t>In the previous sections, we discussed 2-dimensional figures and their attributes. Now, we transition to figures in three dimensions by looking at their respective volumes </a:t>
            </a:r>
            <a:r>
              <a:rPr lang="en-US"/>
              <a:t>and surface areas.</a:t>
            </a:r>
          </a:p>
        </p:txBody>
      </p:sp>
    </p:spTree>
    <p:extLst>
      <p:ext uri="{BB962C8B-B14F-4D97-AF65-F5344CB8AC3E}">
        <p14:creationId xmlns:p14="http://schemas.microsoft.com/office/powerpoint/2010/main" val="179827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Volume of a Sphere (cont.) </a:t>
            </a:r>
          </a:p>
        </p:txBody>
      </p:sp>
      <p:sp>
        <p:nvSpPr>
          <p:cNvPr id="3" name="Content Placeholder 2"/>
          <p:cNvSpPr>
            <a:spLocks noGrp="1"/>
          </p:cNvSpPr>
          <p:nvPr>
            <p:ph idx="1"/>
          </p:nvPr>
        </p:nvSpPr>
        <p:spPr/>
        <p:txBody>
          <a:bodyPr>
            <a:noAutofit/>
          </a:bodyPr>
          <a:lstStyle/>
          <a:p>
            <a:r>
              <a:rPr lang="en-US" dirty="0"/>
              <a:t>We can see that although the volume doubled (that is, it increased by 100%) between the two measurements, the radius only increased by 26 percent.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 Right Circular Cylinder </a:t>
            </a:r>
          </a:p>
        </p:txBody>
      </p:sp>
      <p:sp>
        <p:nvSpPr>
          <p:cNvPr id="3" name="Content Placeholder 2"/>
          <p:cNvSpPr>
            <a:spLocks noGrp="1"/>
          </p:cNvSpPr>
          <p:nvPr>
            <p:ph idx="1"/>
          </p:nvPr>
        </p:nvSpPr>
        <p:spPr/>
        <p:txBody>
          <a:bodyPr/>
          <a:lstStyle/>
          <a:p>
            <a:r>
              <a:rPr lang="en-US" dirty="0"/>
              <a:t>The sound a drum makes varies according to the diameter and depth of the drum (assuming that the materials for the make of the drum remain the same). </a:t>
            </a:r>
          </a:p>
          <a:p>
            <a:pPr marL="463550" indent="-463550"/>
            <a:r>
              <a:rPr lang="en-US" b="1" dirty="0"/>
              <a:t>a.	</a:t>
            </a:r>
            <a:r>
              <a:rPr lang="en-US" dirty="0"/>
              <a:t>Find the volume of air in a snare drum that has a diameter of 14 inches and a depth 5 inches.</a:t>
            </a:r>
            <a:r>
              <a:rPr lang="en-US" b="1" dirty="0"/>
              <a:t> </a:t>
            </a:r>
          </a:p>
          <a:p>
            <a:pPr marL="463550" indent="-463550"/>
            <a:r>
              <a:rPr lang="en-US" b="1" dirty="0"/>
              <a:t>b.	</a:t>
            </a:r>
            <a:r>
              <a:rPr lang="en-US" dirty="0"/>
              <a:t>A tom-tom drum has a radius of 5 inches and a depth of 8 inches. Find the volume of air in the tom-tom.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 Right Circular Cylinder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Using the formula for the volume of a right circular cylinder, </a:t>
            </a:r>
            <a:r>
              <a:rPr lang="en-US" i="1" dirty="0"/>
              <a:t>V </a:t>
            </a:r>
            <a:r>
              <a:rPr lang="en-US" dirty="0"/>
              <a:t>= </a:t>
            </a:r>
            <a:r>
              <a:rPr lang="el-GR" i="1" dirty="0">
                <a:latin typeface="Cambria Math" panose="02040503050406030204" pitchFamily="18" charset="0"/>
                <a:ea typeface="Cambria Math" panose="02040503050406030204" pitchFamily="18" charset="0"/>
                <a:sym typeface="Euclid Symbol"/>
              </a:rPr>
              <a:t>π</a:t>
            </a:r>
            <a:r>
              <a:rPr lang="en-US" i="1" dirty="0"/>
              <a:t>r</a:t>
            </a:r>
            <a:r>
              <a:rPr lang="en-US" baseline="30000" dirty="0"/>
              <a:t>2</a:t>
            </a:r>
            <a:r>
              <a:rPr lang="en-US" i="1" dirty="0"/>
              <a:t>h</a:t>
            </a:r>
            <a:r>
              <a:rPr lang="en-US" dirty="0"/>
              <a:t>, with </a:t>
            </a:r>
            <a:r>
              <a:rPr lang="en-US" i="1" dirty="0"/>
              <a:t>r</a:t>
            </a:r>
            <a:r>
              <a:rPr lang="en-US" dirty="0"/>
              <a:t> = 14 ÷ 2 = 7 inches and </a:t>
            </a:r>
            <a:r>
              <a:rPr lang="en-US" i="1" dirty="0"/>
              <a:t>h </a:t>
            </a:r>
            <a:r>
              <a:rPr lang="en-US" dirty="0"/>
              <a:t>= 5 inches, we compute the volume of the snare drum as follows. </a:t>
            </a:r>
          </a:p>
        </p:txBody>
      </p:sp>
      <p:pic>
        <p:nvPicPr>
          <p:cNvPr id="21506" name="Picture 2"/>
          <p:cNvPicPr>
            <a:picLocks noChangeAspect="1" noChangeArrowheads="1"/>
          </p:cNvPicPr>
          <p:nvPr/>
        </p:nvPicPr>
        <p:blipFill>
          <a:blip r:embed="rId2" cstate="print"/>
          <a:srcRect/>
          <a:stretch>
            <a:fillRect/>
          </a:stretch>
        </p:blipFill>
        <p:spPr bwMode="auto">
          <a:xfrm>
            <a:off x="3276600" y="3505200"/>
            <a:ext cx="3566160" cy="22745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 Right Circular Cylinder (cont.)</a:t>
            </a:r>
          </a:p>
        </p:txBody>
      </p:sp>
      <p:sp>
        <p:nvSpPr>
          <p:cNvPr id="3" name="Content Placeholder 2"/>
          <p:cNvSpPr>
            <a:spLocks noGrp="1"/>
          </p:cNvSpPr>
          <p:nvPr>
            <p:ph idx="1"/>
          </p:nvPr>
        </p:nvSpPr>
        <p:spPr/>
        <p:txBody>
          <a:bodyPr anchor="b"/>
          <a:lstStyle/>
          <a:p>
            <a:r>
              <a:rPr lang="en-US" dirty="0"/>
              <a:t>So, the approximate volume of the snare drum is </a:t>
            </a:r>
            <a:r>
              <a:rPr lang="en-US" dirty="0">
                <a:solidFill>
                  <a:srgbClr val="FF0000"/>
                </a:solidFill>
              </a:rPr>
              <a:t>769.3 in.</a:t>
            </a:r>
            <a:r>
              <a:rPr lang="en-US" baseline="30000" dirty="0">
                <a:solidFill>
                  <a:srgbClr val="FF0000"/>
                </a:solidFill>
              </a:rPr>
              <a:t>3</a:t>
            </a:r>
            <a:r>
              <a:rPr lang="en-US" dirty="0"/>
              <a:t>. </a:t>
            </a:r>
          </a:p>
        </p:txBody>
      </p:sp>
      <p:graphicFrame>
        <p:nvGraphicFramePr>
          <p:cNvPr id="22531" name="Object 3"/>
          <p:cNvGraphicFramePr>
            <a:graphicFrameLocks noChangeAspect="1"/>
          </p:cNvGraphicFramePr>
          <p:nvPr>
            <p:extLst>
              <p:ext uri="{D42A27DB-BD31-4B8C-83A1-F6EECF244321}">
                <p14:modId xmlns:p14="http://schemas.microsoft.com/office/powerpoint/2010/main" val="486081997"/>
              </p:ext>
            </p:extLst>
          </p:nvPr>
        </p:nvGraphicFramePr>
        <p:xfrm>
          <a:off x="3105150" y="1295400"/>
          <a:ext cx="1257300" cy="381000"/>
        </p:xfrm>
        <a:graphic>
          <a:graphicData uri="http://schemas.openxmlformats.org/presentationml/2006/ole">
            <mc:AlternateContent xmlns:mc="http://schemas.openxmlformats.org/markup-compatibility/2006">
              <mc:Choice xmlns:v="urn:schemas-microsoft-com:vml" Requires="v">
                <p:oleObj spid="_x0000_s22699" name="Equation" r:id="rId3" imgW="1257120" imgH="380880" progId="Equation.DSMT4">
                  <p:embed/>
                </p:oleObj>
              </mc:Choice>
              <mc:Fallback>
                <p:oleObj name="Equation" r:id="rId3" imgW="1257120" imgH="380880" progId="Equation.DSMT4">
                  <p:embed/>
                  <p:pic>
                    <p:nvPicPr>
                      <p:cNvPr id="0" name="Picture 3"/>
                      <p:cNvPicPr>
                        <a:picLocks noChangeAspect="1" noChangeArrowheads="1"/>
                      </p:cNvPicPr>
                      <p:nvPr/>
                    </p:nvPicPr>
                    <p:blipFill>
                      <a:blip r:embed="rId4"/>
                      <a:srcRect/>
                      <a:stretch>
                        <a:fillRect/>
                      </a:stretch>
                    </p:blipFill>
                    <p:spPr bwMode="auto">
                      <a:xfrm>
                        <a:off x="3105150" y="12954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3564487802"/>
              </p:ext>
            </p:extLst>
          </p:nvPr>
        </p:nvGraphicFramePr>
        <p:xfrm>
          <a:off x="3397250" y="1890713"/>
          <a:ext cx="2438400" cy="533400"/>
        </p:xfrm>
        <a:graphic>
          <a:graphicData uri="http://schemas.openxmlformats.org/presentationml/2006/ole">
            <mc:AlternateContent xmlns:mc="http://schemas.openxmlformats.org/markup-compatibility/2006">
              <mc:Choice xmlns:v="urn:schemas-microsoft-com:vml" Requires="v">
                <p:oleObj spid="_x0000_s22700" name="Equation" r:id="rId5" imgW="2438280" imgH="533160" progId="Equation.DSMT4">
                  <p:embed/>
                </p:oleObj>
              </mc:Choice>
              <mc:Fallback>
                <p:oleObj name="Equation" r:id="rId5" imgW="2438280" imgH="533160" progId="Equation.DSMT4">
                  <p:embed/>
                  <p:pic>
                    <p:nvPicPr>
                      <p:cNvPr id="0" name="Picture 4"/>
                      <p:cNvPicPr>
                        <a:picLocks noChangeAspect="1" noChangeArrowheads="1"/>
                      </p:cNvPicPr>
                      <p:nvPr/>
                    </p:nvPicPr>
                    <p:blipFill>
                      <a:blip r:embed="rId6"/>
                      <a:srcRect/>
                      <a:stretch>
                        <a:fillRect/>
                      </a:stretch>
                    </p:blipFill>
                    <p:spPr bwMode="auto">
                      <a:xfrm>
                        <a:off x="3397250" y="1890713"/>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3674657951"/>
              </p:ext>
            </p:extLst>
          </p:nvPr>
        </p:nvGraphicFramePr>
        <p:xfrm>
          <a:off x="3397250" y="2535238"/>
          <a:ext cx="2641600" cy="571500"/>
        </p:xfrm>
        <a:graphic>
          <a:graphicData uri="http://schemas.openxmlformats.org/presentationml/2006/ole">
            <mc:AlternateContent xmlns:mc="http://schemas.openxmlformats.org/markup-compatibility/2006">
              <mc:Choice xmlns:v="urn:schemas-microsoft-com:vml" Requires="v">
                <p:oleObj spid="_x0000_s22701" name="Equation" r:id="rId7" imgW="2641320" imgH="571320" progId="Equation.DSMT4">
                  <p:embed/>
                </p:oleObj>
              </mc:Choice>
              <mc:Fallback>
                <p:oleObj name="Equation" r:id="rId7" imgW="2641320" imgH="571320" progId="Equation.DSMT4">
                  <p:embed/>
                  <p:pic>
                    <p:nvPicPr>
                      <p:cNvPr id="0" name="Picture 5"/>
                      <p:cNvPicPr>
                        <a:picLocks noChangeAspect="1" noChangeArrowheads="1"/>
                      </p:cNvPicPr>
                      <p:nvPr/>
                    </p:nvPicPr>
                    <p:blipFill>
                      <a:blip r:embed="rId8"/>
                      <a:srcRect/>
                      <a:stretch>
                        <a:fillRect/>
                      </a:stretch>
                    </p:blipFill>
                    <p:spPr bwMode="auto">
                      <a:xfrm>
                        <a:off x="3397250" y="2535238"/>
                        <a:ext cx="2641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3192401783"/>
              </p:ext>
            </p:extLst>
          </p:nvPr>
        </p:nvGraphicFramePr>
        <p:xfrm>
          <a:off x="3397250" y="3233738"/>
          <a:ext cx="1612900" cy="381000"/>
        </p:xfrm>
        <a:graphic>
          <a:graphicData uri="http://schemas.openxmlformats.org/presentationml/2006/ole">
            <mc:AlternateContent xmlns:mc="http://schemas.openxmlformats.org/markup-compatibility/2006">
              <mc:Choice xmlns:v="urn:schemas-microsoft-com:vml" Requires="v">
                <p:oleObj spid="_x0000_s22702" name="Equation" r:id="rId9" imgW="1612800" imgH="380880" progId="Equation.DSMT4">
                  <p:embed/>
                </p:oleObj>
              </mc:Choice>
              <mc:Fallback>
                <p:oleObj name="Equation" r:id="rId9" imgW="1612800" imgH="380880" progId="Equation.DSMT4">
                  <p:embed/>
                  <p:pic>
                    <p:nvPicPr>
                      <p:cNvPr id="0" name="Picture 6"/>
                      <p:cNvPicPr>
                        <a:picLocks noChangeAspect="1" noChangeArrowheads="1"/>
                      </p:cNvPicPr>
                      <p:nvPr/>
                    </p:nvPicPr>
                    <p:blipFill>
                      <a:blip r:embed="rId10"/>
                      <a:srcRect/>
                      <a:stretch>
                        <a:fillRect/>
                      </a:stretch>
                    </p:blipFill>
                    <p:spPr bwMode="auto">
                      <a:xfrm>
                        <a:off x="3397250" y="3233738"/>
                        <a:ext cx="1612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3409990" y="3813628"/>
          <a:ext cx="2286000" cy="482600"/>
        </p:xfrm>
        <a:graphic>
          <a:graphicData uri="http://schemas.openxmlformats.org/presentationml/2006/ole">
            <mc:AlternateContent xmlns:mc="http://schemas.openxmlformats.org/markup-compatibility/2006">
              <mc:Choice xmlns:v="urn:schemas-microsoft-com:vml" Requires="v">
                <p:oleObj spid="_x0000_s22703" name="Equation" r:id="rId11" imgW="2286000" imgH="482400" progId="Equation.DSMT4">
                  <p:embed/>
                </p:oleObj>
              </mc:Choice>
              <mc:Fallback>
                <p:oleObj name="Equation" r:id="rId11" imgW="228600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9990" y="3813628"/>
                        <a:ext cx="228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3409990" y="4434114"/>
          <a:ext cx="1651000" cy="381000"/>
        </p:xfrm>
        <a:graphic>
          <a:graphicData uri="http://schemas.openxmlformats.org/presentationml/2006/ole">
            <mc:AlternateContent xmlns:mc="http://schemas.openxmlformats.org/markup-compatibility/2006">
              <mc:Choice xmlns:v="urn:schemas-microsoft-com:vml" Requires="v">
                <p:oleObj spid="_x0000_s22704" name="Equation" r:id="rId13" imgW="1650960" imgH="380880" progId="Equation.DSMT4">
                  <p:embed/>
                </p:oleObj>
              </mc:Choice>
              <mc:Fallback>
                <p:oleObj name="Equation" r:id="rId13" imgW="165096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9990" y="4434114"/>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 Right Circular Cylinder (cont.)</a:t>
            </a:r>
          </a:p>
        </p:txBody>
      </p:sp>
      <p:sp>
        <p:nvSpPr>
          <p:cNvPr id="3" name="Content Placeholder 2"/>
          <p:cNvSpPr>
            <a:spLocks noGrp="1"/>
          </p:cNvSpPr>
          <p:nvPr>
            <p:ph idx="1"/>
          </p:nvPr>
        </p:nvSpPr>
        <p:spPr/>
        <p:txBody>
          <a:bodyPr/>
          <a:lstStyle/>
          <a:p>
            <a:pPr marL="463550" indent="-463550"/>
            <a:r>
              <a:rPr lang="en-US" b="1" dirty="0"/>
              <a:t>b.	</a:t>
            </a:r>
            <a:r>
              <a:rPr lang="en-US" dirty="0"/>
              <a:t>To find the volume of air in the tom-tom drum, we use the same formula, with </a:t>
            </a:r>
            <a:r>
              <a:rPr lang="en-US" i="1" dirty="0"/>
              <a:t>r </a:t>
            </a:r>
            <a:r>
              <a:rPr lang="en-US" dirty="0"/>
              <a:t>= 5 and</a:t>
            </a:r>
            <a:r>
              <a:rPr lang="en-US" i="1" dirty="0"/>
              <a:t> h </a:t>
            </a:r>
            <a:r>
              <a:rPr lang="en-US" dirty="0"/>
              <a:t>= 8.</a:t>
            </a:r>
            <a:r>
              <a:rPr lang="en-US" i="1" dirty="0"/>
              <a:t> </a:t>
            </a:r>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2834640" y="2286002"/>
            <a:ext cx="3474720" cy="336533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 Right Circular Cylinder (cont.)</a:t>
            </a:r>
          </a:p>
        </p:txBody>
      </p:sp>
      <p:sp>
        <p:nvSpPr>
          <p:cNvPr id="3" name="Content Placeholder 2"/>
          <p:cNvSpPr>
            <a:spLocks noGrp="1"/>
          </p:cNvSpPr>
          <p:nvPr>
            <p:ph idx="1"/>
          </p:nvPr>
        </p:nvSpPr>
        <p:spPr/>
        <p:txBody>
          <a:bodyPr anchor="b"/>
          <a:lstStyle/>
          <a:p>
            <a:r>
              <a:rPr lang="en-US" dirty="0"/>
              <a:t>So, the approximate volume of the tom-tom drum is </a:t>
            </a:r>
            <a:r>
              <a:rPr lang="en-US" dirty="0">
                <a:solidFill>
                  <a:srgbClr val="FF0000"/>
                </a:solidFill>
              </a:rPr>
              <a:t>628 in.</a:t>
            </a:r>
            <a:r>
              <a:rPr lang="en-US" baseline="30000" dirty="0">
                <a:solidFill>
                  <a:srgbClr val="FF0000"/>
                </a:solidFill>
              </a:rPr>
              <a:t>3</a:t>
            </a:r>
            <a:r>
              <a:rPr lang="en-US" dirty="0"/>
              <a:t>. </a:t>
            </a:r>
          </a:p>
        </p:txBody>
      </p:sp>
      <p:graphicFrame>
        <p:nvGraphicFramePr>
          <p:cNvPr id="24580" name="Object 4"/>
          <p:cNvGraphicFramePr>
            <a:graphicFrameLocks noChangeAspect="1"/>
          </p:cNvGraphicFramePr>
          <p:nvPr>
            <p:extLst>
              <p:ext uri="{D42A27DB-BD31-4B8C-83A1-F6EECF244321}">
                <p14:modId xmlns:p14="http://schemas.microsoft.com/office/powerpoint/2010/main" val="1089742355"/>
              </p:ext>
            </p:extLst>
          </p:nvPr>
        </p:nvGraphicFramePr>
        <p:xfrm>
          <a:off x="3122613" y="1295400"/>
          <a:ext cx="1257300" cy="381000"/>
        </p:xfrm>
        <a:graphic>
          <a:graphicData uri="http://schemas.openxmlformats.org/presentationml/2006/ole">
            <mc:AlternateContent xmlns:mc="http://schemas.openxmlformats.org/markup-compatibility/2006">
              <mc:Choice xmlns:v="urn:schemas-microsoft-com:vml" Requires="v">
                <p:oleObj spid="_x0000_s24748" name="Equation" r:id="rId3" imgW="1257120" imgH="380880" progId="Equation.DSMT4">
                  <p:embed/>
                </p:oleObj>
              </mc:Choice>
              <mc:Fallback>
                <p:oleObj name="Equation" r:id="rId3" imgW="1257120" imgH="380880" progId="Equation.DSMT4">
                  <p:embed/>
                  <p:pic>
                    <p:nvPicPr>
                      <p:cNvPr id="0" name="Picture 4"/>
                      <p:cNvPicPr>
                        <a:picLocks noChangeAspect="1" noChangeArrowheads="1"/>
                      </p:cNvPicPr>
                      <p:nvPr/>
                    </p:nvPicPr>
                    <p:blipFill>
                      <a:blip r:embed="rId4"/>
                      <a:srcRect/>
                      <a:stretch>
                        <a:fillRect/>
                      </a:stretch>
                    </p:blipFill>
                    <p:spPr bwMode="auto">
                      <a:xfrm>
                        <a:off x="3122613" y="12954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2359025317"/>
              </p:ext>
            </p:extLst>
          </p:nvPr>
        </p:nvGraphicFramePr>
        <p:xfrm>
          <a:off x="3414713" y="1814513"/>
          <a:ext cx="2438400" cy="533400"/>
        </p:xfrm>
        <a:graphic>
          <a:graphicData uri="http://schemas.openxmlformats.org/presentationml/2006/ole">
            <mc:AlternateContent xmlns:mc="http://schemas.openxmlformats.org/markup-compatibility/2006">
              <mc:Choice xmlns:v="urn:schemas-microsoft-com:vml" Requires="v">
                <p:oleObj spid="_x0000_s24749" name="Equation" r:id="rId5" imgW="2438280" imgH="533160" progId="Equation.DSMT4">
                  <p:embed/>
                </p:oleObj>
              </mc:Choice>
              <mc:Fallback>
                <p:oleObj name="Equation" r:id="rId5" imgW="2438280" imgH="533160" progId="Equation.DSMT4">
                  <p:embed/>
                  <p:pic>
                    <p:nvPicPr>
                      <p:cNvPr id="0" name="Picture 5"/>
                      <p:cNvPicPr>
                        <a:picLocks noChangeAspect="1" noChangeArrowheads="1"/>
                      </p:cNvPicPr>
                      <p:nvPr/>
                    </p:nvPicPr>
                    <p:blipFill>
                      <a:blip r:embed="rId6"/>
                      <a:srcRect/>
                      <a:stretch>
                        <a:fillRect/>
                      </a:stretch>
                    </p:blipFill>
                    <p:spPr bwMode="auto">
                      <a:xfrm>
                        <a:off x="3414713" y="1814513"/>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2860732495"/>
              </p:ext>
            </p:extLst>
          </p:nvPr>
        </p:nvGraphicFramePr>
        <p:xfrm>
          <a:off x="3414713" y="2466975"/>
          <a:ext cx="2628900" cy="571500"/>
        </p:xfrm>
        <a:graphic>
          <a:graphicData uri="http://schemas.openxmlformats.org/presentationml/2006/ole">
            <mc:AlternateContent xmlns:mc="http://schemas.openxmlformats.org/markup-compatibility/2006">
              <mc:Choice xmlns:v="urn:schemas-microsoft-com:vml" Requires="v">
                <p:oleObj spid="_x0000_s24750" name="Equation" r:id="rId7" imgW="2628720" imgH="571320" progId="Equation.DSMT4">
                  <p:embed/>
                </p:oleObj>
              </mc:Choice>
              <mc:Fallback>
                <p:oleObj name="Equation" r:id="rId7" imgW="2628720" imgH="571320" progId="Equation.DSMT4">
                  <p:embed/>
                  <p:pic>
                    <p:nvPicPr>
                      <p:cNvPr id="0" name="Picture 6"/>
                      <p:cNvPicPr>
                        <a:picLocks noChangeAspect="1" noChangeArrowheads="1"/>
                      </p:cNvPicPr>
                      <p:nvPr/>
                    </p:nvPicPr>
                    <p:blipFill>
                      <a:blip r:embed="rId8"/>
                      <a:srcRect/>
                      <a:stretch>
                        <a:fillRect/>
                      </a:stretch>
                    </p:blipFill>
                    <p:spPr bwMode="auto">
                      <a:xfrm>
                        <a:off x="3414713" y="2466975"/>
                        <a:ext cx="262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extLst>
              <p:ext uri="{D42A27DB-BD31-4B8C-83A1-F6EECF244321}">
                <p14:modId xmlns:p14="http://schemas.microsoft.com/office/powerpoint/2010/main" val="3458562995"/>
              </p:ext>
            </p:extLst>
          </p:nvPr>
        </p:nvGraphicFramePr>
        <p:xfrm>
          <a:off x="3414713" y="3165475"/>
          <a:ext cx="1625600" cy="381000"/>
        </p:xfrm>
        <a:graphic>
          <a:graphicData uri="http://schemas.openxmlformats.org/presentationml/2006/ole">
            <mc:AlternateContent xmlns:mc="http://schemas.openxmlformats.org/markup-compatibility/2006">
              <mc:Choice xmlns:v="urn:schemas-microsoft-com:vml" Requires="v">
                <p:oleObj spid="_x0000_s24751" name="Equation" r:id="rId9" imgW="1625400" imgH="380880" progId="Equation.DSMT4">
                  <p:embed/>
                </p:oleObj>
              </mc:Choice>
              <mc:Fallback>
                <p:oleObj name="Equation" r:id="rId9" imgW="1625400" imgH="380880" progId="Equation.DSMT4">
                  <p:embed/>
                  <p:pic>
                    <p:nvPicPr>
                      <p:cNvPr id="0" name="Picture 7"/>
                      <p:cNvPicPr>
                        <a:picLocks noChangeAspect="1" noChangeArrowheads="1"/>
                      </p:cNvPicPr>
                      <p:nvPr/>
                    </p:nvPicPr>
                    <p:blipFill>
                      <a:blip r:embed="rId10"/>
                      <a:srcRect/>
                      <a:stretch>
                        <a:fillRect/>
                      </a:stretch>
                    </p:blipFill>
                    <p:spPr bwMode="auto">
                      <a:xfrm>
                        <a:off x="3414713" y="3165475"/>
                        <a:ext cx="162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3427268" y="3748312"/>
          <a:ext cx="2298700" cy="482600"/>
        </p:xfrm>
        <a:graphic>
          <a:graphicData uri="http://schemas.openxmlformats.org/presentationml/2006/ole">
            <mc:AlternateContent xmlns:mc="http://schemas.openxmlformats.org/markup-compatibility/2006">
              <mc:Choice xmlns:v="urn:schemas-microsoft-com:vml" Requires="v">
                <p:oleObj spid="_x0000_s24752" name="Equation" r:id="rId11" imgW="2298600" imgH="482400" progId="Equation.DSMT4">
                  <p:embed/>
                </p:oleObj>
              </mc:Choice>
              <mc:Fallback>
                <p:oleObj name="Equation" r:id="rId11" imgW="2298600" imgH="482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7268" y="3748312"/>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3427268" y="4336146"/>
          <a:ext cx="1397000" cy="381000"/>
        </p:xfrm>
        <a:graphic>
          <a:graphicData uri="http://schemas.openxmlformats.org/presentationml/2006/ole">
            <mc:AlternateContent xmlns:mc="http://schemas.openxmlformats.org/markup-compatibility/2006">
              <mc:Choice xmlns:v="urn:schemas-microsoft-com:vml" Requires="v">
                <p:oleObj spid="_x0000_s24753" name="Equation" r:id="rId13" imgW="1396800" imgH="380880" progId="Equation.DSMT4">
                  <p:embed/>
                </p:oleObj>
              </mc:Choice>
              <mc:Fallback>
                <p:oleObj name="Equation" r:id="rId13" imgW="1396800" imgH="3808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7268" y="4336146"/>
                        <a:ext cx="139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Volume of a Right Circular Cone </a:t>
            </a:r>
          </a:p>
        </p:txBody>
      </p:sp>
      <p:sp>
        <p:nvSpPr>
          <p:cNvPr id="3" name="Content Placeholder 2"/>
          <p:cNvSpPr>
            <a:spLocks noGrp="1"/>
          </p:cNvSpPr>
          <p:nvPr>
            <p:ph idx="1"/>
          </p:nvPr>
        </p:nvSpPr>
        <p:spPr/>
        <p:txBody>
          <a:bodyPr/>
          <a:lstStyle/>
          <a:p>
            <a:r>
              <a:rPr lang="en-US" dirty="0"/>
              <a:t>E.D.’s Candy Shoppe is creating a new solid chocolate in the shape of a right circular cone. The height of the chocolate cone is 2 cm and the diameter of the base is 1.2 cm. </a:t>
            </a:r>
          </a:p>
          <a:p>
            <a:pPr marL="463550" indent="-463550"/>
            <a:r>
              <a:rPr lang="en-US" b="1" dirty="0"/>
              <a:t>a.</a:t>
            </a:r>
            <a:r>
              <a:rPr lang="en-US" dirty="0"/>
              <a:t>	Find the volume of the new chocolate candy. </a:t>
            </a:r>
          </a:p>
          <a:p>
            <a:pPr marL="463550" indent="-463550"/>
            <a:r>
              <a:rPr lang="en-US" b="1" dirty="0"/>
              <a:t>b.</a:t>
            </a:r>
            <a:r>
              <a:rPr lang="en-US" dirty="0"/>
              <a:t>	A rectangular block of chocolate measuring 22 cm by 10 cm by 10 cm is melted down and used to make a number of the new candies. Find the maximum number of candies that can be made from the block of chocolate.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Volume of a Right Circular Cone (cont.)</a:t>
            </a:r>
          </a:p>
        </p:txBody>
      </p:sp>
      <p:sp>
        <p:nvSpPr>
          <p:cNvPr id="3" name="Content Placeholder 2"/>
          <p:cNvSpPr>
            <a:spLocks noGrp="1"/>
          </p:cNvSpPr>
          <p:nvPr>
            <p:ph idx="1"/>
          </p:nvPr>
        </p:nvSpPr>
        <p:spPr>
          <a:xfrm>
            <a:off x="381000" y="1280160"/>
            <a:ext cx="8534400" cy="4572000"/>
          </a:xfrm>
        </p:spPr>
        <p:txBody>
          <a:bodyPr>
            <a:noAutofit/>
          </a:bodyPr>
          <a:lstStyle/>
          <a:p>
            <a:r>
              <a:rPr lang="en-US" b="1" dirty="0"/>
              <a:t>Solution </a:t>
            </a:r>
          </a:p>
          <a:p>
            <a:pPr marL="463550" indent="-463550"/>
            <a:r>
              <a:rPr lang="en-US" b="1" dirty="0"/>
              <a:t>a.	</a:t>
            </a:r>
            <a:r>
              <a:rPr lang="en-US" dirty="0"/>
              <a:t>The formula for the volume of a right circular cone is given as                     So, we can calculate the volume of the cone using this formula with</a:t>
            </a:r>
            <a:r>
              <a:rPr lang="en-US" i="1" dirty="0"/>
              <a:t> r</a:t>
            </a:r>
            <a:r>
              <a:rPr lang="en-US" dirty="0"/>
              <a:t> = 1.2 ÷ 2 = 0.6 cm and </a:t>
            </a:r>
            <a:r>
              <a:rPr lang="en-US" i="1" dirty="0"/>
              <a:t>h </a:t>
            </a:r>
            <a:r>
              <a:rPr lang="en-US" dirty="0"/>
              <a:t>= 2 cm.</a:t>
            </a:r>
            <a:r>
              <a:rPr lang="en-US" i="1" dirty="0"/>
              <a:t> </a:t>
            </a:r>
          </a:p>
          <a:p>
            <a:pPr marL="463550" indent="-463550"/>
            <a:endParaRPr lang="en-US" dirty="0"/>
          </a:p>
          <a:p>
            <a:pPr marL="463550" indent="-463550"/>
            <a:endParaRPr lang="en-US" dirty="0"/>
          </a:p>
          <a:p>
            <a:pPr marL="463550" indent="-463550"/>
            <a:endParaRPr lang="en-US" dirty="0"/>
          </a:p>
          <a:p>
            <a:pPr marL="463550" indent="-463550"/>
            <a:r>
              <a:rPr lang="en-US" dirty="0"/>
              <a:t>	The volume of the new chocolate is approximately </a:t>
            </a:r>
            <a:r>
              <a:rPr lang="en-US" dirty="0">
                <a:solidFill>
                  <a:srgbClr val="FF0000"/>
                </a:solidFill>
              </a:rPr>
              <a:t>0.75 cm</a:t>
            </a:r>
            <a:r>
              <a:rPr lang="en-US" baseline="30000" dirty="0">
                <a:solidFill>
                  <a:srgbClr val="FF0000"/>
                </a:solidFill>
              </a:rPr>
              <a:t>3</a:t>
            </a:r>
            <a:r>
              <a:rPr lang="en-US" dirty="0"/>
              <a:t>. </a:t>
            </a:r>
          </a:p>
        </p:txBody>
      </p:sp>
      <p:graphicFrame>
        <p:nvGraphicFramePr>
          <p:cNvPr id="25602" name="Object 2"/>
          <p:cNvGraphicFramePr>
            <a:graphicFrameLocks noChangeAspect="1"/>
          </p:cNvGraphicFramePr>
          <p:nvPr>
            <p:extLst>
              <p:ext uri="{D42A27DB-BD31-4B8C-83A1-F6EECF244321}">
                <p14:modId xmlns:p14="http://schemas.microsoft.com/office/powerpoint/2010/main" val="1943620595"/>
              </p:ext>
            </p:extLst>
          </p:nvPr>
        </p:nvGraphicFramePr>
        <p:xfrm>
          <a:off x="2197100" y="2271713"/>
          <a:ext cx="1511300" cy="469900"/>
        </p:xfrm>
        <a:graphic>
          <a:graphicData uri="http://schemas.openxmlformats.org/presentationml/2006/ole">
            <mc:AlternateContent xmlns:mc="http://schemas.openxmlformats.org/markup-compatibility/2006">
              <mc:Choice xmlns:v="urn:schemas-microsoft-com:vml" Requires="v">
                <p:oleObj spid="_x0000_s25799" name="Equation" r:id="rId3" imgW="1511280" imgH="469800" progId="Equation.DSMT4">
                  <p:embed/>
                </p:oleObj>
              </mc:Choice>
              <mc:Fallback>
                <p:oleObj name="Equation" r:id="rId3" imgW="1511280" imgH="469800" progId="Equation.DSMT4">
                  <p:embed/>
                  <p:pic>
                    <p:nvPicPr>
                      <p:cNvPr id="0" name="Picture 2"/>
                      <p:cNvPicPr>
                        <a:picLocks noChangeAspect="1" noChangeArrowheads="1"/>
                      </p:cNvPicPr>
                      <p:nvPr/>
                    </p:nvPicPr>
                    <p:blipFill>
                      <a:blip r:embed="rId4"/>
                      <a:srcRect/>
                      <a:stretch>
                        <a:fillRect/>
                      </a:stretch>
                    </p:blipFill>
                    <p:spPr bwMode="auto">
                      <a:xfrm>
                        <a:off x="2197100" y="2271713"/>
                        <a:ext cx="151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2934842505"/>
              </p:ext>
            </p:extLst>
          </p:nvPr>
        </p:nvGraphicFramePr>
        <p:xfrm>
          <a:off x="5549900" y="4553856"/>
          <a:ext cx="1536700" cy="381000"/>
        </p:xfrm>
        <a:graphic>
          <a:graphicData uri="http://schemas.openxmlformats.org/presentationml/2006/ole">
            <mc:AlternateContent xmlns:mc="http://schemas.openxmlformats.org/markup-compatibility/2006">
              <mc:Choice xmlns:v="urn:schemas-microsoft-com:vml" Requires="v">
                <p:oleObj spid="_x0000_s25800" name="Equation" r:id="rId5" imgW="1536480" imgH="380880" progId="Equation.DSMT4">
                  <p:embed/>
                </p:oleObj>
              </mc:Choice>
              <mc:Fallback>
                <p:oleObj name="Equation" r:id="rId5" imgW="15364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900" y="4553856"/>
                        <a:ext cx="153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1514434052"/>
              </p:ext>
            </p:extLst>
          </p:nvPr>
        </p:nvGraphicFramePr>
        <p:xfrm>
          <a:off x="977900" y="3595688"/>
          <a:ext cx="1498600" cy="838200"/>
        </p:xfrm>
        <a:graphic>
          <a:graphicData uri="http://schemas.openxmlformats.org/presentationml/2006/ole">
            <mc:AlternateContent xmlns:mc="http://schemas.openxmlformats.org/markup-compatibility/2006">
              <mc:Choice xmlns:v="urn:schemas-microsoft-com:vml" Requires="v">
                <p:oleObj spid="_x0000_s25801" name="Equation" r:id="rId7" imgW="1498320" imgH="838080" progId="Equation.DSMT4">
                  <p:embed/>
                </p:oleObj>
              </mc:Choice>
              <mc:Fallback>
                <p:oleObj name="Equation" r:id="rId7" imgW="1498320" imgH="838080" progId="Equation.DSMT4">
                  <p:embed/>
                  <p:pic>
                    <p:nvPicPr>
                      <p:cNvPr id="0" name="Picture 5"/>
                      <p:cNvPicPr>
                        <a:picLocks noChangeAspect="1" noChangeArrowheads="1"/>
                      </p:cNvPicPr>
                      <p:nvPr/>
                    </p:nvPicPr>
                    <p:blipFill>
                      <a:blip r:embed="rId8"/>
                      <a:srcRect/>
                      <a:stretch>
                        <a:fillRect/>
                      </a:stretch>
                    </p:blipFill>
                    <p:spPr bwMode="auto">
                      <a:xfrm>
                        <a:off x="977900" y="3595688"/>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extLst>
              <p:ext uri="{D42A27DB-BD31-4B8C-83A1-F6EECF244321}">
                <p14:modId xmlns:p14="http://schemas.microsoft.com/office/powerpoint/2010/main" val="1513133935"/>
              </p:ext>
            </p:extLst>
          </p:nvPr>
        </p:nvGraphicFramePr>
        <p:xfrm>
          <a:off x="2481263" y="3592513"/>
          <a:ext cx="3098800" cy="838200"/>
        </p:xfrm>
        <a:graphic>
          <a:graphicData uri="http://schemas.openxmlformats.org/presentationml/2006/ole">
            <mc:AlternateContent xmlns:mc="http://schemas.openxmlformats.org/markup-compatibility/2006">
              <mc:Choice xmlns:v="urn:schemas-microsoft-com:vml" Requires="v">
                <p:oleObj spid="_x0000_s25802" name="Equation" r:id="rId9" imgW="3098520" imgH="838080" progId="Equation.DSMT4">
                  <p:embed/>
                </p:oleObj>
              </mc:Choice>
              <mc:Fallback>
                <p:oleObj name="Equation" r:id="rId9" imgW="3098520" imgH="838080" progId="Equation.DSMT4">
                  <p:embed/>
                  <p:pic>
                    <p:nvPicPr>
                      <p:cNvPr id="0" name="Picture 6"/>
                      <p:cNvPicPr>
                        <a:picLocks noChangeAspect="1" noChangeArrowheads="1"/>
                      </p:cNvPicPr>
                      <p:nvPr/>
                    </p:nvPicPr>
                    <p:blipFill>
                      <a:blip r:embed="rId10"/>
                      <a:srcRect/>
                      <a:stretch>
                        <a:fillRect/>
                      </a:stretch>
                    </p:blipFill>
                    <p:spPr bwMode="auto">
                      <a:xfrm>
                        <a:off x="2481263" y="3592513"/>
                        <a:ext cx="309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extLst>
              <p:ext uri="{D42A27DB-BD31-4B8C-83A1-F6EECF244321}">
                <p14:modId xmlns:p14="http://schemas.microsoft.com/office/powerpoint/2010/main" val="2051109748"/>
              </p:ext>
            </p:extLst>
          </p:nvPr>
        </p:nvGraphicFramePr>
        <p:xfrm>
          <a:off x="5576888" y="3581400"/>
          <a:ext cx="3289300" cy="838200"/>
        </p:xfrm>
        <a:graphic>
          <a:graphicData uri="http://schemas.openxmlformats.org/presentationml/2006/ole">
            <mc:AlternateContent xmlns:mc="http://schemas.openxmlformats.org/markup-compatibility/2006">
              <mc:Choice xmlns:v="urn:schemas-microsoft-com:vml" Requires="v">
                <p:oleObj spid="_x0000_s25803" name="Equation" r:id="rId11" imgW="3288960" imgH="838080" progId="Equation.DSMT4">
                  <p:embed/>
                </p:oleObj>
              </mc:Choice>
              <mc:Fallback>
                <p:oleObj name="Equation" r:id="rId11" imgW="3288960" imgH="838080" progId="Equation.DSMT4">
                  <p:embed/>
                  <p:pic>
                    <p:nvPicPr>
                      <p:cNvPr id="0" name="Picture 7"/>
                      <p:cNvPicPr>
                        <a:picLocks noChangeAspect="1" noChangeArrowheads="1"/>
                      </p:cNvPicPr>
                      <p:nvPr/>
                    </p:nvPicPr>
                    <p:blipFill>
                      <a:blip r:embed="rId12"/>
                      <a:srcRect/>
                      <a:stretch>
                        <a:fillRect/>
                      </a:stretch>
                    </p:blipFill>
                    <p:spPr bwMode="auto">
                      <a:xfrm>
                        <a:off x="5576888" y="3581400"/>
                        <a:ext cx="328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extLst>
              <p:ext uri="{D42A27DB-BD31-4B8C-83A1-F6EECF244321}">
                <p14:modId xmlns:p14="http://schemas.microsoft.com/office/powerpoint/2010/main" val="225355790"/>
              </p:ext>
            </p:extLst>
          </p:nvPr>
        </p:nvGraphicFramePr>
        <p:xfrm>
          <a:off x="1235676" y="4538663"/>
          <a:ext cx="1828800" cy="381000"/>
        </p:xfrm>
        <a:graphic>
          <a:graphicData uri="http://schemas.openxmlformats.org/presentationml/2006/ole">
            <mc:AlternateContent xmlns:mc="http://schemas.openxmlformats.org/markup-compatibility/2006">
              <mc:Choice xmlns:v="urn:schemas-microsoft-com:vml" Requires="v">
                <p:oleObj spid="_x0000_s25804" name="Equation" r:id="rId13" imgW="1828800" imgH="380880" progId="Equation.DSMT4">
                  <p:embed/>
                </p:oleObj>
              </mc:Choice>
              <mc:Fallback>
                <p:oleObj name="Equation" r:id="rId13" imgW="1828800" imgH="380880" progId="Equation.DSMT4">
                  <p:embed/>
                  <p:pic>
                    <p:nvPicPr>
                      <p:cNvPr id="0" name="Picture 8"/>
                      <p:cNvPicPr>
                        <a:picLocks noChangeAspect="1" noChangeArrowheads="1"/>
                      </p:cNvPicPr>
                      <p:nvPr/>
                    </p:nvPicPr>
                    <p:blipFill>
                      <a:blip r:embed="rId14"/>
                      <a:srcRect/>
                      <a:stretch>
                        <a:fillRect/>
                      </a:stretch>
                    </p:blipFill>
                    <p:spPr bwMode="auto">
                      <a:xfrm>
                        <a:off x="1235676" y="4538663"/>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3829413362"/>
              </p:ext>
            </p:extLst>
          </p:nvPr>
        </p:nvGraphicFramePr>
        <p:xfrm>
          <a:off x="3086100" y="4546600"/>
          <a:ext cx="2476500" cy="482600"/>
        </p:xfrm>
        <a:graphic>
          <a:graphicData uri="http://schemas.openxmlformats.org/presentationml/2006/ole">
            <mc:AlternateContent xmlns:mc="http://schemas.openxmlformats.org/markup-compatibility/2006">
              <mc:Choice xmlns:v="urn:schemas-microsoft-com:vml" Requires="v">
                <p:oleObj spid="_x0000_s25805" name="Equation" r:id="rId15" imgW="2476440" imgH="482400" progId="Equation.DSMT4">
                  <p:embed/>
                </p:oleObj>
              </mc:Choice>
              <mc:Fallback>
                <p:oleObj name="Equation" r:id="rId15" imgW="2476440" imgH="482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6100" y="4546600"/>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Volume of a Right Circular Cone (cont.)</a:t>
            </a:r>
          </a:p>
        </p:txBody>
      </p:sp>
      <p:sp>
        <p:nvSpPr>
          <p:cNvPr id="3" name="Content Placeholder 2"/>
          <p:cNvSpPr>
            <a:spLocks noGrp="1"/>
          </p:cNvSpPr>
          <p:nvPr>
            <p:ph idx="1"/>
          </p:nvPr>
        </p:nvSpPr>
        <p:spPr/>
        <p:txBody>
          <a:bodyPr/>
          <a:lstStyle/>
          <a:p>
            <a:pPr marL="463550" indent="-463550"/>
            <a:r>
              <a:rPr lang="en-US" b="1" dirty="0"/>
              <a:t>b.	</a:t>
            </a:r>
            <a:r>
              <a:rPr lang="en-US" dirty="0"/>
              <a:t>We begin by finding the volume of the chocolate block. </a:t>
            </a:r>
          </a:p>
          <a:p>
            <a:pPr marL="463550" indent="-463550"/>
            <a:endParaRPr lang="en-US" dirty="0"/>
          </a:p>
          <a:p>
            <a:pPr marL="463550" indent="-463550"/>
            <a:endParaRPr lang="en-US" dirty="0"/>
          </a:p>
          <a:p>
            <a:r>
              <a:rPr lang="en-US" dirty="0"/>
              <a:t>Now we divide this total volume by the amount of chocolate it takes to make one of the new candies to find out how many candies can be made from one block. </a:t>
            </a:r>
          </a:p>
        </p:txBody>
      </p:sp>
      <p:graphicFrame>
        <p:nvGraphicFramePr>
          <p:cNvPr id="26626" name="Object 2"/>
          <p:cNvGraphicFramePr>
            <a:graphicFrameLocks noChangeAspect="1"/>
          </p:cNvGraphicFramePr>
          <p:nvPr/>
        </p:nvGraphicFramePr>
        <p:xfrm>
          <a:off x="1339850" y="2565400"/>
          <a:ext cx="6464300" cy="482600"/>
        </p:xfrm>
        <a:graphic>
          <a:graphicData uri="http://schemas.openxmlformats.org/presentationml/2006/ole">
            <mc:AlternateContent xmlns:mc="http://schemas.openxmlformats.org/markup-compatibility/2006">
              <mc:Choice xmlns:v="urn:schemas-microsoft-com:vml" Requires="v">
                <p:oleObj spid="_x0000_s26682" name="Equation" r:id="rId3" imgW="6464160" imgH="482400" progId="Equation.DSMT4">
                  <p:embed/>
                </p:oleObj>
              </mc:Choice>
              <mc:Fallback>
                <p:oleObj name="Equation" r:id="rId3" imgW="6464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2565400"/>
                        <a:ext cx="646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609600" y="4953000"/>
          <a:ext cx="7924800" cy="876300"/>
        </p:xfrm>
        <a:graphic>
          <a:graphicData uri="http://schemas.openxmlformats.org/presentationml/2006/ole">
            <mc:AlternateContent xmlns:mc="http://schemas.openxmlformats.org/markup-compatibility/2006">
              <mc:Choice xmlns:v="urn:schemas-microsoft-com:vml" Requires="v">
                <p:oleObj spid="_x0000_s26683" name="Equation" r:id="rId5" imgW="7924680" imgH="876240" progId="Equation.DSMT4">
                  <p:embed/>
                </p:oleObj>
              </mc:Choice>
              <mc:Fallback>
                <p:oleObj name="Equation" r:id="rId5" imgW="792468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53000"/>
                        <a:ext cx="7924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Volume of a Right Circular Cone (cont.)</a:t>
            </a:r>
          </a:p>
        </p:txBody>
      </p:sp>
      <p:sp>
        <p:nvSpPr>
          <p:cNvPr id="3" name="Content Placeholder 2"/>
          <p:cNvSpPr>
            <a:spLocks noGrp="1"/>
          </p:cNvSpPr>
          <p:nvPr>
            <p:ph idx="1"/>
          </p:nvPr>
        </p:nvSpPr>
        <p:spPr/>
        <p:txBody>
          <a:bodyPr/>
          <a:lstStyle/>
          <a:p>
            <a:r>
              <a:rPr lang="en-US" dirty="0"/>
              <a:t>Since we are asked to find the maximum number of chocolates that can be made from one bar, we need to round the number down to the nearest whole number. So, a maximum of 2933 candies can be made from the block of chocolate.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Volume </a:t>
            </a:r>
          </a:p>
          <a:p>
            <a:r>
              <a:rPr lang="en-US" dirty="0">
                <a:solidFill>
                  <a:srgbClr val="000000"/>
                </a:solidFill>
              </a:rPr>
              <a:t>The </a:t>
            </a:r>
            <a:r>
              <a:rPr lang="en-US" b="1" dirty="0">
                <a:solidFill>
                  <a:srgbClr val="C00000"/>
                </a:solidFill>
              </a:rPr>
              <a:t>volume</a:t>
            </a:r>
            <a:r>
              <a:rPr lang="en-US" dirty="0">
                <a:solidFill>
                  <a:srgbClr val="000000"/>
                </a:solidFill>
              </a:rPr>
              <a:t> of a 3-dimensional object is the amount of space occupied or consumed by a solid object, and is measured in cubic units.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Square Pyramid </a:t>
            </a:r>
          </a:p>
        </p:txBody>
      </p:sp>
      <p:sp>
        <p:nvSpPr>
          <p:cNvPr id="3" name="Content Placeholder 2"/>
          <p:cNvSpPr>
            <a:spLocks noGrp="1"/>
          </p:cNvSpPr>
          <p:nvPr>
            <p:ph idx="1"/>
          </p:nvPr>
        </p:nvSpPr>
        <p:spPr>
          <a:xfrm>
            <a:off x="457200" y="1280160"/>
            <a:ext cx="8229600" cy="4572000"/>
          </a:xfrm>
        </p:spPr>
        <p:txBody>
          <a:bodyPr/>
          <a:lstStyle/>
          <a:p>
            <a:r>
              <a:rPr lang="en-US" dirty="0"/>
              <a:t>The Great Pyramid of Giza was originally about 480 ft tall with a square base whose sides measured about 755 ft long. </a:t>
            </a:r>
          </a:p>
        </p:txBody>
      </p:sp>
      <p:pic>
        <p:nvPicPr>
          <p:cNvPr id="27650" name="Picture 2"/>
          <p:cNvPicPr>
            <a:picLocks noChangeAspect="1" noChangeArrowheads="1"/>
          </p:cNvPicPr>
          <p:nvPr/>
        </p:nvPicPr>
        <p:blipFill>
          <a:blip r:embed="rId2" cstate="print"/>
          <a:srcRect/>
          <a:stretch>
            <a:fillRect/>
          </a:stretch>
        </p:blipFill>
        <p:spPr bwMode="auto">
          <a:xfrm>
            <a:off x="5791200" y="3068151"/>
            <a:ext cx="2834640" cy="2037249"/>
          </a:xfrm>
          <a:prstGeom prst="rect">
            <a:avLst/>
          </a:prstGeom>
          <a:noFill/>
          <a:ln w="9525">
            <a:noFill/>
            <a:miter lim="800000"/>
            <a:headEnd/>
            <a:tailEnd/>
          </a:ln>
          <a:effectLst/>
        </p:spPr>
      </p:pic>
      <p:sp>
        <p:nvSpPr>
          <p:cNvPr id="5" name="Rectangle 4"/>
          <p:cNvSpPr/>
          <p:nvPr/>
        </p:nvSpPr>
        <p:spPr>
          <a:xfrm>
            <a:off x="457200" y="2743200"/>
            <a:ext cx="5303520" cy="3539430"/>
          </a:xfrm>
          <a:prstGeom prst="rect">
            <a:avLst/>
          </a:prstGeom>
        </p:spPr>
        <p:txBody>
          <a:bodyPr>
            <a:spAutoFit/>
          </a:bodyPr>
          <a:lstStyle/>
          <a:p>
            <a:pPr marL="463550" indent="-463550"/>
            <a:r>
              <a:rPr lang="en-US" sz="2800" b="1" dirty="0"/>
              <a:t>a.	</a:t>
            </a:r>
            <a:r>
              <a:rPr lang="en-US" sz="2800" dirty="0"/>
              <a:t>Find the volume of the Great Pyramid of Giza. </a:t>
            </a:r>
          </a:p>
          <a:p>
            <a:pPr marL="463550" indent="-463550"/>
            <a:r>
              <a:rPr lang="en-US" sz="2800" b="1" dirty="0"/>
              <a:t>b.	</a:t>
            </a:r>
            <a:r>
              <a:rPr lang="en-US" sz="2800" dirty="0"/>
              <a:t>A scale model of the Great Pyramid is made out of sand. If the model has a ratio of 1 : 100, what is the volume of sand needed to build the model?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Square Pyramid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The given formula for the volume of a square pyramid is                  So, the volume of the Great Pyramid can be calculated as follows.</a:t>
            </a:r>
            <a:r>
              <a:rPr lang="en-US" i="1" dirty="0"/>
              <a:t> </a:t>
            </a:r>
          </a:p>
          <a:p>
            <a:pPr marL="463550" indent="-463550"/>
            <a:endParaRPr lang="en-US" dirty="0"/>
          </a:p>
          <a:p>
            <a:pPr marL="463550" indent="-463550"/>
            <a:endParaRPr lang="en-US" dirty="0"/>
          </a:p>
          <a:p>
            <a:pPr marL="463550" indent="-463550"/>
            <a:endParaRPr lang="en-US" dirty="0"/>
          </a:p>
          <a:p>
            <a:pPr marL="463550" indent="-463550"/>
            <a:r>
              <a:rPr lang="en-US" dirty="0"/>
              <a:t>	Therefore, the volume of the Great Pyramid of Giza was about </a:t>
            </a:r>
            <a:r>
              <a:rPr lang="en-US" dirty="0">
                <a:solidFill>
                  <a:srgbClr val="FF0000"/>
                </a:solidFill>
              </a:rPr>
              <a:t>91,204,000 ft</a:t>
            </a:r>
            <a:r>
              <a:rPr lang="en-US" baseline="30000" dirty="0">
                <a:solidFill>
                  <a:srgbClr val="FF0000"/>
                </a:solidFill>
              </a:rPr>
              <a:t>3</a:t>
            </a:r>
            <a:r>
              <a:rPr lang="en-US" dirty="0"/>
              <a:t>. </a:t>
            </a:r>
          </a:p>
        </p:txBody>
      </p:sp>
      <p:graphicFrame>
        <p:nvGraphicFramePr>
          <p:cNvPr id="28674" name="Object 2"/>
          <p:cNvGraphicFramePr>
            <a:graphicFrameLocks noChangeAspect="1"/>
          </p:cNvGraphicFramePr>
          <p:nvPr/>
        </p:nvGraphicFramePr>
        <p:xfrm>
          <a:off x="2577152" y="2258704"/>
          <a:ext cx="1282700" cy="469900"/>
        </p:xfrm>
        <a:graphic>
          <a:graphicData uri="http://schemas.openxmlformats.org/presentationml/2006/ole">
            <mc:AlternateContent xmlns:mc="http://schemas.openxmlformats.org/markup-compatibility/2006">
              <mc:Choice xmlns:v="urn:schemas-microsoft-com:vml" Requires="v">
                <p:oleObj spid="_x0000_s28815" name="Equation" r:id="rId3" imgW="1282680" imgH="469800" progId="Equation.DSMT4">
                  <p:embed/>
                </p:oleObj>
              </mc:Choice>
              <mc:Fallback>
                <p:oleObj name="Equation" r:id="rId3" imgW="12826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152" y="2258704"/>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1357086" y="4229100"/>
          <a:ext cx="2387600" cy="419100"/>
        </p:xfrm>
        <a:graphic>
          <a:graphicData uri="http://schemas.openxmlformats.org/presentationml/2006/ole">
            <mc:AlternateContent xmlns:mc="http://schemas.openxmlformats.org/markup-compatibility/2006">
              <mc:Choice xmlns:v="urn:schemas-microsoft-com:vml" Requires="v">
                <p:oleObj spid="_x0000_s28816" name="Equation" r:id="rId5" imgW="2387520" imgH="419040" progId="Equation.DSMT4">
                  <p:embed/>
                </p:oleObj>
              </mc:Choice>
              <mc:Fallback>
                <p:oleObj name="Equation" r:id="rId5" imgW="2387520" imgH="419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086" y="4229100"/>
                        <a:ext cx="2387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066800" y="3242124"/>
          <a:ext cx="1282700" cy="838200"/>
        </p:xfrm>
        <a:graphic>
          <a:graphicData uri="http://schemas.openxmlformats.org/presentationml/2006/ole">
            <mc:AlternateContent xmlns:mc="http://schemas.openxmlformats.org/markup-compatibility/2006">
              <mc:Choice xmlns:v="urn:schemas-microsoft-com:vml" Requires="v">
                <p:oleObj spid="_x0000_s28817" name="Equation" r:id="rId7" imgW="1282680" imgH="838080" progId="Equation.DSMT4">
                  <p:embed/>
                </p:oleObj>
              </mc:Choice>
              <mc:Fallback>
                <p:oleObj name="Equation" r:id="rId7" imgW="12826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42124"/>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382158" y="3243942"/>
          <a:ext cx="2908300" cy="838200"/>
        </p:xfrm>
        <a:graphic>
          <a:graphicData uri="http://schemas.openxmlformats.org/presentationml/2006/ole">
            <mc:AlternateContent xmlns:mc="http://schemas.openxmlformats.org/markup-compatibility/2006">
              <mc:Choice xmlns:v="urn:schemas-microsoft-com:vml" Requires="v">
                <p:oleObj spid="_x0000_s28818" name="Equation" r:id="rId9" imgW="2908080" imgH="838080" progId="Equation.DSMT4">
                  <p:embed/>
                </p:oleObj>
              </mc:Choice>
              <mc:Fallback>
                <p:oleObj name="Equation" r:id="rId9" imgW="29080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2158" y="3243942"/>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5332186" y="3243942"/>
          <a:ext cx="3568700" cy="838200"/>
        </p:xfrm>
        <a:graphic>
          <a:graphicData uri="http://schemas.openxmlformats.org/presentationml/2006/ole">
            <mc:AlternateContent xmlns:mc="http://schemas.openxmlformats.org/markup-compatibility/2006">
              <mc:Choice xmlns:v="urn:schemas-microsoft-com:vml" Requires="v">
                <p:oleObj spid="_x0000_s28819" name="Equation" r:id="rId11" imgW="3568680" imgH="838080" progId="Equation.DSMT4">
                  <p:embed/>
                </p:oleObj>
              </mc:Choice>
              <mc:Fallback>
                <p:oleObj name="Equation" r:id="rId11" imgW="35686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2186" y="3243942"/>
                        <a:ext cx="356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Square Pyramid (cont.)</a:t>
            </a:r>
          </a:p>
        </p:txBody>
      </p:sp>
      <p:sp>
        <p:nvSpPr>
          <p:cNvPr id="3" name="Content Placeholder 2"/>
          <p:cNvSpPr>
            <a:spLocks noGrp="1"/>
          </p:cNvSpPr>
          <p:nvPr>
            <p:ph idx="1"/>
          </p:nvPr>
        </p:nvSpPr>
        <p:spPr/>
        <p:txBody>
          <a:bodyPr>
            <a:normAutofit/>
          </a:bodyPr>
          <a:lstStyle/>
          <a:p>
            <a:pPr marL="463550" indent="-463550"/>
            <a:r>
              <a:rPr lang="en-US" b="1" dirty="0"/>
              <a:t>b.	</a:t>
            </a:r>
            <a:r>
              <a:rPr lang="en-US" dirty="0"/>
              <a:t>Using our knowledge of ratios, we know that if the scale model has a ratio of 1 : 100, then we need to divide by 100. We can do this in one of two ways. We can either divide each of the original length measurements by 100, and then multiply them together, or we can divide the volume by </a:t>
            </a:r>
            <a:br>
              <a:rPr lang="en-US" dirty="0"/>
            </a:br>
            <a:r>
              <a:rPr lang="en-US" dirty="0"/>
              <a:t>100</a:t>
            </a:r>
            <a:r>
              <a:rPr lang="en-US" baseline="30000" dirty="0"/>
              <a:t>3</a:t>
            </a:r>
            <a:r>
              <a:rPr lang="en-US" dirty="0"/>
              <a:t> = 1,000,000. Either calculation will give the same result.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Square Pyramid (cont.)</a:t>
            </a:r>
          </a:p>
        </p:txBody>
      </p:sp>
      <p:sp>
        <p:nvSpPr>
          <p:cNvPr id="3" name="Content Placeholder 2"/>
          <p:cNvSpPr>
            <a:spLocks noGrp="1"/>
          </p:cNvSpPr>
          <p:nvPr>
            <p:ph idx="1"/>
          </p:nvPr>
        </p:nvSpPr>
        <p:spPr/>
        <p:txBody>
          <a:bodyPr/>
          <a:lstStyle/>
          <a:p>
            <a:r>
              <a:rPr lang="en-US" dirty="0"/>
              <a:t>The following shows the volume method. We leave the other method as an exercise. We take the volume of the Great Pyramid and divide by 100</a:t>
            </a:r>
            <a:r>
              <a:rPr lang="en-US" baseline="30000" dirty="0"/>
              <a:t>3 </a:t>
            </a:r>
            <a:r>
              <a:rPr lang="en-US" dirty="0"/>
              <a:t>= 1,000,000 as follows.</a:t>
            </a:r>
          </a:p>
          <a:p>
            <a:endParaRPr lang="en-US" dirty="0"/>
          </a:p>
          <a:p>
            <a:endParaRPr lang="en-US" dirty="0"/>
          </a:p>
          <a:p>
            <a:endParaRPr lang="en-US" dirty="0"/>
          </a:p>
          <a:p>
            <a:r>
              <a:rPr lang="en-US" dirty="0"/>
              <a:t>Therefore, the model pyramid will require </a:t>
            </a:r>
            <a:r>
              <a:rPr lang="en-US" dirty="0">
                <a:solidFill>
                  <a:srgbClr val="FF0000"/>
                </a:solidFill>
              </a:rPr>
              <a:t>91.204 ft</a:t>
            </a:r>
            <a:r>
              <a:rPr lang="en-US" baseline="30000" dirty="0">
                <a:solidFill>
                  <a:srgbClr val="FF0000"/>
                </a:solidFill>
              </a:rPr>
              <a:t>3</a:t>
            </a:r>
            <a:r>
              <a:rPr lang="en-US" dirty="0">
                <a:solidFill>
                  <a:srgbClr val="FF0000"/>
                </a:solidFill>
              </a:rPr>
              <a:t> </a:t>
            </a:r>
            <a:r>
              <a:rPr lang="en-US" dirty="0"/>
              <a:t>of sand. </a:t>
            </a:r>
          </a:p>
        </p:txBody>
      </p:sp>
      <p:graphicFrame>
        <p:nvGraphicFramePr>
          <p:cNvPr id="29698" name="Object 2"/>
          <p:cNvGraphicFramePr>
            <a:graphicFrameLocks noChangeAspect="1"/>
          </p:cNvGraphicFramePr>
          <p:nvPr>
            <p:extLst>
              <p:ext uri="{D42A27DB-BD31-4B8C-83A1-F6EECF244321}">
                <p14:modId xmlns:p14="http://schemas.microsoft.com/office/powerpoint/2010/main" val="4250775586"/>
              </p:ext>
            </p:extLst>
          </p:nvPr>
        </p:nvGraphicFramePr>
        <p:xfrm>
          <a:off x="3041650" y="3225800"/>
          <a:ext cx="3060700" cy="889000"/>
        </p:xfrm>
        <a:graphic>
          <a:graphicData uri="http://schemas.openxmlformats.org/presentationml/2006/ole">
            <mc:AlternateContent xmlns:mc="http://schemas.openxmlformats.org/markup-compatibility/2006">
              <mc:Choice xmlns:v="urn:schemas-microsoft-com:vml" Requires="v">
                <p:oleObj spid="_x0000_s29726" name="Equation" r:id="rId3" imgW="3060360" imgH="888840" progId="Equation.DSMT4">
                  <p:embed/>
                </p:oleObj>
              </mc:Choice>
              <mc:Fallback>
                <p:oleObj name="Equation" r:id="rId3" imgW="306036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3225800"/>
                        <a:ext cx="3060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Show that dividing the original measurements in Example 6 by 100 produces the same volume as given in part </a:t>
            </a:r>
            <a:r>
              <a:rPr lang="en-US" b="1" dirty="0">
                <a:solidFill>
                  <a:srgbClr val="000000"/>
                </a:solidFill>
              </a:rPr>
              <a:t>b.</a:t>
            </a:r>
            <a:r>
              <a:rPr lang="en-US" dirty="0">
                <a:solidFill>
                  <a:srgbClr val="000000"/>
                </a:solidFill>
              </a:rPr>
              <a:t> </a:t>
            </a:r>
          </a:p>
        </p:txBody>
      </p:sp>
      <p:sp>
        <p:nvSpPr>
          <p:cNvPr id="4" name="Content Placeholder 2"/>
          <p:cNvSpPr txBox="1">
            <a:spLocks/>
          </p:cNvSpPr>
          <p:nvPr/>
        </p:nvSpPr>
        <p:spPr>
          <a:xfrm>
            <a:off x="457200" y="3566160"/>
            <a:ext cx="8229600" cy="7772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86017" name="Object 1"/>
          <p:cNvGraphicFramePr>
            <a:graphicFrameLocks noChangeAspect="1"/>
          </p:cNvGraphicFramePr>
          <p:nvPr/>
        </p:nvGraphicFramePr>
        <p:xfrm>
          <a:off x="1842448" y="3327400"/>
          <a:ext cx="5283200" cy="2387600"/>
        </p:xfrm>
        <a:graphic>
          <a:graphicData uri="http://schemas.openxmlformats.org/presentationml/2006/ole">
            <mc:AlternateContent xmlns:mc="http://schemas.openxmlformats.org/markup-compatibility/2006">
              <mc:Choice xmlns:v="urn:schemas-microsoft-com:vml" Requires="v">
                <p:oleObj spid="_x0000_s86045" name="Equation" r:id="rId3" imgW="5283000" imgH="2387520" progId="Equation.DSMT4">
                  <p:embed/>
                </p:oleObj>
              </mc:Choice>
              <mc:Fallback>
                <p:oleObj name="Equation" r:id="rId3" imgW="5283000" imgH="23875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48" y="3327400"/>
                        <a:ext cx="52832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Surface Area </a:t>
            </a:r>
          </a:p>
          <a:p>
            <a:r>
              <a:rPr lang="en-US" dirty="0">
                <a:solidFill>
                  <a:srgbClr val="000000"/>
                </a:solidFill>
              </a:rPr>
              <a:t>The </a:t>
            </a:r>
            <a:r>
              <a:rPr lang="en-US" b="1" dirty="0">
                <a:solidFill>
                  <a:srgbClr val="C00000"/>
                </a:solidFill>
              </a:rPr>
              <a:t>surface area </a:t>
            </a:r>
            <a:r>
              <a:rPr lang="en-US" dirty="0">
                <a:solidFill>
                  <a:srgbClr val="000000"/>
                </a:solidFill>
              </a:rPr>
              <a:t>of a 3-dimensional object is the area required to cover the outside surfaces of the object and is measured in square units.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Rectangular Solids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Surface Area of a Rectangular Solid </a:t>
            </a:r>
          </a:p>
          <a:p>
            <a:r>
              <a:rPr lang="en-US" dirty="0">
                <a:solidFill>
                  <a:srgbClr val="000000"/>
                </a:solidFill>
              </a:rPr>
              <a:t>The </a:t>
            </a:r>
            <a:r>
              <a:rPr lang="en-US" b="1" dirty="0">
                <a:solidFill>
                  <a:srgbClr val="C00000"/>
                </a:solidFill>
              </a:rPr>
              <a:t>surface area of a rectangular solid</a:t>
            </a:r>
            <a:r>
              <a:rPr lang="en-US" dirty="0">
                <a:solidFill>
                  <a:srgbClr val="000000"/>
                </a:solidFill>
              </a:rPr>
              <a:t> with length </a:t>
            </a:r>
            <a:r>
              <a:rPr lang="en-US" i="1" dirty="0">
                <a:solidFill>
                  <a:srgbClr val="000000"/>
                </a:solidFill>
              </a:rPr>
              <a:t>l</a:t>
            </a:r>
            <a:r>
              <a:rPr lang="en-US" dirty="0">
                <a:solidFill>
                  <a:srgbClr val="000000"/>
                </a:solidFill>
              </a:rPr>
              <a:t>, width</a:t>
            </a:r>
            <a:r>
              <a:rPr lang="en-US" i="1" dirty="0">
                <a:solidFill>
                  <a:srgbClr val="000000"/>
                </a:solidFill>
              </a:rPr>
              <a:t> w</a:t>
            </a:r>
            <a:r>
              <a:rPr lang="en-US" dirty="0">
                <a:solidFill>
                  <a:srgbClr val="000000"/>
                </a:solidFill>
              </a:rPr>
              <a:t>, and height</a:t>
            </a:r>
            <a:r>
              <a:rPr lang="en-US" i="1" dirty="0">
                <a:solidFill>
                  <a:srgbClr val="000000"/>
                </a:solidFill>
              </a:rPr>
              <a:t> h </a:t>
            </a:r>
            <a:r>
              <a:rPr lang="en-US" dirty="0">
                <a:solidFill>
                  <a:srgbClr val="000000"/>
                </a:solidFill>
              </a:rPr>
              <a:t>can be computed by the formula</a:t>
            </a:r>
            <a:r>
              <a:rPr lang="en-US" i="1" dirty="0">
                <a:solidFill>
                  <a:srgbClr val="000000"/>
                </a:solidFill>
              </a:rPr>
              <a:t> </a:t>
            </a:r>
            <a:r>
              <a:rPr lang="en-US" dirty="0">
                <a:solidFill>
                  <a:srgbClr val="000000"/>
                </a:solidFill>
              </a:rPr>
              <a:t>2</a:t>
            </a:r>
            <a:r>
              <a:rPr lang="en-US" i="1" dirty="0">
                <a:solidFill>
                  <a:srgbClr val="000000"/>
                </a:solidFill>
              </a:rPr>
              <a:t>lw </a:t>
            </a:r>
            <a:r>
              <a:rPr lang="en-US" dirty="0">
                <a:solidFill>
                  <a:srgbClr val="000000"/>
                </a:solidFill>
              </a:rPr>
              <a:t>+ 2</a:t>
            </a:r>
            <a:r>
              <a:rPr lang="en-US" i="1" dirty="0">
                <a:solidFill>
                  <a:srgbClr val="000000"/>
                </a:solidFill>
              </a:rPr>
              <a:t>lh </a:t>
            </a:r>
            <a:r>
              <a:rPr lang="en-US" dirty="0">
                <a:solidFill>
                  <a:srgbClr val="000000"/>
                </a:solidFill>
              </a:rPr>
              <a:t>+ 2</a:t>
            </a:r>
            <a:r>
              <a:rPr lang="en-US" i="1" dirty="0">
                <a:solidFill>
                  <a:srgbClr val="000000"/>
                </a:solidFill>
              </a:rPr>
              <a:t>wh. </a:t>
            </a:r>
            <a:endParaRPr lang="en-US"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Surface Area of a Rectangular Solid </a:t>
            </a:r>
          </a:p>
        </p:txBody>
      </p:sp>
      <p:sp>
        <p:nvSpPr>
          <p:cNvPr id="3" name="Content Placeholder 2"/>
          <p:cNvSpPr>
            <a:spLocks noGrp="1"/>
          </p:cNvSpPr>
          <p:nvPr>
            <p:ph idx="1"/>
          </p:nvPr>
        </p:nvSpPr>
        <p:spPr/>
        <p:txBody>
          <a:bodyPr/>
          <a:lstStyle/>
          <a:p>
            <a:r>
              <a:rPr lang="en-US" dirty="0"/>
              <a:t>Aimee is icing a cake for her sister’s birthday. It’s a </a:t>
            </a:r>
            <a:r>
              <a:rPr lang="en-US" dirty="0" err="1"/>
              <a:t>half‑sheet</a:t>
            </a:r>
            <a:r>
              <a:rPr lang="en-US" dirty="0"/>
              <a:t> cake and measures 12 in. by 18 in. by 2 in. </a:t>
            </a:r>
          </a:p>
          <a:p>
            <a:pPr marL="463550" indent="-463550"/>
            <a:r>
              <a:rPr lang="en-US" b="1" dirty="0"/>
              <a:t>a.	</a:t>
            </a:r>
            <a:r>
              <a:rPr lang="en-US" dirty="0"/>
              <a:t>Find the surface area of the cake that will need icing. </a:t>
            </a:r>
          </a:p>
          <a:p>
            <a:pPr marL="463550" indent="-463550"/>
            <a:r>
              <a:rPr lang="en-US" b="1" dirty="0"/>
              <a:t>b.	</a:t>
            </a:r>
            <a:r>
              <a:rPr lang="en-US" dirty="0"/>
              <a:t>If the cake is cut into pieces that are 2-inch squares, how many pieces of cake can be served? </a:t>
            </a:r>
          </a:p>
        </p:txBody>
      </p:sp>
      <p:pic>
        <p:nvPicPr>
          <p:cNvPr id="30722" name="Picture 2"/>
          <p:cNvPicPr>
            <a:picLocks noChangeAspect="1" noChangeArrowheads="1"/>
          </p:cNvPicPr>
          <p:nvPr/>
        </p:nvPicPr>
        <p:blipFill>
          <a:blip r:embed="rId2" cstate="print"/>
          <a:srcRect/>
          <a:stretch>
            <a:fillRect/>
          </a:stretch>
        </p:blipFill>
        <p:spPr bwMode="auto">
          <a:xfrm>
            <a:off x="2011680" y="4162505"/>
            <a:ext cx="5120640" cy="178109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Surface Area of a Rectangular Solid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We recognize that the rectangular solid has length </a:t>
            </a:r>
            <a:r>
              <a:rPr lang="en-US" i="1" dirty="0"/>
              <a:t>l </a:t>
            </a:r>
            <a:r>
              <a:rPr lang="en-US" dirty="0"/>
              <a:t>= 18 in., width</a:t>
            </a:r>
            <a:r>
              <a:rPr lang="en-US" i="1" dirty="0"/>
              <a:t> w </a:t>
            </a:r>
            <a:r>
              <a:rPr lang="en-US" dirty="0"/>
              <a:t>= 12 in., and height</a:t>
            </a:r>
            <a:r>
              <a:rPr lang="en-US" i="1" dirty="0"/>
              <a:t> h </a:t>
            </a:r>
            <a:r>
              <a:rPr lang="en-US" dirty="0"/>
              <a:t>= 2 in. Using our formula, we calculate the surface area as follows. </a:t>
            </a:r>
          </a:p>
        </p:txBody>
      </p:sp>
      <p:graphicFrame>
        <p:nvGraphicFramePr>
          <p:cNvPr id="31747" name="Object 3"/>
          <p:cNvGraphicFramePr>
            <a:graphicFrameLocks noChangeAspect="1"/>
          </p:cNvGraphicFramePr>
          <p:nvPr/>
        </p:nvGraphicFramePr>
        <p:xfrm>
          <a:off x="990600" y="3733800"/>
          <a:ext cx="2921000" cy="304800"/>
        </p:xfrm>
        <a:graphic>
          <a:graphicData uri="http://schemas.openxmlformats.org/presentationml/2006/ole">
            <mc:AlternateContent xmlns:mc="http://schemas.openxmlformats.org/markup-compatibility/2006">
              <mc:Choice xmlns:v="urn:schemas-microsoft-com:vml" Requires="v">
                <p:oleObj spid="_x0000_s31859" name="Equation" r:id="rId3" imgW="2920680" imgH="304560" progId="Equation.DSMT4">
                  <p:embed/>
                </p:oleObj>
              </mc:Choice>
              <mc:Fallback>
                <p:oleObj name="Equation" r:id="rId3" imgW="2920680" imgH="304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33800"/>
                        <a:ext cx="292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1422400" y="4210956"/>
          <a:ext cx="7340600" cy="495300"/>
        </p:xfrm>
        <a:graphic>
          <a:graphicData uri="http://schemas.openxmlformats.org/presentationml/2006/ole">
            <mc:AlternateContent xmlns:mc="http://schemas.openxmlformats.org/markup-compatibility/2006">
              <mc:Choice xmlns:v="urn:schemas-microsoft-com:vml" Requires="v">
                <p:oleObj spid="_x0000_s31860" name="Equation" r:id="rId5" imgW="7340400" imgH="495000" progId="Equation.DSMT4">
                  <p:embed/>
                </p:oleObj>
              </mc:Choice>
              <mc:Fallback>
                <p:oleObj name="Equation" r:id="rId5" imgW="734040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4210956"/>
                        <a:ext cx="7340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1422400" y="4829628"/>
          <a:ext cx="3898900" cy="381000"/>
        </p:xfrm>
        <a:graphic>
          <a:graphicData uri="http://schemas.openxmlformats.org/presentationml/2006/ole">
            <mc:AlternateContent xmlns:mc="http://schemas.openxmlformats.org/markup-compatibility/2006">
              <mc:Choice xmlns:v="urn:schemas-microsoft-com:vml" Requires="v">
                <p:oleObj spid="_x0000_s31861" name="Equation" r:id="rId7" imgW="3898800" imgH="380880" progId="Equation.DSMT4">
                  <p:embed/>
                </p:oleObj>
              </mc:Choice>
              <mc:Fallback>
                <p:oleObj name="Equation" r:id="rId7" imgW="389880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4829628"/>
                        <a:ext cx="3898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1422400" y="5410200"/>
          <a:ext cx="1397000" cy="381000"/>
        </p:xfrm>
        <a:graphic>
          <a:graphicData uri="http://schemas.openxmlformats.org/presentationml/2006/ole">
            <mc:AlternateContent xmlns:mc="http://schemas.openxmlformats.org/markup-compatibility/2006">
              <mc:Choice xmlns:v="urn:schemas-microsoft-com:vml" Requires="v">
                <p:oleObj spid="_x0000_s31862" name="Equation" r:id="rId9" imgW="1396800" imgH="380880" progId="Equation.DSMT4">
                  <p:embed/>
                </p:oleObj>
              </mc:Choice>
              <mc:Fallback>
                <p:oleObj name="Equation" r:id="rId9" imgW="139680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2400" y="5410200"/>
                        <a:ext cx="139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Surface Area of a Rectangular Solid (cont.)</a:t>
            </a:r>
          </a:p>
        </p:txBody>
      </p:sp>
      <p:sp>
        <p:nvSpPr>
          <p:cNvPr id="3" name="Content Placeholder 2"/>
          <p:cNvSpPr>
            <a:spLocks noGrp="1"/>
          </p:cNvSpPr>
          <p:nvPr>
            <p:ph idx="1"/>
          </p:nvPr>
        </p:nvSpPr>
        <p:spPr/>
        <p:txBody>
          <a:bodyPr/>
          <a:lstStyle/>
          <a:p>
            <a:r>
              <a:rPr lang="en-US" dirty="0"/>
              <a:t>Therefore, the total surface area of the cake is 552 in.</a:t>
            </a:r>
            <a:r>
              <a:rPr lang="en-US" baseline="30000" dirty="0"/>
              <a:t>2</a:t>
            </a:r>
            <a:r>
              <a:rPr lang="en-US" dirty="0"/>
              <a:t> However, remember the bottom of the cake will not be iced, so we need to subtract off the area of the bottom of the cake. The area for the bottom of the cake is found by multiplying the length times the width. Hence, it is 12 · 18 = 216 in.</a:t>
            </a:r>
            <a:r>
              <a:rPr lang="en-US" baseline="30000" dirty="0"/>
              <a:t>2</a:t>
            </a:r>
            <a:r>
              <a:rPr lang="en-US" dirty="0"/>
              <a:t> So, the surface area of the cake that needs icing is </a:t>
            </a:r>
          </a:p>
          <a:p>
            <a:pPr algn="ctr"/>
            <a:r>
              <a:rPr lang="en-US" dirty="0">
                <a:solidFill>
                  <a:srgbClr val="0000FF"/>
                </a:solidFill>
              </a:rPr>
              <a:t>552 in.</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216 in.</a:t>
            </a:r>
            <a:r>
              <a:rPr lang="en-US" baseline="30000" dirty="0">
                <a:solidFill>
                  <a:srgbClr val="0000FF"/>
                </a:solidFill>
              </a:rPr>
              <a:t>2</a:t>
            </a:r>
            <a:r>
              <a:rPr lang="en-US" dirty="0">
                <a:solidFill>
                  <a:srgbClr val="0000FF"/>
                </a:solidFill>
              </a:rPr>
              <a:t> </a:t>
            </a:r>
            <a:r>
              <a:rPr lang="en-US" dirty="0">
                <a:solidFill>
                  <a:srgbClr val="FF0000"/>
                </a:solidFill>
              </a:rPr>
              <a:t>= 336 in.</a:t>
            </a:r>
            <a:r>
              <a:rPr lang="en-US" baseline="30000" dirty="0">
                <a:solidFill>
                  <a:srgbClr val="FF0000"/>
                </a:solidFill>
              </a:rPr>
              <a:t>2</a:t>
            </a:r>
            <a:r>
              <a:rPr 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a:t>
            </a:r>
          </a:p>
        </p:txBody>
      </p:sp>
      <p:graphicFrame>
        <p:nvGraphicFramePr>
          <p:cNvPr id="4" name="Content Placeholder 3"/>
          <p:cNvGraphicFramePr>
            <a:graphicFrameLocks noGrp="1"/>
          </p:cNvGraphicFramePr>
          <p:nvPr>
            <p:ph idx="1"/>
          </p:nvPr>
        </p:nvGraphicFramePr>
        <p:xfrm>
          <a:off x="457200" y="1279525"/>
          <a:ext cx="8229600" cy="440817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Rectangular Solid</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rectangular solid</a:t>
                      </a:r>
                      <a:r>
                        <a:rPr lang="en-US" sz="2400" b="0" i="0" u="none" strike="noStrike" dirty="0">
                          <a:solidFill>
                            <a:srgbClr val="000000"/>
                          </a:solidFill>
                          <a:latin typeface="Calibri"/>
                        </a:rPr>
                        <a:t> is a 3-dimensional figure that has six faces, all of which are rectangles. We denote the longer side of the base as the length </a:t>
                      </a:r>
                      <a:r>
                        <a:rPr lang="en-US" sz="2400" b="0" i="1" u="none" strike="noStrike" dirty="0">
                          <a:solidFill>
                            <a:srgbClr val="000000"/>
                          </a:solidFill>
                          <a:latin typeface="Calibri"/>
                        </a:rPr>
                        <a:t>l</a:t>
                      </a:r>
                      <a:r>
                        <a:rPr lang="en-US" sz="2400" b="0" i="0" u="none" strike="noStrike" dirty="0">
                          <a:solidFill>
                            <a:srgbClr val="000000"/>
                          </a:solidFill>
                          <a:latin typeface="Calibri"/>
                        </a:rPr>
                        <a:t> and the shorter side as the width </a:t>
                      </a:r>
                      <a:r>
                        <a:rPr lang="en-US" sz="2400" b="0" i="1" u="none" strike="noStrike" dirty="0">
                          <a:solidFill>
                            <a:srgbClr val="000000"/>
                          </a:solidFill>
                          <a:latin typeface="Calibri"/>
                        </a:rPr>
                        <a:t>w</a:t>
                      </a:r>
                      <a:r>
                        <a:rPr lang="en-US" sz="2400" b="0" i="0" u="none" strike="noStrike" dirty="0">
                          <a:solidFill>
                            <a:srgbClr val="000000"/>
                          </a:solidFill>
                          <a:latin typeface="Calibri"/>
                        </a:rPr>
                        <a:t>. The height is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pPr algn="ctr" fontAlgn="b"/>
                      <a:r>
                        <a:rPr lang="en-US" sz="2400" b="0" i="1" u="none" strike="noStrike" dirty="0">
                          <a:solidFill>
                            <a:srgbClr val="000000"/>
                          </a:solidFill>
                          <a:latin typeface="Calibri"/>
                        </a:rPr>
                        <a:t>V</a:t>
                      </a:r>
                      <a:r>
                        <a:rPr lang="en-US" sz="2400" b="0" i="0" u="none" strike="noStrike" dirty="0">
                          <a:solidFill>
                            <a:srgbClr val="000000"/>
                          </a:solidFill>
                          <a:latin typeface="Calibri"/>
                        </a:rPr>
                        <a:t> = </a:t>
                      </a:r>
                      <a:r>
                        <a:rPr lang="en-US" sz="2400" b="0" i="1" u="none" strike="noStrike" dirty="0" err="1">
                          <a:solidFill>
                            <a:srgbClr val="000000"/>
                          </a:solidFill>
                          <a:latin typeface="Calibri"/>
                        </a:rPr>
                        <a:t>lwh</a:t>
                      </a:r>
                      <a:endParaRPr lang="en-US" sz="2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clrChange>
              <a:clrFrom>
                <a:srgbClr val="BDDBEF"/>
              </a:clrFrom>
              <a:clrTo>
                <a:srgbClr val="BDDBEF">
                  <a:alpha val="0"/>
                </a:srgbClr>
              </a:clrTo>
            </a:clrChange>
            <a:duotone>
              <a:prstClr val="black"/>
              <a:schemeClr val="bg1">
                <a:lumMod val="85000"/>
                <a:tint val="45000"/>
                <a:satMod val="400000"/>
              </a:schemeClr>
            </a:duotone>
          </a:blip>
          <a:srcRect/>
          <a:stretch>
            <a:fillRect/>
          </a:stretch>
        </p:blipFill>
        <p:spPr bwMode="auto">
          <a:xfrm>
            <a:off x="533400" y="2195930"/>
            <a:ext cx="2560320" cy="191887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Surface Area of a Rectangular Solid (cont.)</a:t>
            </a:r>
          </a:p>
        </p:txBody>
      </p:sp>
      <p:sp>
        <p:nvSpPr>
          <p:cNvPr id="3" name="Content Placeholder 2"/>
          <p:cNvSpPr>
            <a:spLocks noGrp="1"/>
          </p:cNvSpPr>
          <p:nvPr>
            <p:ph idx="1"/>
          </p:nvPr>
        </p:nvSpPr>
        <p:spPr/>
        <p:txBody>
          <a:bodyPr/>
          <a:lstStyle/>
          <a:p>
            <a:pPr marL="463550" indent="-463550"/>
            <a:r>
              <a:rPr lang="en-US" b="1" dirty="0"/>
              <a:t>b.	</a:t>
            </a:r>
            <a:r>
              <a:rPr lang="en-US" dirty="0"/>
              <a:t>To find the number of 2-inch square servings in the cake, we only need to consider the top of the cake. We know that the top area of the cake is the same as the bottom, which we have already calculated as 216 in.</a:t>
            </a:r>
            <a:r>
              <a:rPr lang="en-US" baseline="30000" dirty="0"/>
              <a:t>2</a:t>
            </a:r>
            <a:r>
              <a:rPr lang="en-US" dirty="0"/>
              <a:t> So, we can divide the top area of the cake by the top area of a single slice, 2 in. · 2 in. = 4 in.</a:t>
            </a:r>
            <a:r>
              <a:rPr lang="en-US" baseline="30000" dirty="0"/>
              <a:t>2</a:t>
            </a:r>
            <a:r>
              <a:rPr lang="en-US" dirty="0"/>
              <a:t>, and obtain the following. </a:t>
            </a:r>
          </a:p>
        </p:txBody>
      </p:sp>
      <p:graphicFrame>
        <p:nvGraphicFramePr>
          <p:cNvPr id="32770" name="Object 2"/>
          <p:cNvGraphicFramePr>
            <a:graphicFrameLocks noChangeAspect="1"/>
          </p:cNvGraphicFramePr>
          <p:nvPr/>
        </p:nvGraphicFramePr>
        <p:xfrm>
          <a:off x="3194050" y="4457700"/>
          <a:ext cx="2755900" cy="876300"/>
        </p:xfrm>
        <a:graphic>
          <a:graphicData uri="http://schemas.openxmlformats.org/presentationml/2006/ole">
            <mc:AlternateContent xmlns:mc="http://schemas.openxmlformats.org/markup-compatibility/2006">
              <mc:Choice xmlns:v="urn:schemas-microsoft-com:vml" Requires="v">
                <p:oleObj spid="_x0000_s32798" name="Equation" r:id="rId3" imgW="2755800" imgH="876240" progId="Equation.DSMT4">
                  <p:embed/>
                </p:oleObj>
              </mc:Choice>
              <mc:Fallback>
                <p:oleObj name="Equation" r:id="rId3" imgW="27558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457700"/>
                        <a:ext cx="2755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3841052"/>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Find the volume and surface area for the given box.</a:t>
            </a:r>
          </a:p>
          <a:p>
            <a:pPr>
              <a:lnSpc>
                <a:spcPct val="150000"/>
              </a:lnSpc>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 </a:t>
            </a:r>
          </a:p>
        </p:txBody>
      </p:sp>
      <p:pic>
        <p:nvPicPr>
          <p:cNvPr id="33794" name="Picture 2"/>
          <p:cNvPicPr>
            <a:picLocks noChangeAspect="1" noChangeArrowheads="1"/>
          </p:cNvPicPr>
          <p:nvPr/>
        </p:nvPicPr>
        <p:blipFill>
          <a:blip r:embed="rId3" cstate="print">
            <a:clrChange>
              <a:clrFrom>
                <a:srgbClr val="FFFFFF"/>
              </a:clrFrom>
              <a:clrTo>
                <a:srgbClr val="FFFFFF">
                  <a:alpha val="0"/>
                </a:srgbClr>
              </a:clrTo>
            </a:clrChange>
            <a:duotone>
              <a:prstClr val="black"/>
              <a:srgbClr val="FFFFCC">
                <a:tint val="45000"/>
                <a:satMod val="400000"/>
              </a:srgbClr>
            </a:duotone>
          </a:blip>
          <a:srcRect/>
          <a:stretch>
            <a:fillRect/>
          </a:stretch>
        </p:blipFill>
        <p:spPr bwMode="auto">
          <a:xfrm>
            <a:off x="2819400" y="2350777"/>
            <a:ext cx="4495800" cy="2507027"/>
          </a:xfrm>
          <a:prstGeom prst="rect">
            <a:avLst/>
          </a:prstGeom>
          <a:noFill/>
          <a:ln w="9525">
            <a:noFill/>
            <a:miter lim="800000"/>
            <a:headEnd/>
            <a:tailEnd/>
          </a:ln>
          <a:effectLst/>
        </p:spPr>
      </p:pic>
      <p:sp>
        <p:nvSpPr>
          <p:cNvPr id="5" name="Content Placeholder 2"/>
          <p:cNvSpPr txBox="1">
            <a:spLocks/>
          </p:cNvSpPr>
          <p:nvPr/>
        </p:nvSpPr>
        <p:spPr>
          <a:xfrm>
            <a:off x="457200" y="5257800"/>
            <a:ext cx="8229600" cy="7772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60417" name="Object 1"/>
          <p:cNvGraphicFramePr>
            <a:graphicFrameLocks noChangeAspect="1"/>
          </p:cNvGraphicFramePr>
          <p:nvPr/>
        </p:nvGraphicFramePr>
        <p:xfrm>
          <a:off x="1836760" y="5320352"/>
          <a:ext cx="3073400" cy="419100"/>
        </p:xfrm>
        <a:graphic>
          <a:graphicData uri="http://schemas.openxmlformats.org/presentationml/2006/ole">
            <mc:AlternateContent xmlns:mc="http://schemas.openxmlformats.org/markup-compatibility/2006">
              <mc:Choice xmlns:v="urn:schemas-microsoft-com:vml" Requires="v">
                <p:oleObj spid="_x0000_s60445" name="Equation" r:id="rId4" imgW="3073320" imgH="419040" progId="Equation.DSMT4">
                  <p:embed/>
                </p:oleObj>
              </mc:Choice>
              <mc:Fallback>
                <p:oleObj name="Equation" r:id="rId4" imgW="3073320" imgH="419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60" y="5320352"/>
                        <a:ext cx="3073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Cubes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Surface Area of a Cube </a:t>
            </a:r>
          </a:p>
          <a:p>
            <a:r>
              <a:rPr lang="en-US" dirty="0">
                <a:solidFill>
                  <a:srgbClr val="000000"/>
                </a:solidFill>
              </a:rPr>
              <a:t>The </a:t>
            </a:r>
            <a:r>
              <a:rPr lang="en-US" b="1" dirty="0">
                <a:solidFill>
                  <a:srgbClr val="C00000"/>
                </a:solidFill>
              </a:rPr>
              <a:t>surface area of a cube</a:t>
            </a:r>
            <a:r>
              <a:rPr lang="en-US" dirty="0">
                <a:solidFill>
                  <a:srgbClr val="000000"/>
                </a:solidFill>
              </a:rPr>
              <a:t> with side </a:t>
            </a:r>
            <a:r>
              <a:rPr lang="en-US" i="1" dirty="0">
                <a:solidFill>
                  <a:srgbClr val="000000"/>
                </a:solidFill>
              </a:rPr>
              <a:t>s</a:t>
            </a:r>
            <a:r>
              <a:rPr lang="en-US" dirty="0">
                <a:solidFill>
                  <a:srgbClr val="000000"/>
                </a:solidFill>
              </a:rPr>
              <a:t> can be computed by the formula </a:t>
            </a:r>
            <a:r>
              <a:rPr lang="en-US" i="1" dirty="0">
                <a:solidFill>
                  <a:srgbClr val="000000"/>
                </a:solidFill>
              </a:rPr>
              <a:t>SA</a:t>
            </a:r>
            <a:r>
              <a:rPr lang="en-US" dirty="0">
                <a:solidFill>
                  <a:srgbClr val="000000"/>
                </a:solidFill>
              </a:rPr>
              <a:t> = 6</a:t>
            </a:r>
            <a:r>
              <a:rPr lang="en-US" i="1" dirty="0">
                <a:solidFill>
                  <a:srgbClr val="000000"/>
                </a:solidFill>
              </a:rPr>
              <a:t>s</a:t>
            </a:r>
            <a:r>
              <a:rPr lang="en-US" baseline="30000" dirty="0">
                <a:solidFill>
                  <a:srgbClr val="000000"/>
                </a:solidFill>
              </a:rPr>
              <a:t>2</a:t>
            </a:r>
            <a:r>
              <a:rPr lang="en-US" dirty="0">
                <a:solidFill>
                  <a:srgbClr val="000000"/>
                </a:solidFill>
              </a:rPr>
              <a:t>.</a:t>
            </a:r>
            <a:r>
              <a:rPr lang="en-US" i="1" dirty="0">
                <a:solidFill>
                  <a:srgbClr val="000000"/>
                </a:solidFill>
              </a:rPr>
              <a:t> </a:t>
            </a:r>
            <a:endParaRPr lang="en-US"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Sphere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Surface Area of a Sphere </a:t>
            </a:r>
          </a:p>
          <a:p>
            <a:r>
              <a:rPr lang="en-US" dirty="0">
                <a:solidFill>
                  <a:srgbClr val="000000"/>
                </a:solidFill>
              </a:rPr>
              <a:t>The </a:t>
            </a:r>
            <a:r>
              <a:rPr lang="en-US" b="1" dirty="0">
                <a:solidFill>
                  <a:srgbClr val="C00000"/>
                </a:solidFill>
              </a:rPr>
              <a:t>surface area of a sphere</a:t>
            </a:r>
            <a:r>
              <a:rPr lang="en-US" dirty="0">
                <a:solidFill>
                  <a:srgbClr val="000000"/>
                </a:solidFill>
              </a:rPr>
              <a:t> with radius </a:t>
            </a:r>
            <a:r>
              <a:rPr lang="en-US" i="1" dirty="0">
                <a:solidFill>
                  <a:srgbClr val="000000"/>
                </a:solidFill>
              </a:rPr>
              <a:t>r </a:t>
            </a:r>
            <a:r>
              <a:rPr lang="en-US" dirty="0">
                <a:solidFill>
                  <a:srgbClr val="000000"/>
                </a:solidFill>
              </a:rPr>
              <a:t>can be computed by the formula</a:t>
            </a:r>
            <a:r>
              <a:rPr lang="en-US" i="1" dirty="0">
                <a:solidFill>
                  <a:srgbClr val="000000"/>
                </a:solidFill>
              </a:rPr>
              <a:t> SA = </a:t>
            </a:r>
            <a:r>
              <a:rPr lang="en-US" dirty="0">
                <a:solidFill>
                  <a:srgbClr val="000000"/>
                </a:solidFill>
              </a:rPr>
              <a:t>4</a:t>
            </a:r>
            <a:r>
              <a:rPr lang="el-GR" i="1" dirty="0">
                <a:solidFill>
                  <a:srgbClr val="000000"/>
                </a:solidFill>
                <a:latin typeface="Cambria Math" panose="02040503050406030204" pitchFamily="18" charset="0"/>
                <a:ea typeface="Cambria Math" panose="02040503050406030204" pitchFamily="18" charset="0"/>
              </a:rPr>
              <a:t>π</a:t>
            </a:r>
            <a:r>
              <a:rPr lang="en-US" i="1" dirty="0">
                <a:solidFill>
                  <a:srgbClr val="000000"/>
                </a:solidFill>
                <a:latin typeface="Cambria Math" panose="02040503050406030204" pitchFamily="18" charset="0"/>
                <a:ea typeface="Cambria Math" panose="02040503050406030204" pitchFamily="18" charset="0"/>
              </a:rPr>
              <a:t> </a:t>
            </a:r>
            <a:r>
              <a:rPr lang="en-US" i="1" dirty="0">
                <a:solidFill>
                  <a:srgbClr val="000000"/>
                </a:solidFill>
              </a:rPr>
              <a:t>r</a:t>
            </a:r>
            <a:r>
              <a:rPr lang="en-US" baseline="30000" dirty="0">
                <a:solidFill>
                  <a:srgbClr val="000000"/>
                </a:solidFill>
              </a:rPr>
              <a:t>2</a:t>
            </a:r>
            <a:r>
              <a:rPr lang="en-US" dirty="0">
                <a:solidFill>
                  <a:srgbClr val="000000"/>
                </a:solidFill>
              </a:rPr>
              <a:t>.</a:t>
            </a:r>
            <a:r>
              <a:rPr lang="en-US" i="1" dirty="0">
                <a:solidFill>
                  <a:srgbClr val="000000"/>
                </a:solidFill>
              </a:rPr>
              <a:t> </a:t>
            </a:r>
            <a:endParaRPr lang="en-US" dirty="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Calculating Surface Area </a:t>
            </a:r>
          </a:p>
        </p:txBody>
      </p:sp>
      <p:sp>
        <p:nvSpPr>
          <p:cNvPr id="3" name="Content Placeholder 2"/>
          <p:cNvSpPr>
            <a:spLocks noGrp="1"/>
          </p:cNvSpPr>
          <p:nvPr>
            <p:ph idx="1"/>
          </p:nvPr>
        </p:nvSpPr>
        <p:spPr/>
        <p:txBody>
          <a:bodyPr/>
          <a:lstStyle/>
          <a:p>
            <a:r>
              <a:rPr lang="en-US" dirty="0"/>
              <a:t>Tyson's Athletic Gear, Inc. manufactures baseballs, among other things. </a:t>
            </a:r>
          </a:p>
          <a:p>
            <a:pPr marL="463550" indent="-463550"/>
            <a:r>
              <a:rPr lang="en-US" b="1" dirty="0"/>
              <a:t>a.</a:t>
            </a:r>
            <a:r>
              <a:rPr lang="en-US" dirty="0"/>
              <a:t>	If a baseball has a diameter of 9.2 in., what is the surface area of the baseball? </a:t>
            </a:r>
          </a:p>
          <a:p>
            <a:pPr marL="463550" indent="-463550"/>
            <a:r>
              <a:rPr lang="en-US" b="1" dirty="0"/>
              <a:t>b.</a:t>
            </a:r>
            <a:r>
              <a:rPr lang="en-US" dirty="0"/>
              <a:t>	If the quota for a day is to make 225 baseballs, what is the minimum amount of covering material needed to meet the quota in square feet?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Calculating Surface Area (cont.)</a:t>
            </a:r>
          </a:p>
        </p:txBody>
      </p:sp>
      <p:sp>
        <p:nvSpPr>
          <p:cNvPr id="3" name="Content Placeholder 2"/>
          <p:cNvSpPr>
            <a:spLocks noGrp="1"/>
          </p:cNvSpPr>
          <p:nvPr>
            <p:ph idx="1"/>
          </p:nvPr>
        </p:nvSpPr>
        <p:spPr/>
        <p:txBody>
          <a:bodyPr>
            <a:noAutofit/>
          </a:bodyPr>
          <a:lstStyle/>
          <a:p>
            <a:r>
              <a:rPr lang="en-US" b="1" dirty="0"/>
              <a:t>Solution </a:t>
            </a:r>
          </a:p>
          <a:p>
            <a:pPr marL="463550" indent="-463550"/>
            <a:r>
              <a:rPr lang="en-US" b="1" dirty="0"/>
              <a:t>a.	</a:t>
            </a:r>
            <a:r>
              <a:rPr lang="en-US" dirty="0"/>
              <a:t>Since the diameter of a circle is twice the radius, the radius will be 9.2 ÷ 2 = 4.6 in. Now using the formula, we can calculate the surface area of the baseball. </a:t>
            </a:r>
          </a:p>
          <a:p>
            <a:pPr marL="463550" indent="-463550"/>
            <a:endParaRPr lang="en-US" dirty="0"/>
          </a:p>
          <a:p>
            <a:pPr marL="463550" indent="-463550"/>
            <a:endParaRPr lang="en-US" dirty="0"/>
          </a:p>
          <a:p>
            <a:pPr marL="463550" indent="-463550"/>
            <a:endParaRPr lang="en-US" dirty="0"/>
          </a:p>
          <a:p>
            <a:pPr marL="463550" indent="-463550"/>
            <a:r>
              <a:rPr lang="en-US" dirty="0"/>
              <a:t>	So, the surface area of the baseball is approximately </a:t>
            </a:r>
            <a:r>
              <a:rPr lang="en-US" dirty="0">
                <a:solidFill>
                  <a:srgbClr val="FF0000"/>
                </a:solidFill>
              </a:rPr>
              <a:t>265.77 in.</a:t>
            </a:r>
            <a:r>
              <a:rPr lang="en-US" baseline="30000" dirty="0">
                <a:solidFill>
                  <a:srgbClr val="FF0000"/>
                </a:solidFill>
              </a:rPr>
              <a:t>2</a:t>
            </a:r>
            <a:r>
              <a:rPr lang="en-US" dirty="0">
                <a:solidFill>
                  <a:srgbClr val="FF0000"/>
                </a:solidFill>
              </a:rPr>
              <a:t> </a:t>
            </a:r>
          </a:p>
        </p:txBody>
      </p:sp>
      <p:graphicFrame>
        <p:nvGraphicFramePr>
          <p:cNvPr id="34819" name="Object 3"/>
          <p:cNvGraphicFramePr>
            <a:graphicFrameLocks noChangeAspect="1"/>
          </p:cNvGraphicFramePr>
          <p:nvPr>
            <p:extLst>
              <p:ext uri="{D42A27DB-BD31-4B8C-83A1-F6EECF244321}">
                <p14:modId xmlns:p14="http://schemas.microsoft.com/office/powerpoint/2010/main" val="3075205256"/>
              </p:ext>
            </p:extLst>
          </p:nvPr>
        </p:nvGraphicFramePr>
        <p:xfrm>
          <a:off x="1544638" y="3733800"/>
          <a:ext cx="1422400" cy="381000"/>
        </p:xfrm>
        <a:graphic>
          <a:graphicData uri="http://schemas.openxmlformats.org/presentationml/2006/ole">
            <mc:AlternateContent xmlns:mc="http://schemas.openxmlformats.org/markup-compatibility/2006">
              <mc:Choice xmlns:v="urn:schemas-microsoft-com:vml" Requires="v">
                <p:oleObj spid="_x0000_s34959" name="Equation" r:id="rId3" imgW="1422360" imgH="380880" progId="Equation.DSMT4">
                  <p:embed/>
                </p:oleObj>
              </mc:Choice>
              <mc:Fallback>
                <p:oleObj name="Equation" r:id="rId3" imgW="1422360" imgH="380880" progId="Equation.DSMT4">
                  <p:embed/>
                  <p:pic>
                    <p:nvPicPr>
                      <p:cNvPr id="0" name="Picture 3"/>
                      <p:cNvPicPr>
                        <a:picLocks noChangeAspect="1" noChangeArrowheads="1"/>
                      </p:cNvPicPr>
                      <p:nvPr/>
                    </p:nvPicPr>
                    <p:blipFill>
                      <a:blip r:embed="rId4"/>
                      <a:srcRect/>
                      <a:stretch>
                        <a:fillRect/>
                      </a:stretch>
                    </p:blipFill>
                    <p:spPr bwMode="auto">
                      <a:xfrm>
                        <a:off x="1544638" y="3733800"/>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431731413"/>
              </p:ext>
            </p:extLst>
          </p:nvPr>
        </p:nvGraphicFramePr>
        <p:xfrm>
          <a:off x="2987675" y="3671888"/>
          <a:ext cx="2006600" cy="533400"/>
        </p:xfrm>
        <a:graphic>
          <a:graphicData uri="http://schemas.openxmlformats.org/presentationml/2006/ole">
            <mc:AlternateContent xmlns:mc="http://schemas.openxmlformats.org/markup-compatibility/2006">
              <mc:Choice xmlns:v="urn:schemas-microsoft-com:vml" Requires="v">
                <p:oleObj spid="_x0000_s34960" name="Equation" r:id="rId5" imgW="2006280" imgH="533160" progId="Equation.DSMT4">
                  <p:embed/>
                </p:oleObj>
              </mc:Choice>
              <mc:Fallback>
                <p:oleObj name="Equation" r:id="rId5" imgW="2006280" imgH="533160" progId="Equation.DSMT4">
                  <p:embed/>
                  <p:pic>
                    <p:nvPicPr>
                      <p:cNvPr id="0" name="Picture 4"/>
                      <p:cNvPicPr>
                        <a:picLocks noChangeAspect="1" noChangeArrowheads="1"/>
                      </p:cNvPicPr>
                      <p:nvPr/>
                    </p:nvPicPr>
                    <p:blipFill>
                      <a:blip r:embed="rId6"/>
                      <a:srcRect/>
                      <a:stretch>
                        <a:fillRect/>
                      </a:stretch>
                    </p:blipFill>
                    <p:spPr bwMode="auto">
                      <a:xfrm>
                        <a:off x="2987675" y="3671888"/>
                        <a:ext cx="200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extLst>
              <p:ext uri="{D42A27DB-BD31-4B8C-83A1-F6EECF244321}">
                <p14:modId xmlns:p14="http://schemas.microsoft.com/office/powerpoint/2010/main" val="1051916833"/>
              </p:ext>
            </p:extLst>
          </p:nvPr>
        </p:nvGraphicFramePr>
        <p:xfrm>
          <a:off x="5029200" y="3695700"/>
          <a:ext cx="2374900" cy="571500"/>
        </p:xfrm>
        <a:graphic>
          <a:graphicData uri="http://schemas.openxmlformats.org/presentationml/2006/ole">
            <mc:AlternateContent xmlns:mc="http://schemas.openxmlformats.org/markup-compatibility/2006">
              <mc:Choice xmlns:v="urn:schemas-microsoft-com:vml" Requires="v">
                <p:oleObj spid="_x0000_s34961" name="Equation" r:id="rId7" imgW="2374560" imgH="571320" progId="Equation.DSMT4">
                  <p:embed/>
                </p:oleObj>
              </mc:Choice>
              <mc:Fallback>
                <p:oleObj name="Equation" r:id="rId7" imgW="2374560" imgH="571320" progId="Equation.DSMT4">
                  <p:embed/>
                  <p:pic>
                    <p:nvPicPr>
                      <p:cNvPr id="0" name="Picture 5"/>
                      <p:cNvPicPr>
                        <a:picLocks noChangeAspect="1" noChangeArrowheads="1"/>
                      </p:cNvPicPr>
                      <p:nvPr/>
                    </p:nvPicPr>
                    <p:blipFill>
                      <a:blip r:embed="rId8"/>
                      <a:srcRect/>
                      <a:stretch>
                        <a:fillRect/>
                      </a:stretch>
                    </p:blipFill>
                    <p:spPr bwMode="auto">
                      <a:xfrm>
                        <a:off x="5029200" y="3695700"/>
                        <a:ext cx="237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1981200" y="4381500"/>
          <a:ext cx="3022600" cy="571500"/>
        </p:xfrm>
        <a:graphic>
          <a:graphicData uri="http://schemas.openxmlformats.org/presentationml/2006/ole">
            <mc:AlternateContent xmlns:mc="http://schemas.openxmlformats.org/markup-compatibility/2006">
              <mc:Choice xmlns:v="urn:schemas-microsoft-com:vml" Requires="v">
                <p:oleObj spid="_x0000_s34962" name="Equation" r:id="rId9" imgW="3022560" imgH="571320" progId="Equation.DSMT4">
                  <p:embed/>
                </p:oleObj>
              </mc:Choice>
              <mc:Fallback>
                <p:oleObj name="Equation" r:id="rId9" imgW="302256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381500"/>
                        <a:ext cx="3022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5041900" y="4419600"/>
          <a:ext cx="1816100" cy="381000"/>
        </p:xfrm>
        <a:graphic>
          <a:graphicData uri="http://schemas.openxmlformats.org/presentationml/2006/ole">
            <mc:AlternateContent xmlns:mc="http://schemas.openxmlformats.org/markup-compatibility/2006">
              <mc:Choice xmlns:v="urn:schemas-microsoft-com:vml" Requires="v">
                <p:oleObj spid="_x0000_s34963" name="Equation" r:id="rId11" imgW="1815840" imgH="380880" progId="Equation.DSMT4">
                  <p:embed/>
                </p:oleObj>
              </mc:Choice>
              <mc:Fallback>
                <p:oleObj name="Equation" r:id="rId11" imgW="181584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1900" y="4419600"/>
                        <a:ext cx="181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Calculating Surface Area (cont.)</a:t>
            </a:r>
          </a:p>
        </p:txBody>
      </p:sp>
      <p:sp>
        <p:nvSpPr>
          <p:cNvPr id="3" name="Content Placeholder 2"/>
          <p:cNvSpPr>
            <a:spLocks noGrp="1"/>
          </p:cNvSpPr>
          <p:nvPr>
            <p:ph idx="1"/>
          </p:nvPr>
        </p:nvSpPr>
        <p:spPr/>
        <p:txBody>
          <a:bodyPr/>
          <a:lstStyle/>
          <a:p>
            <a:pPr marL="463550" indent="-463550"/>
            <a:r>
              <a:rPr lang="en-US" b="1" dirty="0"/>
              <a:t>b.	</a:t>
            </a:r>
            <a:r>
              <a:rPr lang="en-US" dirty="0"/>
              <a:t>To find the amount of material needed to cover the baseballs, we can multiply the surface area by 225 to give </a:t>
            </a:r>
          </a:p>
          <a:p>
            <a:pPr marL="463550" indent="-463550" algn="ctr"/>
            <a:r>
              <a:rPr lang="en-US" dirty="0">
                <a:solidFill>
                  <a:srgbClr val="000099"/>
                </a:solidFill>
              </a:rPr>
              <a:t>265.77 in.</a:t>
            </a:r>
            <a:r>
              <a:rPr lang="en-US" baseline="30000" dirty="0">
                <a:solidFill>
                  <a:srgbClr val="000099"/>
                </a:solidFill>
              </a:rPr>
              <a:t>2</a:t>
            </a:r>
            <a:r>
              <a:rPr lang="en-US" dirty="0">
                <a:solidFill>
                  <a:srgbClr val="000099"/>
                </a:solidFill>
              </a:rPr>
              <a:t> · 225 = 59,798.25 in.</a:t>
            </a:r>
            <a:r>
              <a:rPr lang="en-US" baseline="30000" dirty="0">
                <a:solidFill>
                  <a:srgbClr val="000099"/>
                </a:solidFill>
              </a:rPr>
              <a:t>2</a:t>
            </a:r>
            <a:r>
              <a:rPr lang="en-US" dirty="0">
                <a:solidFill>
                  <a:srgbClr val="000099"/>
                </a:solidFill>
              </a:rPr>
              <a:t> </a:t>
            </a:r>
          </a:p>
          <a:p>
            <a:pPr marL="463550" indent="-463550"/>
            <a:r>
              <a:rPr lang="en-US" dirty="0"/>
              <a:t>	To find the amount of material in square feet, we use the fact that 1 ft = 12 in. and square both sides to get 1 ft</a:t>
            </a:r>
            <a:r>
              <a:rPr lang="en-US" baseline="30000" dirty="0"/>
              <a:t>2</a:t>
            </a:r>
            <a:r>
              <a:rPr lang="en-US" dirty="0"/>
              <a:t> = 144 in.</a:t>
            </a:r>
            <a:r>
              <a:rPr lang="en-US" baseline="30000" dirty="0"/>
              <a:t>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Calculating Surface Area (cont.)</a:t>
            </a:r>
          </a:p>
        </p:txBody>
      </p:sp>
      <p:sp>
        <p:nvSpPr>
          <p:cNvPr id="3" name="Content Placeholder 2"/>
          <p:cNvSpPr>
            <a:spLocks noGrp="1"/>
          </p:cNvSpPr>
          <p:nvPr>
            <p:ph idx="1"/>
          </p:nvPr>
        </p:nvSpPr>
        <p:spPr/>
        <p:txBody>
          <a:bodyPr/>
          <a:lstStyle/>
          <a:p>
            <a:r>
              <a:rPr lang="en-US" dirty="0"/>
              <a:t>Therefore, we can divide the total material by 144 to give </a:t>
            </a:r>
          </a:p>
          <a:p>
            <a:endParaRPr lang="en-US" dirty="0"/>
          </a:p>
          <a:p>
            <a:endParaRPr lang="en-US" dirty="0"/>
          </a:p>
          <a:p>
            <a:r>
              <a:rPr lang="en-US" dirty="0"/>
              <a:t>So the amount needed to meet a day’s quota is </a:t>
            </a:r>
            <a:r>
              <a:rPr lang="en-US" dirty="0">
                <a:solidFill>
                  <a:srgbClr val="FF0000"/>
                </a:solidFill>
              </a:rPr>
              <a:t>415.27 ft</a:t>
            </a:r>
            <a:r>
              <a:rPr lang="en-US" baseline="30000" dirty="0">
                <a:solidFill>
                  <a:srgbClr val="FF0000"/>
                </a:solidFill>
              </a:rPr>
              <a:t>2</a:t>
            </a:r>
            <a:r>
              <a:rPr lang="en-US" dirty="0"/>
              <a:t> of material. </a:t>
            </a:r>
          </a:p>
        </p:txBody>
      </p:sp>
      <p:graphicFrame>
        <p:nvGraphicFramePr>
          <p:cNvPr id="4" name="Object 3"/>
          <p:cNvGraphicFramePr>
            <a:graphicFrameLocks noChangeAspect="1"/>
          </p:cNvGraphicFramePr>
          <p:nvPr>
            <p:extLst>
              <p:ext uri="{D42A27DB-BD31-4B8C-83A1-F6EECF244321}">
                <p14:modId xmlns:p14="http://schemas.microsoft.com/office/powerpoint/2010/main" val="1663500685"/>
              </p:ext>
            </p:extLst>
          </p:nvPr>
        </p:nvGraphicFramePr>
        <p:xfrm>
          <a:off x="1670050" y="2216150"/>
          <a:ext cx="5689600" cy="1016000"/>
        </p:xfrm>
        <a:graphic>
          <a:graphicData uri="http://schemas.openxmlformats.org/presentationml/2006/ole">
            <mc:AlternateContent xmlns:mc="http://schemas.openxmlformats.org/markup-compatibility/2006">
              <mc:Choice xmlns:v="urn:schemas-microsoft-com:vml" Requires="v">
                <p:oleObj spid="_x0000_s87062" name="Equation" r:id="rId3" imgW="5689440" imgH="1015920" progId="Equation.DSMT4">
                  <p:embed/>
                </p:oleObj>
              </mc:Choice>
              <mc:Fallback>
                <p:oleObj name="Equation" r:id="rId3" imgW="5689440" imgH="1015920" progId="Equation.DSMT4">
                  <p:embed/>
                  <p:pic>
                    <p:nvPicPr>
                      <p:cNvPr id="0" name="Object 2"/>
                      <p:cNvPicPr>
                        <a:picLocks noChangeAspect="1" noChangeArrowheads="1"/>
                      </p:cNvPicPr>
                      <p:nvPr/>
                    </p:nvPicPr>
                    <p:blipFill>
                      <a:blip r:embed="rId4"/>
                      <a:srcRect/>
                      <a:stretch>
                        <a:fillRect/>
                      </a:stretch>
                    </p:blipFill>
                    <p:spPr bwMode="auto">
                      <a:xfrm>
                        <a:off x="1670050" y="2216150"/>
                        <a:ext cx="568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Circular Cylinder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Surface Area of a Right Circular Cylinder </a:t>
            </a:r>
          </a:p>
          <a:p>
            <a:r>
              <a:rPr lang="en-US" dirty="0">
                <a:solidFill>
                  <a:srgbClr val="000000"/>
                </a:solidFill>
              </a:rPr>
              <a:t>The </a:t>
            </a:r>
            <a:r>
              <a:rPr lang="en-US" b="1" dirty="0">
                <a:solidFill>
                  <a:srgbClr val="C00000"/>
                </a:solidFill>
              </a:rPr>
              <a:t>surface of a right circular cylinder</a:t>
            </a:r>
            <a:r>
              <a:rPr lang="en-US" dirty="0">
                <a:solidFill>
                  <a:srgbClr val="000000"/>
                </a:solidFill>
              </a:rPr>
              <a:t> with radius </a:t>
            </a:r>
            <a:r>
              <a:rPr lang="en-US" i="1" dirty="0">
                <a:solidFill>
                  <a:srgbClr val="000000"/>
                </a:solidFill>
              </a:rPr>
              <a:t>r </a:t>
            </a:r>
            <a:r>
              <a:rPr lang="en-US" dirty="0">
                <a:solidFill>
                  <a:srgbClr val="000000"/>
                </a:solidFill>
              </a:rPr>
              <a:t>and height</a:t>
            </a:r>
            <a:r>
              <a:rPr lang="en-US" i="1" dirty="0">
                <a:solidFill>
                  <a:srgbClr val="000000"/>
                </a:solidFill>
              </a:rPr>
              <a:t> h </a:t>
            </a:r>
            <a:r>
              <a:rPr lang="en-US" dirty="0">
                <a:solidFill>
                  <a:srgbClr val="000000"/>
                </a:solidFill>
              </a:rPr>
              <a:t>can be computed by the formula</a:t>
            </a:r>
            <a:r>
              <a:rPr lang="en-US" i="1" dirty="0">
                <a:solidFill>
                  <a:srgbClr val="000000"/>
                </a:solidFill>
              </a:rPr>
              <a:t> </a:t>
            </a:r>
            <a:br>
              <a:rPr lang="en-US" i="1" dirty="0">
                <a:solidFill>
                  <a:srgbClr val="000000"/>
                </a:solidFill>
              </a:rPr>
            </a:br>
            <a:r>
              <a:rPr lang="en-US" i="1" dirty="0">
                <a:solidFill>
                  <a:srgbClr val="000000"/>
                </a:solidFill>
              </a:rPr>
              <a:t>SA </a:t>
            </a:r>
            <a:r>
              <a:rPr lang="en-US" dirty="0">
                <a:solidFill>
                  <a:srgbClr val="000000"/>
                </a:solidFill>
              </a:rPr>
              <a:t>= 2</a:t>
            </a:r>
            <a:r>
              <a:rPr lang="el-GR" i="1" dirty="0">
                <a:solidFill>
                  <a:srgbClr val="000000"/>
                </a:solidFill>
                <a:latin typeface="Cambria Math" panose="02040503050406030204" pitchFamily="18" charset="0"/>
                <a:ea typeface="Cambria Math" panose="02040503050406030204" pitchFamily="18" charset="0"/>
              </a:rPr>
              <a:t>π</a:t>
            </a:r>
            <a:r>
              <a:rPr lang="en-US" i="1" dirty="0">
                <a:solidFill>
                  <a:srgbClr val="000000"/>
                </a:solidFill>
                <a:latin typeface="Cambria Math" panose="02040503050406030204" pitchFamily="18" charset="0"/>
                <a:ea typeface="Cambria Math" panose="02040503050406030204" pitchFamily="18" charset="0"/>
              </a:rPr>
              <a:t> </a:t>
            </a:r>
            <a:r>
              <a:rPr lang="en-US" i="1" dirty="0">
                <a:solidFill>
                  <a:srgbClr val="000000"/>
                </a:solidFill>
              </a:rPr>
              <a:t>r</a:t>
            </a:r>
            <a:r>
              <a:rPr lang="en-US" baseline="30000" dirty="0">
                <a:solidFill>
                  <a:srgbClr val="000000"/>
                </a:solidFill>
              </a:rPr>
              <a:t>2</a:t>
            </a:r>
            <a:r>
              <a:rPr lang="en-US" dirty="0">
                <a:solidFill>
                  <a:srgbClr val="000000"/>
                </a:solidFill>
              </a:rPr>
              <a:t> + 2</a:t>
            </a:r>
            <a:r>
              <a:rPr lang="el-GR" i="1" dirty="0">
                <a:solidFill>
                  <a:srgbClr val="000000"/>
                </a:solidFill>
                <a:latin typeface="Cambria Math" panose="02040503050406030204" pitchFamily="18" charset="0"/>
                <a:ea typeface="Cambria Math" panose="02040503050406030204" pitchFamily="18" charset="0"/>
              </a:rPr>
              <a:t>π</a:t>
            </a:r>
            <a:r>
              <a:rPr lang="en-US" i="1" dirty="0">
                <a:solidFill>
                  <a:srgbClr val="000000"/>
                </a:solidFill>
                <a:latin typeface="Cambria Math" panose="02040503050406030204" pitchFamily="18" charset="0"/>
                <a:ea typeface="Cambria Math" panose="02040503050406030204" pitchFamily="18" charset="0"/>
              </a:rPr>
              <a:t> </a:t>
            </a:r>
            <a:r>
              <a:rPr lang="en-US" i="1" dirty="0">
                <a:solidFill>
                  <a:srgbClr val="000000"/>
                </a:solidFill>
              </a:rPr>
              <a:t>rh.</a:t>
            </a:r>
            <a:endParaRPr lang="en-US"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the Surface Area of a Right Circular Cylinder </a:t>
            </a:r>
          </a:p>
        </p:txBody>
      </p:sp>
      <p:sp>
        <p:nvSpPr>
          <p:cNvPr id="3" name="Content Placeholder 2"/>
          <p:cNvSpPr>
            <a:spLocks noGrp="1"/>
          </p:cNvSpPr>
          <p:nvPr>
            <p:ph idx="1"/>
          </p:nvPr>
        </p:nvSpPr>
        <p:spPr/>
        <p:txBody>
          <a:bodyPr/>
          <a:lstStyle/>
          <a:p>
            <a:r>
              <a:rPr lang="en-US" dirty="0">
                <a:solidFill>
                  <a:schemeClr val="tx1"/>
                </a:solidFill>
              </a:rPr>
              <a:t>Find the surface area of a cylinder with a radius of 4 cm and a height of 10 cm. </a:t>
            </a:r>
          </a:p>
          <a:p>
            <a:r>
              <a:rPr lang="en-US" b="1" dirty="0">
                <a:solidFill>
                  <a:schemeClr val="tx1"/>
                </a:solidFill>
              </a:rPr>
              <a:t>Solution </a:t>
            </a:r>
          </a:p>
          <a:p>
            <a:r>
              <a:rPr lang="en-US" dirty="0">
                <a:solidFill>
                  <a:schemeClr val="tx1"/>
                </a:solidFill>
              </a:rPr>
              <a:t>The formula for the surface area of a cylinder is </a:t>
            </a:r>
            <a:br>
              <a:rPr lang="en-US" dirty="0">
                <a:solidFill>
                  <a:schemeClr val="tx1"/>
                </a:solidFill>
              </a:rPr>
            </a:br>
            <a:r>
              <a:rPr lang="en-US" i="1" dirty="0">
                <a:solidFill>
                  <a:srgbClr val="0000FF"/>
                </a:solidFill>
              </a:rPr>
              <a:t>SA </a:t>
            </a:r>
            <a:r>
              <a:rPr lang="en-US" dirty="0">
                <a:solidFill>
                  <a:srgbClr val="0000FF"/>
                </a:solidFill>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rPr>
              <a:t>r</a:t>
            </a:r>
            <a:r>
              <a:rPr lang="en-US" baseline="30000" dirty="0">
                <a:solidFill>
                  <a:srgbClr val="0000FF"/>
                </a:solidFill>
              </a:rPr>
              <a:t>2</a:t>
            </a:r>
            <a:r>
              <a:rPr lang="en-US" dirty="0">
                <a:solidFill>
                  <a:srgbClr val="0000FF"/>
                </a:solidFill>
              </a:rPr>
              <a:t> + 2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rPr>
              <a:t>rh</a:t>
            </a:r>
            <a:r>
              <a:rPr lang="en-US" i="1" dirty="0">
                <a:solidFill>
                  <a:srgbClr val="1F497D"/>
                </a:solidFill>
              </a:rPr>
              <a:t>.</a:t>
            </a:r>
            <a:r>
              <a:rPr lang="en-US" i="1" dirty="0">
                <a:solidFill>
                  <a:schemeClr val="tx1"/>
                </a:solidFill>
              </a:rPr>
              <a:t> </a:t>
            </a:r>
            <a:r>
              <a:rPr lang="en-US" dirty="0">
                <a:solidFill>
                  <a:schemeClr val="tx1"/>
                </a:solidFill>
              </a:rPr>
              <a:t>So, the surface area of this cylinder can be calculated as follows.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 (cont.)</a:t>
            </a:r>
          </a:p>
        </p:txBody>
      </p:sp>
      <p:graphicFrame>
        <p:nvGraphicFramePr>
          <p:cNvPr id="4" name="Content Placeholder 3"/>
          <p:cNvGraphicFramePr>
            <a:graphicFrameLocks noGrp="1"/>
          </p:cNvGraphicFramePr>
          <p:nvPr>
            <p:ph idx="1"/>
          </p:nvPr>
        </p:nvGraphicFramePr>
        <p:xfrm>
          <a:off x="457200" y="1279525"/>
          <a:ext cx="8229600" cy="32162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2840990">
                <a:tc>
                  <a:txBody>
                    <a:bodyPr/>
                    <a:lstStyle/>
                    <a:p>
                      <a:pPr algn="ctr" fontAlgn="b"/>
                      <a:r>
                        <a:rPr lang="en-US" sz="2400" b="0" i="0" u="none" strike="noStrike" dirty="0">
                          <a:solidFill>
                            <a:srgbClr val="000000"/>
                          </a:solidFill>
                          <a:latin typeface="Calibri"/>
                        </a:rPr>
                        <a:t>Cube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cube</a:t>
                      </a:r>
                      <a:r>
                        <a:rPr lang="en-US" sz="2400" b="0" i="0" u="none" strike="noStrike" dirty="0">
                          <a:solidFill>
                            <a:srgbClr val="000000"/>
                          </a:solidFill>
                          <a:latin typeface="Calibri"/>
                        </a:rPr>
                        <a:t> is a rectangular solid that is made of six congruent squares. The side length is denoted by </a:t>
                      </a:r>
                      <a:r>
                        <a:rPr lang="en-US" sz="2400" b="0" i="1" u="none" strike="noStrike" dirty="0">
                          <a:solidFill>
                            <a:srgbClr val="000000"/>
                          </a:solidFill>
                          <a:latin typeface="Calibri"/>
                        </a:rPr>
                        <a:t>s</a:t>
                      </a:r>
                      <a:r>
                        <a:rPr lang="en-US" sz="2400" b="0" i="0" u="none" strike="noStrike" dirty="0">
                          <a:solidFill>
                            <a:srgbClr val="000000"/>
                          </a:solidFill>
                          <a:latin typeface="Calibri"/>
                        </a:rPr>
                        <a:t>.</a:t>
                      </a:r>
                    </a:p>
                  </a:txBody>
                  <a:tcPr marL="9525" marR="9525" marT="9525" marB="0"/>
                </a:tc>
                <a:tc>
                  <a:txBody>
                    <a:bodyPr/>
                    <a:lstStyle/>
                    <a:p>
                      <a:pPr algn="ctr" fontAlgn="b"/>
                      <a:r>
                        <a:rPr lang="en-US" sz="2400" b="0" i="1" u="none" strike="noStrike" dirty="0">
                          <a:solidFill>
                            <a:srgbClr val="000000"/>
                          </a:solidFill>
                          <a:latin typeface="Calibri"/>
                        </a:rPr>
                        <a:t>V</a:t>
                      </a:r>
                      <a:r>
                        <a:rPr lang="en-US" sz="2400" b="0" i="0" u="none" strike="noStrike" dirty="0">
                          <a:solidFill>
                            <a:srgbClr val="000000"/>
                          </a:solidFill>
                          <a:latin typeface="Calibri"/>
                        </a:rPr>
                        <a:t> = </a:t>
                      </a:r>
                      <a:r>
                        <a:rPr lang="en-US" sz="2400" b="0" i="1" u="none" strike="noStrike" dirty="0">
                          <a:solidFill>
                            <a:srgbClr val="000000"/>
                          </a:solidFill>
                          <a:latin typeface="Calibri"/>
                        </a:rPr>
                        <a:t>s</a:t>
                      </a:r>
                      <a:r>
                        <a:rPr lang="en-US" sz="2400" b="0" i="0" u="none" strike="noStrike" baseline="30000" dirty="0">
                          <a:solidFill>
                            <a:srgbClr val="000000"/>
                          </a:solidFill>
                          <a:latin typeface="Calibri"/>
                        </a:rPr>
                        <a:t>3</a:t>
                      </a:r>
                    </a:p>
                  </a:txBody>
                  <a:tcPr marL="9525" marR="9525" marT="9525" marB="0" anchor="ct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clrChange>
              <a:clrFrom>
                <a:srgbClr val="F7F7FF"/>
              </a:clrFrom>
              <a:clrTo>
                <a:srgbClr val="F7F7FF">
                  <a:alpha val="0"/>
                </a:srgbClr>
              </a:clrTo>
            </a:clrChange>
            <a:duotone>
              <a:prstClr val="black"/>
              <a:schemeClr val="bg1">
                <a:lumMod val="85000"/>
                <a:tint val="45000"/>
                <a:satMod val="400000"/>
              </a:schemeClr>
            </a:duotone>
          </a:blip>
          <a:srcRect/>
          <a:stretch>
            <a:fillRect/>
          </a:stretch>
        </p:blipFill>
        <p:spPr bwMode="auto">
          <a:xfrm>
            <a:off x="838200" y="2078184"/>
            <a:ext cx="2011680" cy="2189016"/>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the Surface Area of a Right Circular Cylinder (cont.)</a:t>
            </a:r>
          </a:p>
        </p:txBody>
      </p:sp>
      <p:graphicFrame>
        <p:nvGraphicFramePr>
          <p:cNvPr id="37891" name="Object 3"/>
          <p:cNvGraphicFramePr>
            <a:graphicFrameLocks noChangeAspect="1"/>
          </p:cNvGraphicFramePr>
          <p:nvPr>
            <p:extLst>
              <p:ext uri="{D42A27DB-BD31-4B8C-83A1-F6EECF244321}">
                <p14:modId xmlns:p14="http://schemas.microsoft.com/office/powerpoint/2010/main" val="2695466185"/>
              </p:ext>
            </p:extLst>
          </p:nvPr>
        </p:nvGraphicFramePr>
        <p:xfrm>
          <a:off x="2032000" y="1538288"/>
          <a:ext cx="2438400" cy="381000"/>
        </p:xfrm>
        <a:graphic>
          <a:graphicData uri="http://schemas.openxmlformats.org/presentationml/2006/ole">
            <mc:AlternateContent xmlns:mc="http://schemas.openxmlformats.org/markup-compatibility/2006">
              <mc:Choice xmlns:v="urn:schemas-microsoft-com:vml" Requires="v">
                <p:oleObj spid="_x0000_s38087" name="Equation" r:id="rId3" imgW="2438280" imgH="380880" progId="Equation.DSMT4">
                  <p:embed/>
                </p:oleObj>
              </mc:Choice>
              <mc:Fallback>
                <p:oleObj name="Equation" r:id="rId3" imgW="2438280" imgH="380880" progId="Equation.DSMT4">
                  <p:embed/>
                  <p:pic>
                    <p:nvPicPr>
                      <p:cNvPr id="0" name="Picture 3"/>
                      <p:cNvPicPr>
                        <a:picLocks noChangeAspect="1" noChangeArrowheads="1"/>
                      </p:cNvPicPr>
                      <p:nvPr/>
                    </p:nvPicPr>
                    <p:blipFill>
                      <a:blip r:embed="rId4"/>
                      <a:srcRect/>
                      <a:stretch>
                        <a:fillRect/>
                      </a:stretch>
                    </p:blipFill>
                    <p:spPr bwMode="auto">
                      <a:xfrm>
                        <a:off x="2032000" y="1538288"/>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2062948425"/>
              </p:ext>
            </p:extLst>
          </p:nvPr>
        </p:nvGraphicFramePr>
        <p:xfrm>
          <a:off x="2463800" y="2071688"/>
          <a:ext cx="4648200" cy="533400"/>
        </p:xfrm>
        <a:graphic>
          <a:graphicData uri="http://schemas.openxmlformats.org/presentationml/2006/ole">
            <mc:AlternateContent xmlns:mc="http://schemas.openxmlformats.org/markup-compatibility/2006">
              <mc:Choice xmlns:v="urn:schemas-microsoft-com:vml" Requires="v">
                <p:oleObj spid="_x0000_s38088" name="Equation" r:id="rId5" imgW="4647960" imgH="533160" progId="Equation.DSMT4">
                  <p:embed/>
                </p:oleObj>
              </mc:Choice>
              <mc:Fallback>
                <p:oleObj name="Equation" r:id="rId5" imgW="4647960" imgH="533160" progId="Equation.DSMT4">
                  <p:embed/>
                  <p:pic>
                    <p:nvPicPr>
                      <p:cNvPr id="0" name="Picture 4"/>
                      <p:cNvPicPr>
                        <a:picLocks noChangeAspect="1" noChangeArrowheads="1"/>
                      </p:cNvPicPr>
                      <p:nvPr/>
                    </p:nvPicPr>
                    <p:blipFill>
                      <a:blip r:embed="rId6"/>
                      <a:srcRect/>
                      <a:stretch>
                        <a:fillRect/>
                      </a:stretch>
                    </p:blipFill>
                    <p:spPr bwMode="auto">
                      <a:xfrm>
                        <a:off x="2463800" y="2071688"/>
                        <a:ext cx="464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3031956762"/>
              </p:ext>
            </p:extLst>
          </p:nvPr>
        </p:nvGraphicFramePr>
        <p:xfrm>
          <a:off x="2463800" y="2757488"/>
          <a:ext cx="3987800" cy="571500"/>
        </p:xfrm>
        <a:graphic>
          <a:graphicData uri="http://schemas.openxmlformats.org/presentationml/2006/ole">
            <mc:AlternateContent xmlns:mc="http://schemas.openxmlformats.org/markup-compatibility/2006">
              <mc:Choice xmlns:v="urn:schemas-microsoft-com:vml" Requires="v">
                <p:oleObj spid="_x0000_s38089" name="Equation" r:id="rId7" imgW="3987720" imgH="571320" progId="Equation.DSMT4">
                  <p:embed/>
                </p:oleObj>
              </mc:Choice>
              <mc:Fallback>
                <p:oleObj name="Equation" r:id="rId7" imgW="3987720" imgH="571320" progId="Equation.DSMT4">
                  <p:embed/>
                  <p:pic>
                    <p:nvPicPr>
                      <p:cNvPr id="0" name="Picture 5"/>
                      <p:cNvPicPr>
                        <a:picLocks noChangeAspect="1" noChangeArrowheads="1"/>
                      </p:cNvPicPr>
                      <p:nvPr/>
                    </p:nvPicPr>
                    <p:blipFill>
                      <a:blip r:embed="rId8"/>
                      <a:srcRect/>
                      <a:stretch>
                        <a:fillRect/>
                      </a:stretch>
                    </p:blipFill>
                    <p:spPr bwMode="auto">
                      <a:xfrm>
                        <a:off x="2463800" y="2757488"/>
                        <a:ext cx="3987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3150093011"/>
              </p:ext>
            </p:extLst>
          </p:nvPr>
        </p:nvGraphicFramePr>
        <p:xfrm>
          <a:off x="2457450" y="3481388"/>
          <a:ext cx="3098800" cy="381000"/>
        </p:xfrm>
        <a:graphic>
          <a:graphicData uri="http://schemas.openxmlformats.org/presentationml/2006/ole">
            <mc:AlternateContent xmlns:mc="http://schemas.openxmlformats.org/markup-compatibility/2006">
              <mc:Choice xmlns:v="urn:schemas-microsoft-com:vml" Requires="v">
                <p:oleObj spid="_x0000_s38090" name="Equation" r:id="rId9" imgW="3098520" imgH="380880" progId="Equation.DSMT4">
                  <p:embed/>
                </p:oleObj>
              </mc:Choice>
              <mc:Fallback>
                <p:oleObj name="Equation" r:id="rId9" imgW="3098520" imgH="380880" progId="Equation.DSMT4">
                  <p:embed/>
                  <p:pic>
                    <p:nvPicPr>
                      <p:cNvPr id="0" name="Picture 6"/>
                      <p:cNvPicPr>
                        <a:picLocks noChangeAspect="1" noChangeArrowheads="1"/>
                      </p:cNvPicPr>
                      <p:nvPr/>
                    </p:nvPicPr>
                    <p:blipFill>
                      <a:blip r:embed="rId10"/>
                      <a:srcRect/>
                      <a:stretch>
                        <a:fillRect/>
                      </a:stretch>
                    </p:blipFill>
                    <p:spPr bwMode="auto">
                      <a:xfrm>
                        <a:off x="2457450" y="3481388"/>
                        <a:ext cx="309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extLst>
              <p:ext uri="{D42A27DB-BD31-4B8C-83A1-F6EECF244321}">
                <p14:modId xmlns:p14="http://schemas.microsoft.com/office/powerpoint/2010/main" val="1560957646"/>
              </p:ext>
            </p:extLst>
          </p:nvPr>
        </p:nvGraphicFramePr>
        <p:xfrm>
          <a:off x="2476500" y="4013200"/>
          <a:ext cx="1689100" cy="381000"/>
        </p:xfrm>
        <a:graphic>
          <a:graphicData uri="http://schemas.openxmlformats.org/presentationml/2006/ole">
            <mc:AlternateContent xmlns:mc="http://schemas.openxmlformats.org/markup-compatibility/2006">
              <mc:Choice xmlns:v="urn:schemas-microsoft-com:vml" Requires="v">
                <p:oleObj spid="_x0000_s38091" name="Equation" r:id="rId11" imgW="1688760" imgH="380880" progId="Equation.DSMT4">
                  <p:embed/>
                </p:oleObj>
              </mc:Choice>
              <mc:Fallback>
                <p:oleObj name="Equation" r:id="rId11" imgW="1688760" imgH="380880" progId="Equation.DSMT4">
                  <p:embed/>
                  <p:pic>
                    <p:nvPicPr>
                      <p:cNvPr id="0" name="Picture 7"/>
                      <p:cNvPicPr>
                        <a:picLocks noChangeAspect="1" noChangeArrowheads="1"/>
                      </p:cNvPicPr>
                      <p:nvPr/>
                    </p:nvPicPr>
                    <p:blipFill>
                      <a:blip r:embed="rId12"/>
                      <a:srcRect/>
                      <a:stretch>
                        <a:fillRect/>
                      </a:stretch>
                    </p:blipFill>
                    <p:spPr bwMode="auto">
                      <a:xfrm>
                        <a:off x="2476500" y="4013200"/>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nvGraphicFramePr>
        <p:xfrm>
          <a:off x="2489200" y="4546904"/>
          <a:ext cx="2362200" cy="482600"/>
        </p:xfrm>
        <a:graphic>
          <a:graphicData uri="http://schemas.openxmlformats.org/presentationml/2006/ole">
            <mc:AlternateContent xmlns:mc="http://schemas.openxmlformats.org/markup-compatibility/2006">
              <mc:Choice xmlns:v="urn:schemas-microsoft-com:vml" Requires="v">
                <p:oleObj spid="_x0000_s38092" name="Equation" r:id="rId13" imgW="2361960" imgH="482400" progId="Equation.DSMT4">
                  <p:embed/>
                </p:oleObj>
              </mc:Choice>
              <mc:Fallback>
                <p:oleObj name="Equation" r:id="rId13" imgW="2361960" imgH="482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9200" y="4546904"/>
                        <a:ext cx="236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9"/>
          <p:cNvGraphicFramePr>
            <a:graphicFrameLocks noChangeAspect="1"/>
          </p:cNvGraphicFramePr>
          <p:nvPr/>
        </p:nvGraphicFramePr>
        <p:xfrm>
          <a:off x="2489200" y="5181600"/>
          <a:ext cx="1905000" cy="381000"/>
        </p:xfrm>
        <a:graphic>
          <a:graphicData uri="http://schemas.openxmlformats.org/presentationml/2006/ole">
            <mc:AlternateContent xmlns:mc="http://schemas.openxmlformats.org/markup-compatibility/2006">
              <mc:Choice xmlns:v="urn:schemas-microsoft-com:vml" Requires="v">
                <p:oleObj spid="_x0000_s38093" name="Equation" r:id="rId15" imgW="1904760" imgH="380880" progId="Equation.DSMT4">
                  <p:embed/>
                </p:oleObj>
              </mc:Choice>
              <mc:Fallback>
                <p:oleObj name="Equation" r:id="rId15" imgW="1904760" imgH="3808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9200" y="51816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a:t>
            </a:r>
          </a:p>
        </p:txBody>
      </p:sp>
      <p:graphicFrame>
        <p:nvGraphicFramePr>
          <p:cNvPr id="4" name="Content Placeholder 3"/>
          <p:cNvGraphicFramePr>
            <a:graphicFrameLocks noGrp="1"/>
          </p:cNvGraphicFramePr>
          <p:nvPr>
            <p:ph idx="1"/>
          </p:nvPr>
        </p:nvGraphicFramePr>
        <p:xfrm>
          <a:off x="457200" y="1279525"/>
          <a:ext cx="8229600" cy="339280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Rectangular Solid</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38914" name="Picture 2"/>
          <p:cNvPicPr>
            <a:picLocks noChangeAspect="1" noChangeArrowheads="1"/>
          </p:cNvPicPr>
          <p:nvPr/>
        </p:nvPicPr>
        <p:blipFill>
          <a:blip r:embed="rId3"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85800" y="2590800"/>
            <a:ext cx="2377440" cy="1820637"/>
          </a:xfrm>
          <a:prstGeom prst="rect">
            <a:avLst/>
          </a:prstGeom>
          <a:noFill/>
          <a:ln w="9525">
            <a:noFill/>
            <a:miter lim="800000"/>
            <a:headEnd/>
            <a:tailEnd/>
          </a:ln>
          <a:effectLst/>
        </p:spPr>
      </p:pic>
      <p:graphicFrame>
        <p:nvGraphicFramePr>
          <p:cNvPr id="38915" name="Object 3"/>
          <p:cNvGraphicFramePr>
            <a:graphicFrameLocks noChangeAspect="1"/>
          </p:cNvGraphicFramePr>
          <p:nvPr/>
        </p:nvGraphicFramePr>
        <p:xfrm>
          <a:off x="4095750" y="3286125"/>
          <a:ext cx="952500" cy="266700"/>
        </p:xfrm>
        <a:graphic>
          <a:graphicData uri="http://schemas.openxmlformats.org/presentationml/2006/ole">
            <mc:AlternateContent xmlns:mc="http://schemas.openxmlformats.org/markup-compatibility/2006">
              <mc:Choice xmlns:v="urn:schemas-microsoft-com:vml" Requires="v">
                <p:oleObj spid="_x0000_s38971" name="Equation" r:id="rId4" imgW="952200" imgH="266400" progId="Equation.DSMT4">
                  <p:embed/>
                </p:oleObj>
              </mc:Choice>
              <mc:Fallback>
                <p:oleObj name="Equation" r:id="rId4" imgW="952200" imgH="266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286125"/>
                        <a:ext cx="952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6019800" y="3279775"/>
          <a:ext cx="2514600" cy="279400"/>
        </p:xfrm>
        <a:graphic>
          <a:graphicData uri="http://schemas.openxmlformats.org/presentationml/2006/ole">
            <mc:AlternateContent xmlns:mc="http://schemas.openxmlformats.org/markup-compatibility/2006">
              <mc:Choice xmlns:v="urn:schemas-microsoft-com:vml" Requires="v">
                <p:oleObj spid="_x0000_s38972" name="Equation" r:id="rId6" imgW="2514600" imgH="279360" progId="Equation.DSMT4">
                  <p:embed/>
                </p:oleObj>
              </mc:Choice>
              <mc:Fallback>
                <p:oleObj name="Equation" r:id="rId6" imgW="251460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279775"/>
                        <a:ext cx="2514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 (cont.)</a:t>
            </a:r>
          </a:p>
        </p:txBody>
      </p:sp>
      <p:graphicFrame>
        <p:nvGraphicFramePr>
          <p:cNvPr id="4" name="Content Placeholder 3"/>
          <p:cNvGraphicFramePr>
            <a:graphicFrameLocks noGrp="1"/>
          </p:cNvGraphicFramePr>
          <p:nvPr>
            <p:ph idx="1"/>
          </p:nvPr>
        </p:nvGraphicFramePr>
        <p:xfrm>
          <a:off x="457200" y="1279525"/>
          <a:ext cx="8229600" cy="412432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Cube</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39938" name="Picture 2"/>
          <p:cNvPicPr>
            <a:picLocks noChangeAspect="1" noChangeArrowheads="1"/>
          </p:cNvPicPr>
          <p:nvPr/>
        </p:nvPicPr>
        <p:blipFill>
          <a:blip r:embed="rId3" cstate="print">
            <a:clrChange>
              <a:clrFrom>
                <a:srgbClr val="F7F7FF"/>
              </a:clrFrom>
              <a:clrTo>
                <a:srgbClr val="F7F7FF">
                  <a:alpha val="0"/>
                </a:srgbClr>
              </a:clrTo>
            </a:clrChange>
            <a:duotone>
              <a:prstClr val="black"/>
              <a:schemeClr val="bg1">
                <a:lumMod val="85000"/>
                <a:tint val="45000"/>
                <a:satMod val="400000"/>
              </a:schemeClr>
            </a:duotone>
          </a:blip>
          <a:srcRect/>
          <a:stretch>
            <a:fillRect/>
          </a:stretch>
        </p:blipFill>
        <p:spPr bwMode="auto">
          <a:xfrm>
            <a:off x="609600" y="2667000"/>
            <a:ext cx="2377440" cy="2515019"/>
          </a:xfrm>
          <a:prstGeom prst="rect">
            <a:avLst/>
          </a:prstGeom>
          <a:noFill/>
          <a:ln w="9525">
            <a:noFill/>
            <a:miter lim="800000"/>
            <a:headEnd/>
            <a:tailEnd/>
          </a:ln>
          <a:effectLst/>
        </p:spPr>
      </p:pic>
      <p:graphicFrame>
        <p:nvGraphicFramePr>
          <p:cNvPr id="39939" name="Object 3"/>
          <p:cNvGraphicFramePr>
            <a:graphicFrameLocks noChangeAspect="1"/>
          </p:cNvGraphicFramePr>
          <p:nvPr/>
        </p:nvGraphicFramePr>
        <p:xfrm>
          <a:off x="6705600" y="3543300"/>
          <a:ext cx="1028700" cy="342900"/>
        </p:xfrm>
        <a:graphic>
          <a:graphicData uri="http://schemas.openxmlformats.org/presentationml/2006/ole">
            <mc:AlternateContent xmlns:mc="http://schemas.openxmlformats.org/markup-compatibility/2006">
              <mc:Choice xmlns:v="urn:schemas-microsoft-com:vml" Requires="v">
                <p:oleObj spid="_x0000_s39995" name="Equation" r:id="rId4" imgW="1028520" imgH="342720" progId="Equation.DSMT4">
                  <p:embed/>
                </p:oleObj>
              </mc:Choice>
              <mc:Fallback>
                <p:oleObj name="Equation" r:id="rId4" imgW="1028520" imgH="342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543300"/>
                        <a:ext cx="1028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4038600" y="3543300"/>
          <a:ext cx="736600" cy="342900"/>
        </p:xfrm>
        <a:graphic>
          <a:graphicData uri="http://schemas.openxmlformats.org/presentationml/2006/ole">
            <mc:AlternateContent xmlns:mc="http://schemas.openxmlformats.org/markup-compatibility/2006">
              <mc:Choice xmlns:v="urn:schemas-microsoft-com:vml" Requires="v">
                <p:oleObj spid="_x0000_s39996" name="Equation" r:id="rId6" imgW="736560" imgH="342720" progId="Equation.DSMT4">
                  <p:embed/>
                </p:oleObj>
              </mc:Choice>
              <mc:Fallback>
                <p:oleObj name="Equation" r:id="rId6" imgW="736560" imgH="342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543300"/>
                        <a:ext cx="736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 (cont.)</a:t>
            </a:r>
          </a:p>
        </p:txBody>
      </p:sp>
      <p:graphicFrame>
        <p:nvGraphicFramePr>
          <p:cNvPr id="4" name="Content Placeholder 3"/>
          <p:cNvGraphicFramePr>
            <a:graphicFrameLocks noGrp="1"/>
          </p:cNvGraphicFramePr>
          <p:nvPr>
            <p:ph idx="1"/>
          </p:nvPr>
        </p:nvGraphicFramePr>
        <p:xfrm>
          <a:off x="457200" y="1279525"/>
          <a:ext cx="8229600" cy="412432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Sphere</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40962" name="Picture 2"/>
          <p:cNvPicPr>
            <a:picLocks noChangeAspect="1" noChangeArrowheads="1"/>
          </p:cNvPicPr>
          <p:nvPr/>
        </p:nvPicPr>
        <p:blipFill>
          <a:blip r:embed="rId3"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09600" y="2590800"/>
            <a:ext cx="2468880" cy="2468880"/>
          </a:xfrm>
          <a:prstGeom prst="rect">
            <a:avLst/>
          </a:prstGeom>
          <a:noFill/>
          <a:ln w="9525">
            <a:noFill/>
            <a:miter lim="800000"/>
            <a:headEnd/>
            <a:tailEnd/>
          </a:ln>
          <a:effectLst/>
        </p:spPr>
      </p:pic>
      <p:graphicFrame>
        <p:nvGraphicFramePr>
          <p:cNvPr id="40963" name="Object 3"/>
          <p:cNvGraphicFramePr>
            <a:graphicFrameLocks noChangeAspect="1"/>
          </p:cNvGraphicFramePr>
          <p:nvPr>
            <p:extLst>
              <p:ext uri="{D42A27DB-BD31-4B8C-83A1-F6EECF244321}">
                <p14:modId xmlns:p14="http://schemas.microsoft.com/office/powerpoint/2010/main" val="1124224466"/>
              </p:ext>
            </p:extLst>
          </p:nvPr>
        </p:nvGraphicFramePr>
        <p:xfrm>
          <a:off x="3873500" y="3390900"/>
          <a:ext cx="1168400" cy="723900"/>
        </p:xfrm>
        <a:graphic>
          <a:graphicData uri="http://schemas.openxmlformats.org/presentationml/2006/ole">
            <mc:AlternateContent xmlns:mc="http://schemas.openxmlformats.org/markup-compatibility/2006">
              <mc:Choice xmlns:v="urn:schemas-microsoft-com:vml" Requires="v">
                <p:oleObj spid="_x0000_s41019" name="Equation" r:id="rId4" imgW="1168200" imgH="723600" progId="Equation.DSMT4">
                  <p:embed/>
                </p:oleObj>
              </mc:Choice>
              <mc:Fallback>
                <p:oleObj name="Equation" r:id="rId4" imgW="1168200" imgH="723600" progId="Equation.DSMT4">
                  <p:embed/>
                  <p:pic>
                    <p:nvPicPr>
                      <p:cNvPr id="0" name="Picture 3"/>
                      <p:cNvPicPr>
                        <a:picLocks noChangeAspect="1" noChangeArrowheads="1"/>
                      </p:cNvPicPr>
                      <p:nvPr/>
                    </p:nvPicPr>
                    <p:blipFill>
                      <a:blip r:embed="rId5"/>
                      <a:srcRect/>
                      <a:stretch>
                        <a:fillRect/>
                      </a:stretch>
                    </p:blipFill>
                    <p:spPr bwMode="auto">
                      <a:xfrm>
                        <a:off x="3873500" y="3390900"/>
                        <a:ext cx="1168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4110242140"/>
              </p:ext>
            </p:extLst>
          </p:nvPr>
        </p:nvGraphicFramePr>
        <p:xfrm>
          <a:off x="6629400" y="3543300"/>
          <a:ext cx="1231900" cy="342900"/>
        </p:xfrm>
        <a:graphic>
          <a:graphicData uri="http://schemas.openxmlformats.org/presentationml/2006/ole">
            <mc:AlternateContent xmlns:mc="http://schemas.openxmlformats.org/markup-compatibility/2006">
              <mc:Choice xmlns:v="urn:schemas-microsoft-com:vml" Requires="v">
                <p:oleObj spid="_x0000_s41020" name="Equation" r:id="rId6" imgW="1231560" imgH="342720" progId="Equation.DSMT4">
                  <p:embed/>
                </p:oleObj>
              </mc:Choice>
              <mc:Fallback>
                <p:oleObj name="Equation" r:id="rId6" imgW="1231560" imgH="342720" progId="Equation.DSMT4">
                  <p:embed/>
                  <p:pic>
                    <p:nvPicPr>
                      <p:cNvPr id="0" name="Picture 4"/>
                      <p:cNvPicPr>
                        <a:picLocks noChangeAspect="1" noChangeArrowheads="1"/>
                      </p:cNvPicPr>
                      <p:nvPr/>
                    </p:nvPicPr>
                    <p:blipFill>
                      <a:blip r:embed="rId7"/>
                      <a:srcRect/>
                      <a:stretch>
                        <a:fillRect/>
                      </a:stretch>
                    </p:blipFill>
                    <p:spPr bwMode="auto">
                      <a:xfrm>
                        <a:off x="6629400" y="3543300"/>
                        <a:ext cx="1231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 (cont.)</a:t>
            </a:r>
          </a:p>
        </p:txBody>
      </p:sp>
      <p:graphicFrame>
        <p:nvGraphicFramePr>
          <p:cNvPr id="4" name="Content Placeholder 3"/>
          <p:cNvGraphicFramePr>
            <a:graphicFrameLocks noGrp="1"/>
          </p:cNvGraphicFramePr>
          <p:nvPr>
            <p:ph idx="1"/>
          </p:nvPr>
        </p:nvGraphicFramePr>
        <p:xfrm>
          <a:off x="457200" y="1279525"/>
          <a:ext cx="8229600" cy="44900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Right Circular Cylinder</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41986" name="Picture 2"/>
          <p:cNvPicPr>
            <a:picLocks noChangeAspect="1" noChangeArrowheads="1"/>
          </p:cNvPicPr>
          <p:nvPr/>
        </p:nvPicPr>
        <p:blipFill>
          <a:blip r:embed="rId3" cstate="print">
            <a:clrChange>
              <a:clrFrom>
                <a:srgbClr val="EFF7F7"/>
              </a:clrFrom>
              <a:clrTo>
                <a:srgbClr val="EFF7F7">
                  <a:alpha val="0"/>
                </a:srgbClr>
              </a:clrTo>
            </a:clrChange>
            <a:duotone>
              <a:prstClr val="black"/>
              <a:schemeClr val="bg1">
                <a:lumMod val="85000"/>
                <a:tint val="45000"/>
                <a:satMod val="400000"/>
              </a:schemeClr>
            </a:duotone>
          </a:blip>
          <a:srcRect/>
          <a:stretch>
            <a:fillRect/>
          </a:stretch>
        </p:blipFill>
        <p:spPr bwMode="auto">
          <a:xfrm>
            <a:off x="838200" y="2873384"/>
            <a:ext cx="2103120" cy="2841616"/>
          </a:xfrm>
          <a:prstGeom prst="rect">
            <a:avLst/>
          </a:prstGeom>
          <a:noFill/>
          <a:ln w="9525">
            <a:noFill/>
            <a:miter lim="800000"/>
            <a:headEnd/>
            <a:tailEnd/>
          </a:ln>
          <a:effectLst/>
        </p:spPr>
      </p:pic>
      <p:graphicFrame>
        <p:nvGraphicFramePr>
          <p:cNvPr id="41987" name="Object 3"/>
          <p:cNvGraphicFramePr>
            <a:graphicFrameLocks noChangeAspect="1"/>
          </p:cNvGraphicFramePr>
          <p:nvPr>
            <p:extLst>
              <p:ext uri="{D42A27DB-BD31-4B8C-83A1-F6EECF244321}">
                <p14:modId xmlns:p14="http://schemas.microsoft.com/office/powerpoint/2010/main" val="1468685771"/>
              </p:ext>
            </p:extLst>
          </p:nvPr>
        </p:nvGraphicFramePr>
        <p:xfrm>
          <a:off x="3873500" y="3733800"/>
          <a:ext cx="1092200" cy="342900"/>
        </p:xfrm>
        <a:graphic>
          <a:graphicData uri="http://schemas.openxmlformats.org/presentationml/2006/ole">
            <mc:AlternateContent xmlns:mc="http://schemas.openxmlformats.org/markup-compatibility/2006">
              <mc:Choice xmlns:v="urn:schemas-microsoft-com:vml" Requires="v">
                <p:oleObj spid="_x0000_s42043" name="Equation" r:id="rId4" imgW="1091880" imgH="342720" progId="Equation.DSMT4">
                  <p:embed/>
                </p:oleObj>
              </mc:Choice>
              <mc:Fallback>
                <p:oleObj name="Equation" r:id="rId4" imgW="1091880" imgH="342720" progId="Equation.DSMT4">
                  <p:embed/>
                  <p:pic>
                    <p:nvPicPr>
                      <p:cNvPr id="0" name="Picture 3"/>
                      <p:cNvPicPr>
                        <a:picLocks noChangeAspect="1" noChangeArrowheads="1"/>
                      </p:cNvPicPr>
                      <p:nvPr/>
                    </p:nvPicPr>
                    <p:blipFill>
                      <a:blip r:embed="rId5"/>
                      <a:srcRect/>
                      <a:stretch>
                        <a:fillRect/>
                      </a:stretch>
                    </p:blipFill>
                    <p:spPr bwMode="auto">
                      <a:xfrm>
                        <a:off x="3873500" y="3733800"/>
                        <a:ext cx="1092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extLst>
              <p:ext uri="{D42A27DB-BD31-4B8C-83A1-F6EECF244321}">
                <p14:modId xmlns:p14="http://schemas.microsoft.com/office/powerpoint/2010/main" val="3249551986"/>
              </p:ext>
            </p:extLst>
          </p:nvPr>
        </p:nvGraphicFramePr>
        <p:xfrm>
          <a:off x="6286500" y="3733800"/>
          <a:ext cx="2120900" cy="342900"/>
        </p:xfrm>
        <a:graphic>
          <a:graphicData uri="http://schemas.openxmlformats.org/presentationml/2006/ole">
            <mc:AlternateContent xmlns:mc="http://schemas.openxmlformats.org/markup-compatibility/2006">
              <mc:Choice xmlns:v="urn:schemas-microsoft-com:vml" Requires="v">
                <p:oleObj spid="_x0000_s42044" name="Equation" r:id="rId6" imgW="2120760" imgH="342720" progId="Equation.DSMT4">
                  <p:embed/>
                </p:oleObj>
              </mc:Choice>
              <mc:Fallback>
                <p:oleObj name="Equation" r:id="rId6" imgW="2120760" imgH="342720" progId="Equation.DSMT4">
                  <p:embed/>
                  <p:pic>
                    <p:nvPicPr>
                      <p:cNvPr id="0" name="Picture 4"/>
                      <p:cNvPicPr>
                        <a:picLocks noChangeAspect="1" noChangeArrowheads="1"/>
                      </p:cNvPicPr>
                      <p:nvPr/>
                    </p:nvPicPr>
                    <p:blipFill>
                      <a:blip r:embed="rId7"/>
                      <a:srcRect/>
                      <a:stretch>
                        <a:fillRect/>
                      </a:stretch>
                    </p:blipFill>
                    <p:spPr bwMode="auto">
                      <a:xfrm>
                        <a:off x="6286500" y="3733800"/>
                        <a:ext cx="2120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 (cont.)</a:t>
            </a:r>
          </a:p>
        </p:txBody>
      </p:sp>
      <p:graphicFrame>
        <p:nvGraphicFramePr>
          <p:cNvPr id="4" name="Content Placeholder 3"/>
          <p:cNvGraphicFramePr>
            <a:graphicFrameLocks noGrp="1"/>
          </p:cNvGraphicFramePr>
          <p:nvPr>
            <p:ph idx="1"/>
          </p:nvPr>
        </p:nvGraphicFramePr>
        <p:xfrm>
          <a:off x="457200" y="1279525"/>
          <a:ext cx="8229600" cy="457625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Right Circular Cone</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lnSpc>
                          <a:spcPct val="150000"/>
                        </a:lnSpc>
                      </a:pPr>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43010" name="Picture 2"/>
          <p:cNvPicPr>
            <a:picLocks noChangeAspect="1" noChangeArrowheads="1"/>
          </p:cNvPicPr>
          <p:nvPr/>
        </p:nvPicPr>
        <p:blipFill>
          <a:blip r:embed="rId3"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09600" y="2590800"/>
            <a:ext cx="2377440" cy="3175787"/>
          </a:xfrm>
          <a:prstGeom prst="rect">
            <a:avLst/>
          </a:prstGeom>
          <a:noFill/>
          <a:ln w="9525">
            <a:noFill/>
            <a:miter lim="800000"/>
            <a:headEnd/>
            <a:tailEnd/>
          </a:ln>
          <a:effectLst/>
        </p:spPr>
      </p:pic>
      <p:graphicFrame>
        <p:nvGraphicFramePr>
          <p:cNvPr id="43011" name="Object 3"/>
          <p:cNvGraphicFramePr>
            <a:graphicFrameLocks noChangeAspect="1"/>
          </p:cNvGraphicFramePr>
          <p:nvPr>
            <p:extLst>
              <p:ext uri="{D42A27DB-BD31-4B8C-83A1-F6EECF244321}">
                <p14:modId xmlns:p14="http://schemas.microsoft.com/office/powerpoint/2010/main" val="2785185156"/>
              </p:ext>
            </p:extLst>
          </p:nvPr>
        </p:nvGraphicFramePr>
        <p:xfrm>
          <a:off x="3917950" y="3543300"/>
          <a:ext cx="1308100" cy="723900"/>
        </p:xfrm>
        <a:graphic>
          <a:graphicData uri="http://schemas.openxmlformats.org/presentationml/2006/ole">
            <mc:AlternateContent xmlns:mc="http://schemas.openxmlformats.org/markup-compatibility/2006">
              <mc:Choice xmlns:v="urn:schemas-microsoft-com:vml" Requires="v">
                <p:oleObj spid="_x0000_s43067" name="Equation" r:id="rId4" imgW="1307880" imgH="723600" progId="Equation.DSMT4">
                  <p:embed/>
                </p:oleObj>
              </mc:Choice>
              <mc:Fallback>
                <p:oleObj name="Equation" r:id="rId4" imgW="1307880" imgH="723600" progId="Equation.DSMT4">
                  <p:embed/>
                  <p:pic>
                    <p:nvPicPr>
                      <p:cNvPr id="0" name="Picture 3"/>
                      <p:cNvPicPr>
                        <a:picLocks noChangeAspect="1" noChangeArrowheads="1"/>
                      </p:cNvPicPr>
                      <p:nvPr/>
                    </p:nvPicPr>
                    <p:blipFill>
                      <a:blip r:embed="rId5"/>
                      <a:srcRect/>
                      <a:stretch>
                        <a:fillRect/>
                      </a:stretch>
                    </p:blipFill>
                    <p:spPr bwMode="auto">
                      <a:xfrm>
                        <a:off x="3917950" y="3543300"/>
                        <a:ext cx="1308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extLst>
              <p:ext uri="{D42A27DB-BD31-4B8C-83A1-F6EECF244321}">
                <p14:modId xmlns:p14="http://schemas.microsoft.com/office/powerpoint/2010/main" val="2686502175"/>
              </p:ext>
            </p:extLst>
          </p:nvPr>
        </p:nvGraphicFramePr>
        <p:xfrm>
          <a:off x="5918200" y="3695700"/>
          <a:ext cx="2730500" cy="419100"/>
        </p:xfrm>
        <a:graphic>
          <a:graphicData uri="http://schemas.openxmlformats.org/presentationml/2006/ole">
            <mc:AlternateContent xmlns:mc="http://schemas.openxmlformats.org/markup-compatibility/2006">
              <mc:Choice xmlns:v="urn:schemas-microsoft-com:vml" Requires="v">
                <p:oleObj spid="_x0000_s43068" name="Equation" r:id="rId6" imgW="2730240" imgH="419040" progId="Equation.DSMT4">
                  <p:embed/>
                </p:oleObj>
              </mc:Choice>
              <mc:Fallback>
                <p:oleObj name="Equation" r:id="rId6" imgW="2730240" imgH="419040" progId="Equation.DSMT4">
                  <p:embed/>
                  <p:pic>
                    <p:nvPicPr>
                      <p:cNvPr id="0" name="Picture 4"/>
                      <p:cNvPicPr>
                        <a:picLocks noChangeAspect="1" noChangeArrowheads="1"/>
                      </p:cNvPicPr>
                      <p:nvPr/>
                    </p:nvPicPr>
                    <p:blipFill>
                      <a:blip r:embed="rId7"/>
                      <a:srcRect/>
                      <a:stretch>
                        <a:fillRect/>
                      </a:stretch>
                    </p:blipFill>
                    <p:spPr bwMode="auto">
                      <a:xfrm>
                        <a:off x="5918200" y="3695700"/>
                        <a:ext cx="2730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Volume and Surface Area Formulas (cont.)</a:t>
            </a:r>
          </a:p>
        </p:txBody>
      </p:sp>
      <p:graphicFrame>
        <p:nvGraphicFramePr>
          <p:cNvPr id="4" name="Content Placeholder 3"/>
          <p:cNvGraphicFramePr>
            <a:graphicFrameLocks noGrp="1"/>
          </p:cNvGraphicFramePr>
          <p:nvPr>
            <p:ph idx="1"/>
          </p:nvPr>
        </p:nvGraphicFramePr>
        <p:xfrm>
          <a:off x="457200" y="1279525"/>
          <a:ext cx="8229600" cy="44900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Volume Formula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Surface Area Formula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Square Pyramid</a:t>
                      </a: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p>
                      <a:pPr algn="ctr" fontAlgn="b"/>
                      <a:endParaRPr lang="en-US" sz="2400" b="0" i="0" u="none" strike="noStrike" dirty="0">
                        <a:solidFill>
                          <a:srgbClr val="000000"/>
                        </a:solidFill>
                        <a:latin typeface="Calibri"/>
                      </a:endParaRPr>
                    </a:p>
                  </a:txBody>
                  <a:tcPr marL="9525" marR="9525" marT="9525" marB="0" anchor="b"/>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44034" name="Picture 2"/>
          <p:cNvPicPr>
            <a:picLocks noChangeAspect="1" noChangeArrowheads="1"/>
          </p:cNvPicPr>
          <p:nvPr/>
        </p:nvPicPr>
        <p:blipFill>
          <a:blip r:embed="rId3" cstate="print">
            <a:clrChange>
              <a:clrFrom>
                <a:srgbClr val="F7F7FF"/>
              </a:clrFrom>
              <a:clrTo>
                <a:srgbClr val="F7F7FF">
                  <a:alpha val="0"/>
                </a:srgbClr>
              </a:clrTo>
            </a:clrChange>
            <a:duotone>
              <a:prstClr val="black"/>
              <a:schemeClr val="bg1">
                <a:lumMod val="85000"/>
                <a:tint val="45000"/>
                <a:satMod val="400000"/>
              </a:schemeClr>
            </a:duotone>
          </a:blip>
          <a:srcRect/>
          <a:stretch>
            <a:fillRect/>
          </a:stretch>
        </p:blipFill>
        <p:spPr bwMode="auto">
          <a:xfrm>
            <a:off x="579120" y="2743200"/>
            <a:ext cx="2468880" cy="2572655"/>
          </a:xfrm>
          <a:prstGeom prst="rect">
            <a:avLst/>
          </a:prstGeom>
          <a:noFill/>
          <a:ln w="9525">
            <a:noFill/>
            <a:miter lim="800000"/>
            <a:headEnd/>
            <a:tailEnd/>
          </a:ln>
          <a:effectLst/>
        </p:spPr>
      </p:pic>
      <p:graphicFrame>
        <p:nvGraphicFramePr>
          <p:cNvPr id="44035" name="Object 3"/>
          <p:cNvGraphicFramePr>
            <a:graphicFrameLocks noChangeAspect="1"/>
          </p:cNvGraphicFramePr>
          <p:nvPr/>
        </p:nvGraphicFramePr>
        <p:xfrm>
          <a:off x="3962400" y="3543300"/>
          <a:ext cx="1117600" cy="723900"/>
        </p:xfrm>
        <a:graphic>
          <a:graphicData uri="http://schemas.openxmlformats.org/presentationml/2006/ole">
            <mc:AlternateContent xmlns:mc="http://schemas.openxmlformats.org/markup-compatibility/2006">
              <mc:Choice xmlns:v="urn:schemas-microsoft-com:vml" Requires="v">
                <p:oleObj spid="_x0000_s44091" name="Equation" r:id="rId4" imgW="1117440" imgH="723600" progId="Equation.DSMT4">
                  <p:embed/>
                </p:oleObj>
              </mc:Choice>
              <mc:Fallback>
                <p:oleObj name="Equation" r:id="rId4" imgW="111744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543300"/>
                        <a:ext cx="1117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extLst>
              <p:ext uri="{D42A27DB-BD31-4B8C-83A1-F6EECF244321}">
                <p14:modId xmlns:p14="http://schemas.microsoft.com/office/powerpoint/2010/main" val="430377622"/>
              </p:ext>
            </p:extLst>
          </p:nvPr>
        </p:nvGraphicFramePr>
        <p:xfrm>
          <a:off x="5664200" y="3422650"/>
          <a:ext cx="2806700" cy="965200"/>
        </p:xfrm>
        <a:graphic>
          <a:graphicData uri="http://schemas.openxmlformats.org/presentationml/2006/ole">
            <mc:AlternateContent xmlns:mc="http://schemas.openxmlformats.org/markup-compatibility/2006">
              <mc:Choice xmlns:v="urn:schemas-microsoft-com:vml" Requires="v">
                <p:oleObj spid="_x0000_s44092" name="Equation" r:id="rId6" imgW="2806560" imgH="965160" progId="Equation.DSMT4">
                  <p:embed/>
                </p:oleObj>
              </mc:Choice>
              <mc:Fallback>
                <p:oleObj name="Equation" r:id="rId6" imgW="2806560" imgH="965160" progId="Equation.DSMT4">
                  <p:embed/>
                  <p:pic>
                    <p:nvPicPr>
                      <p:cNvPr id="0" name="Picture 4"/>
                      <p:cNvPicPr>
                        <a:picLocks noChangeAspect="1" noChangeArrowheads="1"/>
                      </p:cNvPicPr>
                      <p:nvPr/>
                    </p:nvPicPr>
                    <p:blipFill>
                      <a:blip r:embed="rId7"/>
                      <a:srcRect/>
                      <a:stretch>
                        <a:fillRect/>
                      </a:stretch>
                    </p:blipFill>
                    <p:spPr bwMode="auto">
                      <a:xfrm>
                        <a:off x="5664200" y="3422650"/>
                        <a:ext cx="2806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Using Volume</a:t>
            </a:r>
          </a:p>
        </p:txBody>
      </p:sp>
      <p:sp>
        <p:nvSpPr>
          <p:cNvPr id="3" name="Content Placeholder 2"/>
          <p:cNvSpPr>
            <a:spLocks noGrp="1"/>
          </p:cNvSpPr>
          <p:nvPr>
            <p:ph idx="1"/>
          </p:nvPr>
        </p:nvSpPr>
        <p:spPr/>
        <p:txBody>
          <a:bodyPr/>
          <a:lstStyle/>
          <a:p>
            <a:r>
              <a:rPr lang="en-US" dirty="0"/>
              <a:t>A farmer wishes to build a grain silo that can hold 400,000 cubic feet of grain. There is a limit to the height of the silo of 100 feet. Find an example of a silo that meets the necessary requirements for the farmer’s needs.</a:t>
            </a:r>
          </a:p>
        </p:txBody>
      </p:sp>
      <p:pic>
        <p:nvPicPr>
          <p:cNvPr id="45058" name="Picture 2"/>
          <p:cNvPicPr>
            <a:picLocks noChangeAspect="1" noChangeArrowheads="1"/>
          </p:cNvPicPr>
          <p:nvPr/>
        </p:nvPicPr>
        <p:blipFill>
          <a:blip r:embed="rId2" cstate="print"/>
          <a:srcRect/>
          <a:stretch>
            <a:fillRect/>
          </a:stretch>
        </p:blipFill>
        <p:spPr bwMode="auto">
          <a:xfrm>
            <a:off x="3474720" y="3151802"/>
            <a:ext cx="2194560" cy="2713087"/>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Using Volume (cont.)</a:t>
            </a:r>
          </a:p>
        </p:txBody>
      </p:sp>
      <p:sp>
        <p:nvSpPr>
          <p:cNvPr id="3" name="Content Placeholder 2"/>
          <p:cNvSpPr>
            <a:spLocks noGrp="1"/>
          </p:cNvSpPr>
          <p:nvPr>
            <p:ph idx="1"/>
          </p:nvPr>
        </p:nvSpPr>
        <p:spPr/>
        <p:txBody>
          <a:bodyPr/>
          <a:lstStyle/>
          <a:p>
            <a:r>
              <a:rPr lang="en-US" b="1" dirty="0"/>
              <a:t>Solution </a:t>
            </a:r>
          </a:p>
          <a:p>
            <a:r>
              <a:rPr lang="en-US" dirty="0"/>
              <a:t>A silo is in the shape of a right circular cylinder. Note that we are asked to find </a:t>
            </a:r>
            <a:r>
              <a:rPr lang="en-US" b="1" i="1" dirty="0"/>
              <a:t>an </a:t>
            </a:r>
            <a:r>
              <a:rPr lang="en-US" dirty="0"/>
              <a:t>example, not</a:t>
            </a:r>
            <a:r>
              <a:rPr lang="en-US" b="1" i="1" dirty="0"/>
              <a:t> the </a:t>
            </a:r>
            <a:r>
              <a:rPr lang="en-US" dirty="0"/>
              <a:t>example. As the radius and height of the silo can vary, there are many differently sized silos that meet the criteria.</a:t>
            </a:r>
          </a:p>
          <a:p>
            <a:r>
              <a:rPr lang="en-US" dirty="0"/>
              <a:t>Using what we know about the volume of right circular cylinders, the height of the silo, and the required volume, we can find the solution using </a:t>
            </a:r>
            <a:r>
              <a:rPr lang="en-US" i="1" dirty="0"/>
              <a:t>V </a:t>
            </a:r>
            <a:r>
              <a:rPr lang="en-US" dirty="0"/>
              <a:t>=</a:t>
            </a:r>
            <a:r>
              <a:rPr lang="en-US" i="1" dirty="0"/>
              <a:t> </a:t>
            </a:r>
            <a:r>
              <a:rPr lang="el-GR" i="1" dirty="0">
                <a:latin typeface="Cambria Math" panose="02040503050406030204" pitchFamily="18" charset="0"/>
                <a:ea typeface="Cambria Math" panose="02040503050406030204" pitchFamily="18" charset="0"/>
                <a:sym typeface="Euclid Symbol"/>
              </a:rPr>
              <a:t>π</a:t>
            </a:r>
            <a:r>
              <a:rPr lang="en-US" i="1" dirty="0"/>
              <a:t>r</a:t>
            </a:r>
            <a:r>
              <a:rPr lang="en-US" baseline="30000" dirty="0"/>
              <a:t>2</a:t>
            </a:r>
            <a:r>
              <a:rPr lang="en-US" i="1" dirty="0"/>
              <a:t>h, </a:t>
            </a:r>
            <a:r>
              <a:rPr lang="en-US" dirty="0"/>
              <a:t>where</a:t>
            </a:r>
            <a:r>
              <a:rPr lang="en-US" i="1" dirty="0"/>
              <a:t> r </a:t>
            </a:r>
            <a:r>
              <a:rPr lang="en-US" dirty="0"/>
              <a:t>is the radius of the silo,</a:t>
            </a:r>
            <a:r>
              <a:rPr lang="en-US" i="1" dirty="0"/>
              <a:t> h </a:t>
            </a:r>
            <a:r>
              <a:rPr lang="en-US" dirty="0"/>
              <a:t>is the height of the silo, and</a:t>
            </a:r>
            <a:r>
              <a:rPr lang="en-US" i="1" dirty="0"/>
              <a:t> V </a:t>
            </a:r>
            <a:r>
              <a:rPr lang="en-US" dirty="0"/>
              <a:t>represents the volume.</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Using Volume (cont.)</a:t>
            </a:r>
          </a:p>
        </p:txBody>
      </p:sp>
      <p:sp>
        <p:nvSpPr>
          <p:cNvPr id="3" name="Content Placeholder 2"/>
          <p:cNvSpPr>
            <a:spLocks noGrp="1"/>
          </p:cNvSpPr>
          <p:nvPr>
            <p:ph idx="1"/>
          </p:nvPr>
        </p:nvSpPr>
        <p:spPr/>
        <p:txBody>
          <a:bodyPr/>
          <a:lstStyle/>
          <a:p>
            <a:r>
              <a:rPr lang="en-US" dirty="0"/>
              <a:t>We are given that the farmer wants the silo to be able to hold 400,000 cubic feet of grain and that the height is to be no more than 100 feet. There are many possible answers to this question since the height can be any number between 0 and 100 feet. We are going to assume that the height is 100 feet. That means we only need to find the radius to determine the full dimensions of the silo. Using the formula for the volume of a cylinder, we can calculate the radius as follows.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7935048"/>
              </p:ext>
            </p:extLst>
          </p:nvPr>
        </p:nvGraphicFramePr>
        <p:xfrm>
          <a:off x="457200" y="1279525"/>
          <a:ext cx="8229600" cy="331089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Sphere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sphere</a:t>
                      </a:r>
                      <a:r>
                        <a:rPr lang="en-US" sz="2400" b="0" i="0" u="none" strike="noStrike" dirty="0">
                          <a:solidFill>
                            <a:srgbClr val="000000"/>
                          </a:solidFill>
                          <a:latin typeface="Calibri"/>
                        </a:rPr>
                        <a:t> is a the set of all points in a </a:t>
                      </a:r>
                      <a:br>
                        <a:rPr lang="en-US" sz="2400" b="0" i="0" u="none" strike="noStrike" dirty="0">
                          <a:solidFill>
                            <a:srgbClr val="000000"/>
                          </a:solidFill>
                          <a:latin typeface="Calibri"/>
                        </a:rPr>
                      </a:br>
                      <a:r>
                        <a:rPr lang="en-US" sz="2400" b="0" i="0" u="none" strike="noStrike" dirty="0">
                          <a:solidFill>
                            <a:srgbClr val="000000"/>
                          </a:solidFill>
                          <a:latin typeface="Calibri"/>
                        </a:rPr>
                        <a:t>3-dimensional space that are a certain distance from a fixed center point. The radius is denoted by </a:t>
                      </a:r>
                      <a:r>
                        <a:rPr lang="en-US" sz="2400" b="0" i="1" u="none" strike="noStrike" dirty="0">
                          <a:solidFill>
                            <a:srgbClr val="000000"/>
                          </a:solidFill>
                          <a:latin typeface="Calibri"/>
                        </a:rPr>
                        <a:t>r</a:t>
                      </a:r>
                      <a:r>
                        <a:rPr lang="en-US" sz="2400" b="0" i="0" u="none" strike="noStrike" dirty="0">
                          <a:solidFill>
                            <a:srgbClr val="000000"/>
                          </a:solidFill>
                          <a:latin typeface="Calibri"/>
                        </a:rPr>
                        <a:t>.</a:t>
                      </a:r>
                    </a:p>
                  </a:txBody>
                  <a:tcPr marL="9525" marR="9525" marT="9525" marB="0"/>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3"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762000" y="2057400"/>
            <a:ext cx="2194560" cy="2059164"/>
          </a:xfrm>
          <a:prstGeom prst="rect">
            <a:avLst/>
          </a:prstGeom>
          <a:noFill/>
          <a:ln w="9525">
            <a:noFill/>
            <a:miter lim="800000"/>
            <a:headEnd/>
            <a:tailEnd/>
          </a:ln>
          <a:effectLst/>
        </p:spPr>
      </p:pic>
      <p:graphicFrame>
        <p:nvGraphicFramePr>
          <p:cNvPr id="3075" name="Object 3"/>
          <p:cNvGraphicFramePr>
            <a:graphicFrameLocks noChangeAspect="1"/>
          </p:cNvGraphicFramePr>
          <p:nvPr>
            <p:extLst>
              <p:ext uri="{D42A27DB-BD31-4B8C-83A1-F6EECF244321}">
                <p14:modId xmlns:p14="http://schemas.microsoft.com/office/powerpoint/2010/main" val="4255936854"/>
              </p:ext>
            </p:extLst>
          </p:nvPr>
        </p:nvGraphicFramePr>
        <p:xfrm>
          <a:off x="6553200" y="2647950"/>
          <a:ext cx="1168400" cy="723900"/>
        </p:xfrm>
        <a:graphic>
          <a:graphicData uri="http://schemas.openxmlformats.org/presentationml/2006/ole">
            <mc:AlternateContent xmlns:mc="http://schemas.openxmlformats.org/markup-compatibility/2006">
              <mc:Choice xmlns:v="urn:schemas-microsoft-com:vml" Requires="v">
                <p:oleObj spid="_x0000_s3103" name="Equation" r:id="rId4" imgW="1168200" imgH="723600" progId="Equation.DSMT4">
                  <p:embed/>
                </p:oleObj>
              </mc:Choice>
              <mc:Fallback>
                <p:oleObj name="Equation" r:id="rId4" imgW="1168200" imgH="723600" progId="Equation.DSMT4">
                  <p:embed/>
                  <p:pic>
                    <p:nvPicPr>
                      <p:cNvPr id="0" name="Picture 3"/>
                      <p:cNvPicPr>
                        <a:picLocks noChangeAspect="1" noChangeArrowheads="1"/>
                      </p:cNvPicPr>
                      <p:nvPr/>
                    </p:nvPicPr>
                    <p:blipFill>
                      <a:blip r:embed="rId5"/>
                      <a:srcRect/>
                      <a:stretch>
                        <a:fillRect/>
                      </a:stretch>
                    </p:blipFill>
                    <p:spPr bwMode="auto">
                      <a:xfrm>
                        <a:off x="6553200" y="2647950"/>
                        <a:ext cx="1168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Using Volume (cont.)</a:t>
            </a:r>
          </a:p>
        </p:txBody>
      </p:sp>
      <p:graphicFrame>
        <p:nvGraphicFramePr>
          <p:cNvPr id="46083" name="Object 3"/>
          <p:cNvGraphicFramePr>
            <a:graphicFrameLocks noChangeAspect="1"/>
          </p:cNvGraphicFramePr>
          <p:nvPr>
            <p:extLst>
              <p:ext uri="{D42A27DB-BD31-4B8C-83A1-F6EECF244321}">
                <p14:modId xmlns:p14="http://schemas.microsoft.com/office/powerpoint/2010/main" val="1034899785"/>
              </p:ext>
            </p:extLst>
          </p:nvPr>
        </p:nvGraphicFramePr>
        <p:xfrm>
          <a:off x="4186238" y="1295400"/>
          <a:ext cx="1257300" cy="381000"/>
        </p:xfrm>
        <a:graphic>
          <a:graphicData uri="http://schemas.openxmlformats.org/presentationml/2006/ole">
            <mc:AlternateContent xmlns:mc="http://schemas.openxmlformats.org/markup-compatibility/2006">
              <mc:Choice xmlns:v="urn:schemas-microsoft-com:vml" Requires="v">
                <p:oleObj spid="_x0000_s46223" name="Equation" r:id="rId3" imgW="1257120" imgH="380880" progId="Equation.DSMT4">
                  <p:embed/>
                </p:oleObj>
              </mc:Choice>
              <mc:Fallback>
                <p:oleObj name="Equation" r:id="rId3" imgW="1257120" imgH="380880" progId="Equation.DSMT4">
                  <p:embed/>
                  <p:pic>
                    <p:nvPicPr>
                      <p:cNvPr id="0" name="Picture 3"/>
                      <p:cNvPicPr>
                        <a:picLocks noChangeAspect="1" noChangeArrowheads="1"/>
                      </p:cNvPicPr>
                      <p:nvPr/>
                    </p:nvPicPr>
                    <p:blipFill>
                      <a:blip r:embed="rId4"/>
                      <a:srcRect/>
                      <a:stretch>
                        <a:fillRect/>
                      </a:stretch>
                    </p:blipFill>
                    <p:spPr bwMode="auto">
                      <a:xfrm>
                        <a:off x="4186238" y="12954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942171197"/>
              </p:ext>
            </p:extLst>
          </p:nvPr>
        </p:nvGraphicFramePr>
        <p:xfrm>
          <a:off x="2749550" y="1933575"/>
          <a:ext cx="3644900" cy="482600"/>
        </p:xfrm>
        <a:graphic>
          <a:graphicData uri="http://schemas.openxmlformats.org/presentationml/2006/ole">
            <mc:AlternateContent xmlns:mc="http://schemas.openxmlformats.org/markup-compatibility/2006">
              <mc:Choice xmlns:v="urn:schemas-microsoft-com:vml" Requires="v">
                <p:oleObj spid="_x0000_s46224" name="Equation" r:id="rId5" imgW="3644640" imgH="482400" progId="Equation.DSMT4">
                  <p:embed/>
                </p:oleObj>
              </mc:Choice>
              <mc:Fallback>
                <p:oleObj name="Equation" r:id="rId5" imgW="3644640" imgH="482400" progId="Equation.DSMT4">
                  <p:embed/>
                  <p:pic>
                    <p:nvPicPr>
                      <p:cNvPr id="0" name="Picture 4"/>
                      <p:cNvPicPr>
                        <a:picLocks noChangeAspect="1" noChangeArrowheads="1"/>
                      </p:cNvPicPr>
                      <p:nvPr/>
                    </p:nvPicPr>
                    <p:blipFill>
                      <a:blip r:embed="rId6"/>
                      <a:srcRect/>
                      <a:stretch>
                        <a:fillRect/>
                      </a:stretch>
                    </p:blipFill>
                    <p:spPr bwMode="auto">
                      <a:xfrm>
                        <a:off x="2749550" y="1933575"/>
                        <a:ext cx="364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extLst>
              <p:ext uri="{D42A27DB-BD31-4B8C-83A1-F6EECF244321}">
                <p14:modId xmlns:p14="http://schemas.microsoft.com/office/powerpoint/2010/main" val="2668323483"/>
              </p:ext>
            </p:extLst>
          </p:nvPr>
        </p:nvGraphicFramePr>
        <p:xfrm>
          <a:off x="2692400" y="2681288"/>
          <a:ext cx="3759200" cy="1016000"/>
        </p:xfrm>
        <a:graphic>
          <a:graphicData uri="http://schemas.openxmlformats.org/presentationml/2006/ole">
            <mc:AlternateContent xmlns:mc="http://schemas.openxmlformats.org/markup-compatibility/2006">
              <mc:Choice xmlns:v="urn:schemas-microsoft-com:vml" Requires="v">
                <p:oleObj spid="_x0000_s46225" name="Equation" r:id="rId7" imgW="3759120" imgH="1015920" progId="Equation.DSMT4">
                  <p:embed/>
                </p:oleObj>
              </mc:Choice>
              <mc:Fallback>
                <p:oleObj name="Equation" r:id="rId7" imgW="3759120" imgH="1015920" progId="Equation.DSMT4">
                  <p:embed/>
                  <p:pic>
                    <p:nvPicPr>
                      <p:cNvPr id="0" name="Picture 5"/>
                      <p:cNvPicPr>
                        <a:picLocks noChangeAspect="1" noChangeArrowheads="1"/>
                      </p:cNvPicPr>
                      <p:nvPr/>
                    </p:nvPicPr>
                    <p:blipFill>
                      <a:blip r:embed="rId8"/>
                      <a:srcRect/>
                      <a:stretch>
                        <a:fillRect/>
                      </a:stretch>
                    </p:blipFill>
                    <p:spPr bwMode="auto">
                      <a:xfrm>
                        <a:off x="2692400" y="2681288"/>
                        <a:ext cx="3759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6"/>
          <p:cNvGraphicFramePr>
            <a:graphicFrameLocks noChangeAspect="1"/>
          </p:cNvGraphicFramePr>
          <p:nvPr>
            <p:extLst>
              <p:ext uri="{D42A27DB-BD31-4B8C-83A1-F6EECF244321}">
                <p14:modId xmlns:p14="http://schemas.microsoft.com/office/powerpoint/2010/main" val="1864926947"/>
              </p:ext>
            </p:extLst>
          </p:nvPr>
        </p:nvGraphicFramePr>
        <p:xfrm>
          <a:off x="3248025" y="3944938"/>
          <a:ext cx="1803400" cy="838200"/>
        </p:xfrm>
        <a:graphic>
          <a:graphicData uri="http://schemas.openxmlformats.org/presentationml/2006/ole">
            <mc:AlternateContent xmlns:mc="http://schemas.openxmlformats.org/markup-compatibility/2006">
              <mc:Choice xmlns:v="urn:schemas-microsoft-com:vml" Requires="v">
                <p:oleObj spid="_x0000_s46226" name="Equation" r:id="rId9" imgW="1803240" imgH="838080" progId="Equation.DSMT4">
                  <p:embed/>
                </p:oleObj>
              </mc:Choice>
              <mc:Fallback>
                <p:oleObj name="Equation" r:id="rId9" imgW="1803240" imgH="838080" progId="Equation.DSMT4">
                  <p:embed/>
                  <p:pic>
                    <p:nvPicPr>
                      <p:cNvPr id="0" name="Picture 6"/>
                      <p:cNvPicPr>
                        <a:picLocks noChangeAspect="1" noChangeArrowheads="1"/>
                      </p:cNvPicPr>
                      <p:nvPr/>
                    </p:nvPicPr>
                    <p:blipFill>
                      <a:blip r:embed="rId10"/>
                      <a:srcRect/>
                      <a:stretch>
                        <a:fillRect/>
                      </a:stretch>
                    </p:blipFill>
                    <p:spPr bwMode="auto">
                      <a:xfrm>
                        <a:off x="3248025" y="3944938"/>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4189182" y="2748642"/>
            <a:ext cx="2286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09999" y="3291114"/>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771572" y="2754084"/>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876800" y="3334656"/>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410200" y="2725056"/>
            <a:ext cx="9144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5334001" y="3334656"/>
            <a:ext cx="9144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6087" name="Object 7"/>
          <p:cNvGraphicFramePr>
            <a:graphicFrameLocks noChangeAspect="1"/>
          </p:cNvGraphicFramePr>
          <p:nvPr/>
        </p:nvGraphicFramePr>
        <p:xfrm>
          <a:off x="4412340" y="2725056"/>
          <a:ext cx="139700" cy="190500"/>
        </p:xfrm>
        <a:graphic>
          <a:graphicData uri="http://schemas.openxmlformats.org/presentationml/2006/ole">
            <mc:AlternateContent xmlns:mc="http://schemas.openxmlformats.org/markup-compatibility/2006">
              <mc:Choice xmlns:v="urn:schemas-microsoft-com:vml" Requires="v">
                <p:oleObj spid="_x0000_s46227" name="Equation" r:id="rId11" imgW="139680" imgH="190440" progId="Equation.DSMT4">
                  <p:embed/>
                </p:oleObj>
              </mc:Choice>
              <mc:Fallback>
                <p:oleObj name="Equation" r:id="rId11" imgW="13968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2340" y="2725056"/>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extLst>
              <p:ext uri="{D42A27DB-BD31-4B8C-83A1-F6EECF244321}">
                <p14:modId xmlns:p14="http://schemas.microsoft.com/office/powerpoint/2010/main" val="4029939289"/>
              </p:ext>
            </p:extLst>
          </p:nvPr>
        </p:nvGraphicFramePr>
        <p:xfrm>
          <a:off x="3390900" y="1371600"/>
          <a:ext cx="2362200" cy="939800"/>
        </p:xfrm>
        <a:graphic>
          <a:graphicData uri="http://schemas.openxmlformats.org/presentationml/2006/ole">
            <mc:AlternateContent xmlns:mc="http://schemas.openxmlformats.org/markup-compatibility/2006">
              <mc:Choice xmlns:v="urn:schemas-microsoft-com:vml" Requires="v">
                <p:oleObj spid="_x0000_s47163" name="Equation" r:id="rId3" imgW="2361960" imgH="939600" progId="Equation.DSMT4">
                  <p:embed/>
                </p:oleObj>
              </mc:Choice>
              <mc:Fallback>
                <p:oleObj name="Equation" r:id="rId3" imgW="2361960" imgH="939600" progId="Equation.DSMT4">
                  <p:embed/>
                  <p:pic>
                    <p:nvPicPr>
                      <p:cNvPr id="0" name="Picture 3"/>
                      <p:cNvPicPr>
                        <a:picLocks noChangeAspect="1" noChangeArrowheads="1"/>
                      </p:cNvPicPr>
                      <p:nvPr/>
                    </p:nvPicPr>
                    <p:blipFill>
                      <a:blip r:embed="rId4"/>
                      <a:srcRect/>
                      <a:stretch>
                        <a:fillRect/>
                      </a:stretch>
                    </p:blipFill>
                    <p:spPr bwMode="auto">
                      <a:xfrm>
                        <a:off x="3390900" y="1371600"/>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10: Using Volume (cont.)</a:t>
            </a:r>
          </a:p>
        </p:txBody>
      </p:sp>
      <p:sp>
        <p:nvSpPr>
          <p:cNvPr id="3" name="Content Placeholder 2"/>
          <p:cNvSpPr>
            <a:spLocks noGrp="1"/>
          </p:cNvSpPr>
          <p:nvPr>
            <p:ph idx="1"/>
          </p:nvPr>
        </p:nvSpPr>
        <p:spPr>
          <a:xfrm>
            <a:off x="457200" y="1386840"/>
            <a:ext cx="8229600" cy="4556760"/>
          </a:xfrm>
        </p:spPr>
        <p:txBody>
          <a:bodyPr>
            <a:normAutofit lnSpcReduction="10000"/>
          </a:bodyPr>
          <a:lstStyle/>
          <a:p>
            <a:endParaRPr lang="en-US" dirty="0"/>
          </a:p>
          <a:p>
            <a:endParaRPr lang="en-US" dirty="0"/>
          </a:p>
          <a:p>
            <a:endParaRPr lang="en-US" dirty="0"/>
          </a:p>
          <a:p>
            <a:pPr>
              <a:lnSpc>
                <a:spcPct val="150000"/>
              </a:lnSpc>
            </a:pPr>
            <a:endParaRPr lang="en-US" dirty="0"/>
          </a:p>
          <a:p>
            <a:r>
              <a:rPr lang="en-US" dirty="0"/>
              <a:t>Using a calculator, we calculate that the radius would be </a:t>
            </a:r>
            <a:r>
              <a:rPr lang="en-US" i="1" dirty="0">
                <a:solidFill>
                  <a:srgbClr val="FF0000"/>
                </a:solidFill>
              </a:rPr>
              <a:t>r </a:t>
            </a:r>
            <a:r>
              <a:rPr lang="en-US" dirty="0">
                <a:solidFill>
                  <a:srgbClr val="FF0000"/>
                </a:solidFill>
              </a:rPr>
              <a:t>≈ 35.69 ft</a:t>
            </a:r>
            <a:r>
              <a:rPr lang="en-US" dirty="0"/>
              <a:t>.</a:t>
            </a:r>
            <a:r>
              <a:rPr lang="en-US" i="1" dirty="0"/>
              <a:t> </a:t>
            </a:r>
          </a:p>
          <a:p>
            <a:r>
              <a:rPr lang="en-US" dirty="0"/>
              <a:t>Thus, at 100 feet tall, in order for the silo to hold 400,000 cubic feet of grain, the radius should be approximately </a:t>
            </a:r>
            <a:r>
              <a:rPr lang="en-US" dirty="0">
                <a:solidFill>
                  <a:srgbClr val="FF0000"/>
                </a:solidFill>
              </a:rPr>
              <a:t>35.69 feet</a:t>
            </a:r>
            <a:r>
              <a:rPr lang="en-US" dirty="0"/>
              <a:t>. </a:t>
            </a:r>
          </a:p>
        </p:txBody>
      </p:sp>
      <p:graphicFrame>
        <p:nvGraphicFramePr>
          <p:cNvPr id="47108" name="Object 4"/>
          <p:cNvGraphicFramePr>
            <a:graphicFrameLocks noChangeAspect="1"/>
          </p:cNvGraphicFramePr>
          <p:nvPr>
            <p:extLst>
              <p:ext uri="{D42A27DB-BD31-4B8C-83A1-F6EECF244321}">
                <p14:modId xmlns:p14="http://schemas.microsoft.com/office/powerpoint/2010/main" val="1751523196"/>
              </p:ext>
            </p:extLst>
          </p:nvPr>
        </p:nvGraphicFramePr>
        <p:xfrm>
          <a:off x="3390900" y="2485572"/>
          <a:ext cx="2362200" cy="939800"/>
        </p:xfrm>
        <a:graphic>
          <a:graphicData uri="http://schemas.openxmlformats.org/presentationml/2006/ole">
            <mc:AlternateContent xmlns:mc="http://schemas.openxmlformats.org/markup-compatibility/2006">
              <mc:Choice xmlns:v="urn:schemas-microsoft-com:vml" Requires="v">
                <p:oleObj spid="_x0000_s47164" name="Equation" r:id="rId5" imgW="2361960" imgH="939600" progId="Equation.DSMT4">
                  <p:embed/>
                </p:oleObj>
              </mc:Choice>
              <mc:Fallback>
                <p:oleObj name="Equation" r:id="rId5" imgW="236196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2485572"/>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a:t>
            </a:r>
          </a:p>
        </p:txBody>
      </p:sp>
      <p:sp>
        <p:nvSpPr>
          <p:cNvPr id="3" name="Content Placeholder 2"/>
          <p:cNvSpPr>
            <a:spLocks noGrp="1"/>
          </p:cNvSpPr>
          <p:nvPr>
            <p:ph idx="1"/>
          </p:nvPr>
        </p:nvSpPr>
        <p:spPr/>
        <p:txBody>
          <a:bodyPr>
            <a:normAutofit/>
          </a:bodyPr>
          <a:lstStyle/>
          <a:p>
            <a:r>
              <a:rPr lang="en-US" dirty="0"/>
              <a:t>You have decided to paint the exterior of your house, and you need to determine the amount of paint required to complete the job. Assume your house is a one-story rectangular building with a length of 87 feet and a width of 45 feet. The height of each wall to be painted is 10 feet. There are 6 windows of size </a:t>
            </a:r>
            <a:br>
              <a:rPr lang="en-US" dirty="0"/>
            </a:br>
            <a:r>
              <a:rPr lang="en-US" dirty="0"/>
              <a:t>30 inches by 36 inches and two doors, each measuring 30 inches by 84 inches. The gable end (triangular portion) of the house will not be painted.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lstStyle/>
          <a:p>
            <a:r>
              <a:rPr lang="en-US" dirty="0"/>
              <a:t>Assuming a gallon of paint will cover 400 square feet of surface area, and that you will apply two coats, how much paint do you need to paint your house?</a:t>
            </a:r>
          </a:p>
        </p:txBody>
      </p:sp>
      <p:pic>
        <p:nvPicPr>
          <p:cNvPr id="48130" name="Picture 2"/>
          <p:cNvPicPr>
            <a:picLocks noChangeAspect="1" noChangeArrowheads="1"/>
          </p:cNvPicPr>
          <p:nvPr/>
        </p:nvPicPr>
        <p:blipFill>
          <a:blip r:embed="rId2" cstate="print"/>
          <a:srcRect/>
          <a:stretch>
            <a:fillRect/>
          </a:stretch>
        </p:blipFill>
        <p:spPr bwMode="auto">
          <a:xfrm>
            <a:off x="685800" y="2943227"/>
            <a:ext cx="7772400" cy="263917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lstStyle/>
          <a:p>
            <a:r>
              <a:rPr lang="en-US" b="1" dirty="0"/>
              <a:t>Solution </a:t>
            </a:r>
          </a:p>
          <a:p>
            <a:r>
              <a:rPr lang="en-US" dirty="0"/>
              <a:t>There are several aspects that need to be considered to determine the surface area to be painted and the amount of paint required to do so. Let’s begin by finding the total surface area to be painted. There are two “long” sides to the house and two “short” sides to the house, all of which are rectangular. Therefore the total wall area can be calculated by </a:t>
            </a:r>
          </a:p>
          <a:p>
            <a:pPr algn="ctr"/>
            <a:r>
              <a:rPr lang="en-US" dirty="0">
                <a:solidFill>
                  <a:srgbClr val="000099"/>
                </a:solidFill>
              </a:rPr>
              <a:t>2 · (Area of the long side) + 2 · (Area of the short side)</a:t>
            </a:r>
            <a:r>
              <a:rPr lang="en-US" dirty="0">
                <a:solidFill>
                  <a:srgbClr val="1F497D"/>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lstStyle/>
          <a:p>
            <a:r>
              <a:rPr lang="en-US" dirty="0"/>
              <a:t>The total area of the two long sides can be calculated as follows.</a:t>
            </a:r>
          </a:p>
          <a:p>
            <a:pPr>
              <a:lnSpc>
                <a:spcPct val="150000"/>
              </a:lnSpc>
            </a:pPr>
            <a:endParaRPr lang="en-US" dirty="0"/>
          </a:p>
          <a:p>
            <a:r>
              <a:rPr lang="en-US" dirty="0"/>
              <a:t>The total area of the two short sides is  </a:t>
            </a:r>
          </a:p>
          <a:p>
            <a:endParaRPr lang="en-US" dirty="0"/>
          </a:p>
          <a:p>
            <a:endParaRPr lang="en-US" dirty="0"/>
          </a:p>
          <a:p>
            <a:r>
              <a:rPr lang="en-US" dirty="0"/>
              <a:t>Notice that we did not calculate the area for the top or bottom of the rectangular solid that is our house, since we will not be painting those sides. </a:t>
            </a:r>
          </a:p>
        </p:txBody>
      </p:sp>
      <p:graphicFrame>
        <p:nvGraphicFramePr>
          <p:cNvPr id="49154" name="Object 2"/>
          <p:cNvGraphicFramePr>
            <a:graphicFrameLocks noChangeAspect="1"/>
          </p:cNvGraphicFramePr>
          <p:nvPr/>
        </p:nvGraphicFramePr>
        <p:xfrm>
          <a:off x="1720850" y="2387600"/>
          <a:ext cx="5702300" cy="508000"/>
        </p:xfrm>
        <a:graphic>
          <a:graphicData uri="http://schemas.openxmlformats.org/presentationml/2006/ole">
            <mc:AlternateContent xmlns:mc="http://schemas.openxmlformats.org/markup-compatibility/2006">
              <mc:Choice xmlns:v="urn:schemas-microsoft-com:vml" Requires="v">
                <p:oleObj spid="_x0000_s49210" name="Equation" r:id="rId3" imgW="5702040" imgH="507960" progId="Equation.DSMT4">
                  <p:embed/>
                </p:oleObj>
              </mc:Choice>
              <mc:Fallback>
                <p:oleObj name="Equation" r:id="rId3" imgW="570204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2387600"/>
                        <a:ext cx="5702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extLst>
              <p:ext uri="{D42A27DB-BD31-4B8C-83A1-F6EECF244321}">
                <p14:modId xmlns:p14="http://schemas.microsoft.com/office/powerpoint/2010/main" val="3000131148"/>
              </p:ext>
            </p:extLst>
          </p:nvPr>
        </p:nvGraphicFramePr>
        <p:xfrm>
          <a:off x="1651000" y="3708400"/>
          <a:ext cx="5842000" cy="482600"/>
        </p:xfrm>
        <a:graphic>
          <a:graphicData uri="http://schemas.openxmlformats.org/presentationml/2006/ole">
            <mc:AlternateContent xmlns:mc="http://schemas.openxmlformats.org/markup-compatibility/2006">
              <mc:Choice xmlns:v="urn:schemas-microsoft-com:vml" Requires="v">
                <p:oleObj spid="_x0000_s49211" name="Equation" r:id="rId5" imgW="5841720" imgH="482400" progId="Equation.DSMT4">
                  <p:embed/>
                </p:oleObj>
              </mc:Choice>
              <mc:Fallback>
                <p:oleObj name="Equation" r:id="rId5" imgW="5841720" imgH="482400" progId="Equation.DSMT4">
                  <p:embed/>
                  <p:pic>
                    <p:nvPicPr>
                      <p:cNvPr id="0" name="Picture 3"/>
                      <p:cNvPicPr>
                        <a:picLocks noChangeAspect="1" noChangeArrowheads="1"/>
                      </p:cNvPicPr>
                      <p:nvPr/>
                    </p:nvPicPr>
                    <p:blipFill>
                      <a:blip r:embed="rId6"/>
                      <a:srcRect/>
                      <a:stretch>
                        <a:fillRect/>
                      </a:stretch>
                    </p:blipFill>
                    <p:spPr bwMode="auto">
                      <a:xfrm>
                        <a:off x="1651000" y="3708400"/>
                        <a:ext cx="584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lstStyle/>
          <a:p>
            <a:r>
              <a:rPr lang="en-US" dirty="0"/>
              <a:t>Since we will not be painting the windows and doors, the amount of surface area they take up should be calculated and removed from our surface area to be painted. Each of these is a rectangle as well. For ease of computation, we need to convert the size of each from inches to feet. This means each window is 2.5 feet by </a:t>
            </a:r>
            <a:br>
              <a:rPr lang="en-US" dirty="0"/>
            </a:br>
            <a:r>
              <a:rPr lang="en-US" dirty="0"/>
              <a:t>3 feet (30 in. = 2.5 ft and 36 in. = 3 ft), and each door is 2.5 feet by 7 feet (30 in. = 2.5 ft and 84 in. = 7 ft). Since there are six windows, the total window area is </a:t>
            </a:r>
          </a:p>
        </p:txBody>
      </p:sp>
      <p:graphicFrame>
        <p:nvGraphicFramePr>
          <p:cNvPr id="50178" name="Object 2"/>
          <p:cNvGraphicFramePr>
            <a:graphicFrameLocks noChangeAspect="1"/>
          </p:cNvGraphicFramePr>
          <p:nvPr>
            <p:extLst>
              <p:ext uri="{D42A27DB-BD31-4B8C-83A1-F6EECF244321}">
                <p14:modId xmlns:p14="http://schemas.microsoft.com/office/powerpoint/2010/main" val="3931766984"/>
              </p:ext>
            </p:extLst>
          </p:nvPr>
        </p:nvGraphicFramePr>
        <p:xfrm>
          <a:off x="1657350" y="5308600"/>
          <a:ext cx="5829300" cy="482600"/>
        </p:xfrm>
        <a:graphic>
          <a:graphicData uri="http://schemas.openxmlformats.org/presentationml/2006/ole">
            <mc:AlternateContent xmlns:mc="http://schemas.openxmlformats.org/markup-compatibility/2006">
              <mc:Choice xmlns:v="urn:schemas-microsoft-com:vml" Requires="v">
                <p:oleObj spid="_x0000_s50206" name="Equation" r:id="rId3" imgW="5829120" imgH="482400" progId="Equation.DSMT4">
                  <p:embed/>
                </p:oleObj>
              </mc:Choice>
              <mc:Fallback>
                <p:oleObj name="Equation" r:id="rId3" imgW="5829120" imgH="482400" progId="Equation.DSMT4">
                  <p:embed/>
                  <p:pic>
                    <p:nvPicPr>
                      <p:cNvPr id="0" name="Picture 2"/>
                      <p:cNvPicPr>
                        <a:picLocks noChangeAspect="1" noChangeArrowheads="1"/>
                      </p:cNvPicPr>
                      <p:nvPr/>
                    </p:nvPicPr>
                    <p:blipFill>
                      <a:blip r:embed="rId4"/>
                      <a:srcRect/>
                      <a:stretch>
                        <a:fillRect/>
                      </a:stretch>
                    </p:blipFill>
                    <p:spPr bwMode="auto">
                      <a:xfrm>
                        <a:off x="1657350" y="5308600"/>
                        <a:ext cx="582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lstStyle/>
          <a:p>
            <a:r>
              <a:rPr lang="en-US" dirty="0"/>
              <a:t>Since there are two doors, the total door area is </a:t>
            </a:r>
          </a:p>
          <a:p>
            <a:endParaRPr lang="en-US" dirty="0"/>
          </a:p>
          <a:p>
            <a:endParaRPr lang="en-US" dirty="0"/>
          </a:p>
          <a:p>
            <a:r>
              <a:rPr lang="en-US" dirty="0"/>
              <a:t>We have now taken into account all sides to be painted and the spaces to be eliminated. The total area to be painted can now be found by finding the sum of the exterior walls and subtracting the areas that will not be painted (doors and windows). </a:t>
            </a:r>
          </a:p>
        </p:txBody>
      </p:sp>
      <p:graphicFrame>
        <p:nvGraphicFramePr>
          <p:cNvPr id="51202" name="Object 2"/>
          <p:cNvGraphicFramePr>
            <a:graphicFrameLocks noChangeAspect="1"/>
          </p:cNvGraphicFramePr>
          <p:nvPr>
            <p:extLst>
              <p:ext uri="{D42A27DB-BD31-4B8C-83A1-F6EECF244321}">
                <p14:modId xmlns:p14="http://schemas.microsoft.com/office/powerpoint/2010/main" val="2326920715"/>
              </p:ext>
            </p:extLst>
          </p:nvPr>
        </p:nvGraphicFramePr>
        <p:xfrm>
          <a:off x="1809750" y="2108200"/>
          <a:ext cx="5524500" cy="482600"/>
        </p:xfrm>
        <a:graphic>
          <a:graphicData uri="http://schemas.openxmlformats.org/presentationml/2006/ole">
            <mc:AlternateContent xmlns:mc="http://schemas.openxmlformats.org/markup-compatibility/2006">
              <mc:Choice xmlns:v="urn:schemas-microsoft-com:vml" Requires="v">
                <p:oleObj spid="_x0000_s51230" name="Equation" r:id="rId3" imgW="5524200" imgH="482400" progId="Equation.DSMT4">
                  <p:embed/>
                </p:oleObj>
              </mc:Choice>
              <mc:Fallback>
                <p:oleObj name="Equation" r:id="rId3" imgW="5524200" imgH="482400" progId="Equation.DSMT4">
                  <p:embed/>
                  <p:pic>
                    <p:nvPicPr>
                      <p:cNvPr id="0" name="Picture 2"/>
                      <p:cNvPicPr>
                        <a:picLocks noChangeAspect="1" noChangeArrowheads="1"/>
                      </p:cNvPicPr>
                      <p:nvPr/>
                    </p:nvPicPr>
                    <p:blipFill>
                      <a:blip r:embed="rId4"/>
                      <a:srcRect/>
                      <a:stretch>
                        <a:fillRect/>
                      </a:stretch>
                    </p:blipFill>
                    <p:spPr bwMode="auto">
                      <a:xfrm>
                        <a:off x="1809750" y="2108200"/>
                        <a:ext cx="552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graphicFrame>
        <p:nvGraphicFramePr>
          <p:cNvPr id="52228" name="Object 4"/>
          <p:cNvGraphicFramePr>
            <a:graphicFrameLocks noChangeAspect="1"/>
          </p:cNvGraphicFramePr>
          <p:nvPr/>
        </p:nvGraphicFramePr>
        <p:xfrm>
          <a:off x="806450" y="4114800"/>
          <a:ext cx="5854700" cy="1003300"/>
        </p:xfrm>
        <a:graphic>
          <a:graphicData uri="http://schemas.openxmlformats.org/presentationml/2006/ole">
            <mc:AlternateContent xmlns:mc="http://schemas.openxmlformats.org/markup-compatibility/2006">
              <mc:Choice xmlns:v="urn:schemas-microsoft-com:vml" Requires="v">
                <p:oleObj spid="_x0000_s52312" name="Equation" r:id="rId3" imgW="5854680" imgH="1002960" progId="Equation.DSMT4">
                  <p:embed/>
                </p:oleObj>
              </mc:Choice>
              <mc:Fallback>
                <p:oleObj name="Equation" r:id="rId3" imgW="5854680" imgH="1002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 y="4114800"/>
                        <a:ext cx="5854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806450" y="2933700"/>
          <a:ext cx="7531100" cy="990600"/>
        </p:xfrm>
        <a:graphic>
          <a:graphicData uri="http://schemas.openxmlformats.org/presentationml/2006/ole">
            <mc:AlternateContent xmlns:mc="http://schemas.openxmlformats.org/markup-compatibility/2006">
              <mc:Choice xmlns:v="urn:schemas-microsoft-com:vml" Requires="v">
                <p:oleObj spid="_x0000_s52313" name="Equation" r:id="rId5" imgW="7530840" imgH="990360" progId="Equation.DSMT4">
                  <p:embed/>
                </p:oleObj>
              </mc:Choice>
              <mc:Fallback>
                <p:oleObj name="Equation" r:id="rId5" imgW="7530840" imgH="990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 y="2933700"/>
                        <a:ext cx="7531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806450" y="1676400"/>
          <a:ext cx="5702300" cy="952500"/>
        </p:xfrm>
        <a:graphic>
          <a:graphicData uri="http://schemas.openxmlformats.org/presentationml/2006/ole">
            <mc:AlternateContent xmlns:mc="http://schemas.openxmlformats.org/markup-compatibility/2006">
              <mc:Choice xmlns:v="urn:schemas-microsoft-com:vml" Requires="v">
                <p:oleObj spid="_x0000_s52314" name="Equation" r:id="rId7" imgW="5702040" imgH="952200" progId="Equation.DSMT4">
                  <p:embed/>
                </p:oleObj>
              </mc:Choice>
              <mc:Fallback>
                <p:oleObj name="Equation" r:id="rId7" imgW="5702040" imgH="952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 y="1676400"/>
                        <a:ext cx="5702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Surface Area (cont.)</a:t>
            </a:r>
          </a:p>
        </p:txBody>
      </p:sp>
      <p:sp>
        <p:nvSpPr>
          <p:cNvPr id="3" name="Content Placeholder 2"/>
          <p:cNvSpPr>
            <a:spLocks noGrp="1"/>
          </p:cNvSpPr>
          <p:nvPr>
            <p:ph idx="1"/>
          </p:nvPr>
        </p:nvSpPr>
        <p:spPr/>
        <p:txBody>
          <a:bodyPr>
            <a:noAutofit/>
          </a:bodyPr>
          <a:lstStyle/>
          <a:p>
            <a:r>
              <a:rPr lang="en-US" dirty="0"/>
              <a:t>This indicates that there are 2560 ft</a:t>
            </a:r>
            <a:r>
              <a:rPr lang="en-US" baseline="30000" dirty="0"/>
              <a:t>2</a:t>
            </a:r>
            <a:r>
              <a:rPr lang="en-US" dirty="0"/>
              <a:t> to be painted for one coat. Since we want to have two coats of paint, we will need to paint a total of 2560 ft</a:t>
            </a:r>
            <a:r>
              <a:rPr lang="en-US" baseline="30000" dirty="0"/>
              <a:t>2</a:t>
            </a:r>
            <a:r>
              <a:rPr lang="en-US" dirty="0"/>
              <a:t> · 2 = 5120 ft</a:t>
            </a:r>
            <a:r>
              <a:rPr lang="en-US" baseline="30000" dirty="0"/>
              <a:t>2</a:t>
            </a:r>
            <a:r>
              <a:rPr lang="en-US" dirty="0"/>
              <a:t>. Considering that each gallon will cover 400 ft</a:t>
            </a:r>
            <a:r>
              <a:rPr lang="en-US" baseline="30000" dirty="0"/>
              <a:t>2</a:t>
            </a:r>
            <a:r>
              <a:rPr lang="en-US" dirty="0"/>
              <a:t>, we must buy </a:t>
            </a:r>
          </a:p>
          <a:p>
            <a:endParaRPr lang="en-US" dirty="0"/>
          </a:p>
          <a:p>
            <a:endParaRPr lang="en-US" dirty="0"/>
          </a:p>
          <a:p>
            <a:r>
              <a:rPr lang="en-US" dirty="0"/>
              <a:t>Since we are unable to purchase partial gallons, we will need to purchase 13 gallons of paint to complete the job.</a:t>
            </a:r>
          </a:p>
        </p:txBody>
      </p:sp>
      <p:graphicFrame>
        <p:nvGraphicFramePr>
          <p:cNvPr id="53250" name="Object 2"/>
          <p:cNvGraphicFramePr>
            <a:graphicFrameLocks noChangeAspect="1"/>
          </p:cNvGraphicFramePr>
          <p:nvPr>
            <p:extLst>
              <p:ext uri="{D42A27DB-BD31-4B8C-83A1-F6EECF244321}">
                <p14:modId xmlns:p14="http://schemas.microsoft.com/office/powerpoint/2010/main" val="3899185262"/>
              </p:ext>
            </p:extLst>
          </p:nvPr>
        </p:nvGraphicFramePr>
        <p:xfrm>
          <a:off x="2870200" y="3467100"/>
          <a:ext cx="3403600" cy="876300"/>
        </p:xfrm>
        <a:graphic>
          <a:graphicData uri="http://schemas.openxmlformats.org/presentationml/2006/ole">
            <mc:AlternateContent xmlns:mc="http://schemas.openxmlformats.org/markup-compatibility/2006">
              <mc:Choice xmlns:v="urn:schemas-microsoft-com:vml" Requires="v">
                <p:oleObj spid="_x0000_s53278" name="Equation" r:id="rId3" imgW="3403440" imgH="876240" progId="Equation.DSMT4">
                  <p:embed/>
                </p:oleObj>
              </mc:Choice>
              <mc:Fallback>
                <p:oleObj name="Equation" r:id="rId3" imgW="3403440" imgH="876240" progId="Equation.DSMT4">
                  <p:embed/>
                  <p:pic>
                    <p:nvPicPr>
                      <p:cNvPr id="0" name="Picture 2"/>
                      <p:cNvPicPr>
                        <a:picLocks noChangeAspect="1" noChangeArrowheads="1"/>
                      </p:cNvPicPr>
                      <p:nvPr/>
                    </p:nvPicPr>
                    <p:blipFill>
                      <a:blip r:embed="rId4"/>
                      <a:srcRect/>
                      <a:stretch>
                        <a:fillRect/>
                      </a:stretch>
                    </p:blipFill>
                    <p:spPr bwMode="auto">
                      <a:xfrm>
                        <a:off x="2870200" y="3467100"/>
                        <a:ext cx="3403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 (cont.)</a:t>
            </a:r>
          </a:p>
        </p:txBody>
      </p:sp>
      <p:graphicFrame>
        <p:nvGraphicFramePr>
          <p:cNvPr id="4" name="Content Placeholder 3"/>
          <p:cNvGraphicFramePr>
            <a:graphicFrameLocks noGrp="1"/>
          </p:cNvGraphicFramePr>
          <p:nvPr>
            <p:ph idx="1"/>
          </p:nvPr>
        </p:nvGraphicFramePr>
        <p:xfrm>
          <a:off x="457200" y="1279525"/>
          <a:ext cx="8229600" cy="36734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3298190">
                <a:tc>
                  <a:txBody>
                    <a:bodyPr/>
                    <a:lstStyle/>
                    <a:p>
                      <a:pPr algn="ctr" fontAlgn="b"/>
                      <a:r>
                        <a:rPr lang="en-US" sz="2400" b="0" i="0" u="none" strike="noStrike" dirty="0">
                          <a:solidFill>
                            <a:srgbClr val="000000"/>
                          </a:solidFill>
                          <a:latin typeface="Calibri"/>
                        </a:rPr>
                        <a:t>Right Circular Cylinder</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right circular cylinder </a:t>
                      </a:r>
                      <a:r>
                        <a:rPr lang="en-US" sz="2400" b="0" i="0" u="none" strike="noStrike" dirty="0">
                          <a:solidFill>
                            <a:srgbClr val="000000"/>
                          </a:solidFill>
                          <a:latin typeface="Calibri"/>
                        </a:rPr>
                        <a:t>is a cylinder where the bases are circles with a radius of </a:t>
                      </a:r>
                      <a:r>
                        <a:rPr lang="en-US" sz="2400" b="0" i="1" u="none" strike="noStrike" dirty="0">
                          <a:solidFill>
                            <a:srgbClr val="000000"/>
                          </a:solidFill>
                          <a:latin typeface="Calibri"/>
                        </a:rPr>
                        <a:t>r</a:t>
                      </a:r>
                      <a:r>
                        <a:rPr lang="en-US" sz="2400" b="0" i="0" u="none" strike="noStrike" dirty="0">
                          <a:solidFill>
                            <a:srgbClr val="000000"/>
                          </a:solidFill>
                          <a:latin typeface="Calibri"/>
                        </a:rPr>
                        <a:t> and are perpendicular to the height </a:t>
                      </a:r>
                      <a:r>
                        <a:rPr lang="en-US" sz="2400" b="0" i="1" u="none" strike="noStrike" dirty="0">
                          <a:solidFill>
                            <a:srgbClr val="000000"/>
                          </a:solidFill>
                          <a:latin typeface="Calibri"/>
                        </a:rPr>
                        <a:t>h</a:t>
                      </a:r>
                      <a:r>
                        <a:rPr lang="en-US" sz="2400" b="0" i="0" u="none" strike="noStrike" dirty="0">
                          <a:solidFill>
                            <a:srgbClr val="000000"/>
                          </a:solidFill>
                          <a:latin typeface="Calibri"/>
                        </a:rPr>
                        <a:t> of the cylinder.</a:t>
                      </a:r>
                    </a:p>
                  </a:txBody>
                  <a:tcPr marL="9525" marR="9525" marT="9525" marB="0"/>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3" cstate="print">
            <a:clrChange>
              <a:clrFrom>
                <a:srgbClr val="F7FBFF"/>
              </a:clrFrom>
              <a:clrTo>
                <a:srgbClr val="F7FBFF">
                  <a:alpha val="0"/>
                </a:srgbClr>
              </a:clrTo>
            </a:clrChange>
            <a:duotone>
              <a:prstClr val="black"/>
              <a:schemeClr val="bg1">
                <a:lumMod val="85000"/>
                <a:tint val="45000"/>
                <a:satMod val="400000"/>
              </a:schemeClr>
            </a:duotone>
          </a:blip>
          <a:srcRect/>
          <a:stretch>
            <a:fillRect/>
          </a:stretch>
        </p:blipFill>
        <p:spPr bwMode="auto">
          <a:xfrm>
            <a:off x="1066800" y="2613433"/>
            <a:ext cx="1554480" cy="2110967"/>
          </a:xfrm>
          <a:prstGeom prst="rect">
            <a:avLst/>
          </a:prstGeom>
          <a:noFill/>
          <a:ln w="9525">
            <a:noFill/>
            <a:miter lim="800000"/>
            <a:headEnd/>
            <a:tailEnd/>
          </a:ln>
          <a:effectLst/>
        </p:spPr>
      </p:pic>
      <p:graphicFrame>
        <p:nvGraphicFramePr>
          <p:cNvPr id="4099" name="Object 3"/>
          <p:cNvGraphicFramePr>
            <a:graphicFrameLocks noChangeAspect="1"/>
          </p:cNvGraphicFramePr>
          <p:nvPr>
            <p:extLst>
              <p:ext uri="{D42A27DB-BD31-4B8C-83A1-F6EECF244321}">
                <p14:modId xmlns:p14="http://schemas.microsoft.com/office/powerpoint/2010/main" val="3846255383"/>
              </p:ext>
            </p:extLst>
          </p:nvPr>
        </p:nvGraphicFramePr>
        <p:xfrm>
          <a:off x="6692900" y="3048000"/>
          <a:ext cx="1092200" cy="342900"/>
        </p:xfrm>
        <a:graphic>
          <a:graphicData uri="http://schemas.openxmlformats.org/presentationml/2006/ole">
            <mc:AlternateContent xmlns:mc="http://schemas.openxmlformats.org/markup-compatibility/2006">
              <mc:Choice xmlns:v="urn:schemas-microsoft-com:vml" Requires="v">
                <p:oleObj spid="_x0000_s4127" name="Equation" r:id="rId4" imgW="1091880" imgH="342720" progId="Equation.DSMT4">
                  <p:embed/>
                </p:oleObj>
              </mc:Choice>
              <mc:Fallback>
                <p:oleObj name="Equation" r:id="rId4" imgW="1091880" imgH="342720" progId="Equation.DSMT4">
                  <p:embed/>
                  <p:pic>
                    <p:nvPicPr>
                      <p:cNvPr id="0" name="Picture 3"/>
                      <p:cNvPicPr>
                        <a:picLocks noChangeAspect="1" noChangeArrowheads="1"/>
                      </p:cNvPicPr>
                      <p:nvPr/>
                    </p:nvPicPr>
                    <p:blipFill>
                      <a:blip r:embed="rId5"/>
                      <a:srcRect/>
                      <a:stretch>
                        <a:fillRect/>
                      </a:stretch>
                    </p:blipFill>
                    <p:spPr bwMode="auto">
                      <a:xfrm>
                        <a:off x="6692900" y="3048000"/>
                        <a:ext cx="1092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Volume </a:t>
            </a:r>
          </a:p>
        </p:txBody>
      </p:sp>
      <p:sp>
        <p:nvSpPr>
          <p:cNvPr id="3" name="Content Placeholder 2"/>
          <p:cNvSpPr>
            <a:spLocks noGrp="1"/>
          </p:cNvSpPr>
          <p:nvPr>
            <p:ph idx="1"/>
          </p:nvPr>
        </p:nvSpPr>
        <p:spPr/>
        <p:txBody>
          <a:bodyPr/>
          <a:lstStyle/>
          <a:p>
            <a:r>
              <a:rPr lang="en-US" dirty="0"/>
              <a:t>The I Scream, U Scream Ice Cream shop is famous for their 0.5 L ice cream sundae. They had a special cup (instead of a cone) created just for them that enhances the flavor of their ice cream. The cup is in the shape of a conical frustum. (If we cut the top—or bottom depending on the orientation—off of a cone, we get a conical frustum, as shown in the figure where the top radius is </a:t>
            </a:r>
            <a:r>
              <a:rPr lang="en-US" i="1" dirty="0"/>
              <a:t>R</a:t>
            </a:r>
            <a:r>
              <a:rPr lang="en-US" baseline="-25000" dirty="0"/>
              <a:t>1</a:t>
            </a:r>
            <a:r>
              <a:rPr lang="en-US" dirty="0"/>
              <a:t>, the bottom radius is</a:t>
            </a:r>
            <a:r>
              <a:rPr lang="en-US" i="1" dirty="0"/>
              <a:t> R</a:t>
            </a:r>
            <a:r>
              <a:rPr lang="en-US" baseline="-25000" dirty="0"/>
              <a:t>2</a:t>
            </a:r>
            <a:r>
              <a:rPr lang="en-US" dirty="0"/>
              <a:t>, and the height is</a:t>
            </a:r>
            <a:r>
              <a:rPr lang="en-US" i="1" dirty="0"/>
              <a:t> h.</a:t>
            </a:r>
            <a:r>
              <a:rPr lang="en-US" dirty="0"/>
              <a:t>)</a:t>
            </a:r>
            <a:r>
              <a:rPr lang="en-US" i="1" dirty="0"/>
              <a:t>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Volume (cont.)</a:t>
            </a:r>
          </a:p>
        </p:txBody>
      </p:sp>
      <p:sp>
        <p:nvSpPr>
          <p:cNvPr id="3" name="Content Placeholder 2"/>
          <p:cNvSpPr>
            <a:spLocks noGrp="1"/>
          </p:cNvSpPr>
          <p:nvPr>
            <p:ph idx="1"/>
          </p:nvPr>
        </p:nvSpPr>
        <p:spPr>
          <a:xfrm>
            <a:off x="457200" y="1280160"/>
            <a:ext cx="8229600" cy="4572000"/>
          </a:xfrm>
        </p:spPr>
        <p:txBody>
          <a:bodyPr anchor="b"/>
          <a:lstStyle/>
          <a:p>
            <a:r>
              <a:rPr lang="en-US" dirty="0"/>
              <a:t>The original cup has dimensions of </a:t>
            </a:r>
            <a:r>
              <a:rPr lang="en-US" i="1" dirty="0"/>
              <a:t>R</a:t>
            </a:r>
            <a:r>
              <a:rPr lang="en-US" baseline="-25000" dirty="0"/>
              <a:t>1</a:t>
            </a:r>
            <a:r>
              <a:rPr lang="en-US" dirty="0"/>
              <a:t> = 4.5 cm,</a:t>
            </a:r>
            <a:r>
              <a:rPr lang="en-US" i="1" dirty="0"/>
              <a:t> </a:t>
            </a:r>
            <a:br>
              <a:rPr lang="en-US" i="1" dirty="0"/>
            </a:br>
            <a:r>
              <a:rPr lang="en-US" i="1" dirty="0"/>
              <a:t>R</a:t>
            </a:r>
            <a:r>
              <a:rPr lang="en-US" baseline="-25000" dirty="0"/>
              <a:t>2</a:t>
            </a:r>
            <a:r>
              <a:rPr lang="en-US" i="1" dirty="0"/>
              <a:t> </a:t>
            </a:r>
            <a:r>
              <a:rPr lang="en-US" dirty="0"/>
              <a:t>= 3 cm, and </a:t>
            </a:r>
            <a:r>
              <a:rPr lang="en-US" i="1" dirty="0"/>
              <a:t>h </a:t>
            </a:r>
            <a:r>
              <a:rPr lang="en-US" dirty="0"/>
              <a:t>= 11 cm. Recently, the owner decided that he wanted to break the world record for the size of a sundae, which currently is approximately 37,500 L of ice cream.</a:t>
            </a:r>
          </a:p>
        </p:txBody>
      </p:sp>
      <p:pic>
        <p:nvPicPr>
          <p:cNvPr id="54274" name="Picture 2"/>
          <p:cNvPicPr>
            <a:picLocks noChangeAspect="1" noChangeArrowheads="1"/>
          </p:cNvPicPr>
          <p:nvPr/>
        </p:nvPicPr>
        <p:blipFill>
          <a:blip r:embed="rId2" cstate="print"/>
          <a:srcRect/>
          <a:stretch>
            <a:fillRect/>
          </a:stretch>
        </p:blipFill>
        <p:spPr bwMode="auto">
          <a:xfrm>
            <a:off x="3657600" y="1229555"/>
            <a:ext cx="1828800" cy="243011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Volume (cont.)</a:t>
            </a:r>
          </a:p>
        </p:txBody>
      </p:sp>
      <p:sp>
        <p:nvSpPr>
          <p:cNvPr id="3" name="Content Placeholder 2"/>
          <p:cNvSpPr>
            <a:spLocks noGrp="1"/>
          </p:cNvSpPr>
          <p:nvPr>
            <p:ph idx="1"/>
          </p:nvPr>
        </p:nvSpPr>
        <p:spPr/>
        <p:txBody>
          <a:bodyPr>
            <a:normAutofit/>
          </a:bodyPr>
          <a:lstStyle/>
          <a:p>
            <a:r>
              <a:rPr lang="en-US" dirty="0"/>
              <a:t>He needs to enlarge his special cup in order to achieve the goal of breaking the world record. The cup for breaking the world record has a constraint that </a:t>
            </a:r>
            <a:r>
              <a:rPr lang="en-US" i="1" dirty="0"/>
              <a:t>R</a:t>
            </a:r>
            <a:r>
              <a:rPr lang="en-US" baseline="-25000" dirty="0"/>
              <a:t>1</a:t>
            </a:r>
            <a:r>
              <a:rPr lang="en-US" dirty="0"/>
              <a:t> = 2.25 meters and </a:t>
            </a:r>
            <a:r>
              <a:rPr lang="en-US" i="1" dirty="0"/>
              <a:t>R</a:t>
            </a:r>
            <a:r>
              <a:rPr lang="en-US" baseline="-25000" dirty="0"/>
              <a:t>2</a:t>
            </a:r>
            <a:r>
              <a:rPr lang="en-US" dirty="0"/>
              <a:t> = 1 meter. The owner wants the final amount of ice cream that will fit in the cup to be 38,000 L. If the volume of a frustum can be found using the formula                                             what should the dimensions of the enlarged cup be? </a:t>
            </a:r>
          </a:p>
        </p:txBody>
      </p:sp>
      <p:graphicFrame>
        <p:nvGraphicFramePr>
          <p:cNvPr id="55298" name="Object 2"/>
          <p:cNvGraphicFramePr>
            <a:graphicFrameLocks noChangeAspect="1"/>
          </p:cNvGraphicFramePr>
          <p:nvPr>
            <p:extLst>
              <p:ext uri="{D42A27DB-BD31-4B8C-83A1-F6EECF244321}">
                <p14:modId xmlns:p14="http://schemas.microsoft.com/office/powerpoint/2010/main" val="2208652989"/>
              </p:ext>
            </p:extLst>
          </p:nvPr>
        </p:nvGraphicFramePr>
        <p:xfrm>
          <a:off x="3148013" y="3848100"/>
          <a:ext cx="3467100" cy="571500"/>
        </p:xfrm>
        <a:graphic>
          <a:graphicData uri="http://schemas.openxmlformats.org/presentationml/2006/ole">
            <mc:AlternateContent xmlns:mc="http://schemas.openxmlformats.org/markup-compatibility/2006">
              <mc:Choice xmlns:v="urn:schemas-microsoft-com:vml" Requires="v">
                <p:oleObj spid="_x0000_s55326" name="Equation" r:id="rId3" imgW="3466800" imgH="571320" progId="Equation.DSMT4">
                  <p:embed/>
                </p:oleObj>
              </mc:Choice>
              <mc:Fallback>
                <p:oleObj name="Equation" r:id="rId3" imgW="3466800" imgH="571320" progId="Equation.DSMT4">
                  <p:embed/>
                  <p:pic>
                    <p:nvPicPr>
                      <p:cNvPr id="0" name="Picture 2"/>
                      <p:cNvPicPr>
                        <a:picLocks noChangeAspect="1" noChangeArrowheads="1"/>
                      </p:cNvPicPr>
                      <p:nvPr/>
                    </p:nvPicPr>
                    <p:blipFill>
                      <a:blip r:embed="rId4"/>
                      <a:srcRect/>
                      <a:stretch>
                        <a:fillRect/>
                      </a:stretch>
                    </p:blipFill>
                    <p:spPr bwMode="auto">
                      <a:xfrm>
                        <a:off x="3148013" y="3848100"/>
                        <a:ext cx="346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Volume (cont.)</a:t>
            </a:r>
          </a:p>
        </p:txBody>
      </p:sp>
      <p:sp>
        <p:nvSpPr>
          <p:cNvPr id="3" name="Content Placeholder 2"/>
          <p:cNvSpPr>
            <a:spLocks noGrp="1"/>
          </p:cNvSpPr>
          <p:nvPr>
            <p:ph idx="1"/>
          </p:nvPr>
        </p:nvSpPr>
        <p:spPr/>
        <p:txBody>
          <a:bodyPr/>
          <a:lstStyle/>
          <a:p>
            <a:r>
              <a:rPr lang="en-US" b="1" dirty="0"/>
              <a:t>Solution </a:t>
            </a:r>
          </a:p>
          <a:p>
            <a:r>
              <a:rPr lang="en-US" dirty="0"/>
              <a:t>We are given that the formula</a:t>
            </a:r>
          </a:p>
          <a:p>
            <a:r>
              <a:rPr lang="en-US" dirty="0"/>
              <a:t>can be used to find the volume of a frustum. Now, to find our missing value of </a:t>
            </a:r>
            <a:r>
              <a:rPr lang="en-US" i="1" dirty="0"/>
              <a:t>h</a:t>
            </a:r>
            <a:r>
              <a:rPr lang="en-US" dirty="0"/>
              <a:t>, we simply need to input values for </a:t>
            </a:r>
            <a:r>
              <a:rPr lang="en-US" i="1" dirty="0"/>
              <a:t>V</a:t>
            </a:r>
            <a:r>
              <a:rPr lang="en-US" dirty="0"/>
              <a:t>, </a:t>
            </a:r>
            <a:r>
              <a:rPr lang="en-US" i="1" dirty="0"/>
              <a:t>R</a:t>
            </a:r>
            <a:r>
              <a:rPr lang="en-US" baseline="-25000" dirty="0"/>
              <a:t>1</a:t>
            </a:r>
            <a:r>
              <a:rPr lang="en-US" dirty="0"/>
              <a:t>, and </a:t>
            </a:r>
            <a:r>
              <a:rPr lang="en-US" i="1" dirty="0"/>
              <a:t>R</a:t>
            </a:r>
            <a:r>
              <a:rPr lang="en-US" baseline="-25000" dirty="0"/>
              <a:t>2</a:t>
            </a:r>
            <a:r>
              <a:rPr lang="en-US" dirty="0"/>
              <a:t> and solve for </a:t>
            </a:r>
            <a:r>
              <a:rPr lang="en-US" i="1" dirty="0"/>
              <a:t>h</a:t>
            </a:r>
            <a:r>
              <a:rPr lang="en-US" dirty="0"/>
              <a:t>. If we use the fact that 1000 L = 1 m</a:t>
            </a:r>
            <a:r>
              <a:rPr lang="en-US" baseline="30000" dirty="0"/>
              <a:t>3</a:t>
            </a:r>
            <a:r>
              <a:rPr lang="en-US" dirty="0"/>
              <a:t>, we obtain the following. </a:t>
            </a:r>
          </a:p>
        </p:txBody>
      </p:sp>
      <p:graphicFrame>
        <p:nvGraphicFramePr>
          <p:cNvPr id="56322" name="Object 2"/>
          <p:cNvGraphicFramePr>
            <a:graphicFrameLocks noChangeAspect="1"/>
          </p:cNvGraphicFramePr>
          <p:nvPr>
            <p:extLst>
              <p:ext uri="{D42A27DB-BD31-4B8C-83A1-F6EECF244321}">
                <p14:modId xmlns:p14="http://schemas.microsoft.com/office/powerpoint/2010/main" val="3392106007"/>
              </p:ext>
            </p:extLst>
          </p:nvPr>
        </p:nvGraphicFramePr>
        <p:xfrm>
          <a:off x="4924425" y="1785938"/>
          <a:ext cx="3352800" cy="571500"/>
        </p:xfrm>
        <a:graphic>
          <a:graphicData uri="http://schemas.openxmlformats.org/presentationml/2006/ole">
            <mc:AlternateContent xmlns:mc="http://schemas.openxmlformats.org/markup-compatibility/2006">
              <mc:Choice xmlns:v="urn:schemas-microsoft-com:vml" Requires="v">
                <p:oleObj spid="_x0000_s56407" name="Equation" r:id="rId3" imgW="3352680" imgH="571320" progId="Equation.DSMT4">
                  <p:embed/>
                </p:oleObj>
              </mc:Choice>
              <mc:Fallback>
                <p:oleObj name="Equation" r:id="rId3" imgW="3352680" imgH="571320" progId="Equation.DSMT4">
                  <p:embed/>
                  <p:pic>
                    <p:nvPicPr>
                      <p:cNvPr id="0" name="Picture 2"/>
                      <p:cNvPicPr>
                        <a:picLocks noChangeAspect="1" noChangeArrowheads="1"/>
                      </p:cNvPicPr>
                      <p:nvPr/>
                    </p:nvPicPr>
                    <p:blipFill>
                      <a:blip r:embed="rId4"/>
                      <a:srcRect/>
                      <a:stretch>
                        <a:fillRect/>
                      </a:stretch>
                    </p:blipFill>
                    <p:spPr bwMode="auto">
                      <a:xfrm>
                        <a:off x="4924425" y="1785938"/>
                        <a:ext cx="335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extLst>
              <p:ext uri="{D42A27DB-BD31-4B8C-83A1-F6EECF244321}">
                <p14:modId xmlns:p14="http://schemas.microsoft.com/office/powerpoint/2010/main" val="4275610862"/>
              </p:ext>
            </p:extLst>
          </p:nvPr>
        </p:nvGraphicFramePr>
        <p:xfrm>
          <a:off x="1504950" y="5029200"/>
          <a:ext cx="6908800" cy="838200"/>
        </p:xfrm>
        <a:graphic>
          <a:graphicData uri="http://schemas.openxmlformats.org/presentationml/2006/ole">
            <mc:AlternateContent xmlns:mc="http://schemas.openxmlformats.org/markup-compatibility/2006">
              <mc:Choice xmlns:v="urn:schemas-microsoft-com:vml" Requires="v">
                <p:oleObj spid="_x0000_s56408" name="Equation" r:id="rId5" imgW="6908760" imgH="838080" progId="Equation.DSMT4">
                  <p:embed/>
                </p:oleObj>
              </mc:Choice>
              <mc:Fallback>
                <p:oleObj name="Equation" r:id="rId5" imgW="6908760" imgH="838080" progId="Equation.DSMT4">
                  <p:embed/>
                  <p:pic>
                    <p:nvPicPr>
                      <p:cNvPr id="0" name="Picture 4"/>
                      <p:cNvPicPr>
                        <a:picLocks noChangeAspect="1" noChangeArrowheads="1"/>
                      </p:cNvPicPr>
                      <p:nvPr/>
                    </p:nvPicPr>
                    <p:blipFill>
                      <a:blip r:embed="rId6"/>
                      <a:srcRect/>
                      <a:stretch>
                        <a:fillRect/>
                      </a:stretch>
                    </p:blipFill>
                    <p:spPr bwMode="auto">
                      <a:xfrm>
                        <a:off x="1504950" y="5029200"/>
                        <a:ext cx="690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2048144487"/>
              </p:ext>
            </p:extLst>
          </p:nvPr>
        </p:nvGraphicFramePr>
        <p:xfrm>
          <a:off x="635000" y="4081463"/>
          <a:ext cx="6616700" cy="838200"/>
        </p:xfrm>
        <a:graphic>
          <a:graphicData uri="http://schemas.openxmlformats.org/presentationml/2006/ole">
            <mc:AlternateContent xmlns:mc="http://schemas.openxmlformats.org/markup-compatibility/2006">
              <mc:Choice xmlns:v="urn:schemas-microsoft-com:vml" Requires="v">
                <p:oleObj spid="_x0000_s56409" name="Equation" r:id="rId7" imgW="6616440" imgH="838080" progId="Equation.DSMT4">
                  <p:embed/>
                </p:oleObj>
              </mc:Choice>
              <mc:Fallback>
                <p:oleObj name="Equation" r:id="rId7" imgW="6616440" imgH="838080" progId="Equation.DSMT4">
                  <p:embed/>
                  <p:pic>
                    <p:nvPicPr>
                      <p:cNvPr id="0" name="Picture 5"/>
                      <p:cNvPicPr>
                        <a:picLocks noChangeAspect="1" noChangeArrowheads="1"/>
                      </p:cNvPicPr>
                      <p:nvPr/>
                    </p:nvPicPr>
                    <p:blipFill>
                      <a:blip r:embed="rId8"/>
                      <a:srcRect/>
                      <a:stretch>
                        <a:fillRect/>
                      </a:stretch>
                    </p:blipFill>
                    <p:spPr bwMode="auto">
                      <a:xfrm>
                        <a:off x="635000" y="4081463"/>
                        <a:ext cx="661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50" name="Object 6"/>
          <p:cNvGraphicFramePr>
            <a:graphicFrameLocks noChangeAspect="1"/>
          </p:cNvGraphicFramePr>
          <p:nvPr>
            <p:extLst>
              <p:ext uri="{D42A27DB-BD31-4B8C-83A1-F6EECF244321}">
                <p14:modId xmlns:p14="http://schemas.microsoft.com/office/powerpoint/2010/main" val="3611451371"/>
              </p:ext>
            </p:extLst>
          </p:nvPr>
        </p:nvGraphicFramePr>
        <p:xfrm>
          <a:off x="1443038" y="2317750"/>
          <a:ext cx="6083300" cy="1041400"/>
        </p:xfrm>
        <a:graphic>
          <a:graphicData uri="http://schemas.openxmlformats.org/presentationml/2006/ole">
            <mc:AlternateContent xmlns:mc="http://schemas.openxmlformats.org/markup-compatibility/2006">
              <mc:Choice xmlns:v="urn:schemas-microsoft-com:vml" Requires="v">
                <p:oleObj spid="_x0000_s57515" name="Equation" r:id="rId3" imgW="6083280" imgH="1041120" progId="Equation.DSMT4">
                  <p:embed/>
                </p:oleObj>
              </mc:Choice>
              <mc:Fallback>
                <p:oleObj name="Equation" r:id="rId3" imgW="6083280" imgH="1041120" progId="Equation.DSMT4">
                  <p:embed/>
                  <p:pic>
                    <p:nvPicPr>
                      <p:cNvPr id="0" name="Picture 6"/>
                      <p:cNvPicPr>
                        <a:picLocks noChangeAspect="1" noChangeArrowheads="1"/>
                      </p:cNvPicPr>
                      <p:nvPr/>
                    </p:nvPicPr>
                    <p:blipFill>
                      <a:blip r:embed="rId4"/>
                      <a:srcRect/>
                      <a:stretch>
                        <a:fillRect/>
                      </a:stretch>
                    </p:blipFill>
                    <p:spPr bwMode="auto">
                      <a:xfrm>
                        <a:off x="1443038" y="2317750"/>
                        <a:ext cx="6083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12: Using Volume (cont.)</a:t>
            </a:r>
          </a:p>
        </p:txBody>
      </p:sp>
      <p:graphicFrame>
        <p:nvGraphicFramePr>
          <p:cNvPr id="57347" name="Object 3"/>
          <p:cNvGraphicFramePr>
            <a:graphicFrameLocks noChangeAspect="1"/>
          </p:cNvGraphicFramePr>
          <p:nvPr/>
        </p:nvGraphicFramePr>
        <p:xfrm>
          <a:off x="2971800" y="5562600"/>
          <a:ext cx="1524000" cy="304800"/>
        </p:xfrm>
        <a:graphic>
          <a:graphicData uri="http://schemas.openxmlformats.org/presentationml/2006/ole">
            <mc:AlternateContent xmlns:mc="http://schemas.openxmlformats.org/markup-compatibility/2006">
              <mc:Choice xmlns:v="urn:schemas-microsoft-com:vml" Requires="v">
                <p:oleObj spid="_x0000_s57516" name="Equation" r:id="rId5" imgW="1523880" imgH="304560" progId="Equation.DSMT4">
                  <p:embed/>
                </p:oleObj>
              </mc:Choice>
              <mc:Fallback>
                <p:oleObj name="Equation" r:id="rId5" imgW="1523880" imgH="304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5626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2133600" y="4479468"/>
          <a:ext cx="2336800" cy="952500"/>
        </p:xfrm>
        <a:graphic>
          <a:graphicData uri="http://schemas.openxmlformats.org/presentationml/2006/ole">
            <mc:AlternateContent xmlns:mc="http://schemas.openxmlformats.org/markup-compatibility/2006">
              <mc:Choice xmlns:v="urn:schemas-microsoft-com:vml" Requires="v">
                <p:oleObj spid="_x0000_s57517" name="Equation" r:id="rId7" imgW="2336760" imgH="952200" progId="Equation.DSMT4">
                  <p:embed/>
                </p:oleObj>
              </mc:Choice>
              <mc:Fallback>
                <p:oleObj name="Equation" r:id="rId7" imgW="233676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479468"/>
                        <a:ext cx="2336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extLst>
              <p:ext uri="{D42A27DB-BD31-4B8C-83A1-F6EECF244321}">
                <p14:modId xmlns:p14="http://schemas.microsoft.com/office/powerpoint/2010/main" val="1805311871"/>
              </p:ext>
            </p:extLst>
          </p:nvPr>
        </p:nvGraphicFramePr>
        <p:xfrm>
          <a:off x="2989944" y="3534228"/>
          <a:ext cx="1498600" cy="838200"/>
        </p:xfrm>
        <a:graphic>
          <a:graphicData uri="http://schemas.openxmlformats.org/presentationml/2006/ole">
            <mc:AlternateContent xmlns:mc="http://schemas.openxmlformats.org/markup-compatibility/2006">
              <mc:Choice xmlns:v="urn:schemas-microsoft-com:vml" Requires="v">
                <p:oleObj spid="_x0000_s57518" name="Equation" r:id="rId9" imgW="1498320" imgH="838080" progId="Equation.DSMT4">
                  <p:embed/>
                </p:oleObj>
              </mc:Choice>
              <mc:Fallback>
                <p:oleObj name="Equation" r:id="rId9" imgW="1498320" imgH="838080" progId="Equation.DSMT4">
                  <p:embed/>
                  <p:pic>
                    <p:nvPicPr>
                      <p:cNvPr id="0" name="Picture 5"/>
                      <p:cNvPicPr>
                        <a:picLocks noChangeAspect="1" noChangeArrowheads="1"/>
                      </p:cNvPicPr>
                      <p:nvPr/>
                    </p:nvPicPr>
                    <p:blipFill>
                      <a:blip r:embed="rId10"/>
                      <a:srcRect/>
                      <a:stretch>
                        <a:fillRect/>
                      </a:stretch>
                    </p:blipFill>
                    <p:spPr bwMode="auto">
                      <a:xfrm>
                        <a:off x="2989944" y="3534228"/>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extLst>
              <p:ext uri="{D42A27DB-BD31-4B8C-83A1-F6EECF244321}">
                <p14:modId xmlns:p14="http://schemas.microsoft.com/office/powerpoint/2010/main" val="2974113850"/>
              </p:ext>
            </p:extLst>
          </p:nvPr>
        </p:nvGraphicFramePr>
        <p:xfrm>
          <a:off x="3125788" y="1181100"/>
          <a:ext cx="2755900" cy="876300"/>
        </p:xfrm>
        <a:graphic>
          <a:graphicData uri="http://schemas.openxmlformats.org/presentationml/2006/ole">
            <mc:AlternateContent xmlns:mc="http://schemas.openxmlformats.org/markup-compatibility/2006">
              <mc:Choice xmlns:v="urn:schemas-microsoft-com:vml" Requires="v">
                <p:oleObj spid="_x0000_s57519" name="Equation" r:id="rId11" imgW="2755800" imgH="876240" progId="Equation.DSMT4">
                  <p:embed/>
                </p:oleObj>
              </mc:Choice>
              <mc:Fallback>
                <p:oleObj name="Equation" r:id="rId11" imgW="2755800" imgH="876240" progId="Equation.DSMT4">
                  <p:embed/>
                  <p:pic>
                    <p:nvPicPr>
                      <p:cNvPr id="0" name="Picture 7"/>
                      <p:cNvPicPr>
                        <a:picLocks noChangeAspect="1" noChangeArrowheads="1"/>
                      </p:cNvPicPr>
                      <p:nvPr/>
                    </p:nvPicPr>
                    <p:blipFill>
                      <a:blip r:embed="rId12"/>
                      <a:srcRect/>
                      <a:stretch>
                        <a:fillRect/>
                      </a:stretch>
                    </p:blipFill>
                    <p:spPr bwMode="auto">
                      <a:xfrm>
                        <a:off x="3125788" y="1181100"/>
                        <a:ext cx="2755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2514600" y="2895600"/>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762828" y="2637972"/>
            <a:ext cx="2286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4332516" y="2438400"/>
            <a:ext cx="838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5334000" y="2362200"/>
            <a:ext cx="4572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4876800" y="29718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6019800" y="2971800"/>
            <a:ext cx="1371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6477000" y="24384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7352" name="Object 8"/>
          <p:cNvGraphicFramePr>
            <a:graphicFrameLocks noChangeAspect="1"/>
          </p:cNvGraphicFramePr>
          <p:nvPr/>
        </p:nvGraphicFramePr>
        <p:xfrm>
          <a:off x="3810000" y="2356758"/>
          <a:ext cx="127000" cy="190500"/>
        </p:xfrm>
        <a:graphic>
          <a:graphicData uri="http://schemas.openxmlformats.org/presentationml/2006/ole">
            <mc:AlternateContent xmlns:mc="http://schemas.openxmlformats.org/markup-compatibility/2006">
              <mc:Choice xmlns:v="urn:schemas-microsoft-com:vml" Requires="v">
                <p:oleObj spid="_x0000_s57520" name="Equation" r:id="rId13" imgW="126720" imgH="190440" progId="Equation.DSMT4">
                  <p:embed/>
                </p:oleObj>
              </mc:Choice>
              <mc:Fallback>
                <p:oleObj name="Equation" r:id="rId13" imgW="126720" imgH="1904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2356758"/>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3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3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Volume (cont.)</a:t>
            </a:r>
          </a:p>
        </p:txBody>
      </p:sp>
      <p:sp>
        <p:nvSpPr>
          <p:cNvPr id="3" name="Content Placeholder 2"/>
          <p:cNvSpPr>
            <a:spLocks noGrp="1"/>
          </p:cNvSpPr>
          <p:nvPr>
            <p:ph idx="1"/>
          </p:nvPr>
        </p:nvSpPr>
        <p:spPr/>
        <p:txBody>
          <a:bodyPr/>
          <a:lstStyle/>
          <a:p>
            <a:r>
              <a:rPr lang="en-US" dirty="0"/>
              <a:t>So, the new cup to be built to hold 38,000 L of ice cream will have a top radius of 2.5 meters, a bottom radius of 1 meter, and a height of about </a:t>
            </a:r>
            <a:r>
              <a:rPr lang="en-US" dirty="0">
                <a:solidFill>
                  <a:srgbClr val="FF0000"/>
                </a:solidFill>
              </a:rPr>
              <a:t>3.72 meters</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Volume Formulas (cont.)</a:t>
            </a:r>
          </a:p>
        </p:txBody>
      </p:sp>
      <p:graphicFrame>
        <p:nvGraphicFramePr>
          <p:cNvPr id="4" name="Content Placeholder 3"/>
          <p:cNvGraphicFramePr>
            <a:graphicFrameLocks noGrp="1"/>
          </p:cNvGraphicFramePr>
          <p:nvPr>
            <p:ph idx="1"/>
          </p:nvPr>
        </p:nvGraphicFramePr>
        <p:xfrm>
          <a:off x="457200" y="1279525"/>
          <a:ext cx="8229600" cy="33686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Shape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Volume Formula</a:t>
                      </a:r>
                    </a:p>
                  </a:txBody>
                  <a:tcPr marL="9525" marR="9525" marT="9525" marB="0"/>
                </a:tc>
                <a:extLst>
                  <a:ext uri="{0D108BD9-81ED-4DB2-BD59-A6C34878D82A}">
                    <a16:rowId xmlns:a16="http://schemas.microsoft.com/office/drawing/2014/main" val="10000"/>
                  </a:ext>
                </a:extLst>
              </a:tr>
              <a:tr h="2993390">
                <a:tc>
                  <a:txBody>
                    <a:bodyPr/>
                    <a:lstStyle/>
                    <a:p>
                      <a:pPr algn="ctr" fontAlgn="b"/>
                      <a:r>
                        <a:rPr lang="en-US" sz="2400" b="0" i="0" u="none" strike="noStrike" dirty="0">
                          <a:solidFill>
                            <a:srgbClr val="000000"/>
                          </a:solidFill>
                          <a:latin typeface="Calibri"/>
                        </a:rPr>
                        <a:t>Right Circular Cone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right circular cone </a:t>
                      </a:r>
                      <a:r>
                        <a:rPr lang="en-US" sz="2400" b="0" i="0" u="none" strike="noStrike" dirty="0">
                          <a:solidFill>
                            <a:srgbClr val="000000"/>
                          </a:solidFill>
                          <a:latin typeface="Calibri"/>
                        </a:rPr>
                        <a:t>is a figure with a circle base with radius </a:t>
                      </a:r>
                      <a:r>
                        <a:rPr lang="en-US" sz="2400" b="0" i="1" u="none" strike="noStrike" dirty="0">
                          <a:solidFill>
                            <a:srgbClr val="000000"/>
                          </a:solidFill>
                          <a:latin typeface="Calibri"/>
                        </a:rPr>
                        <a:t>r</a:t>
                      </a:r>
                      <a:r>
                        <a:rPr lang="en-US" sz="2400" b="0" i="0" u="none" strike="noStrike" dirty="0">
                          <a:solidFill>
                            <a:srgbClr val="000000"/>
                          </a:solidFill>
                          <a:latin typeface="Calibri"/>
                        </a:rPr>
                        <a:t> tapering to a point. The height is denoted by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3"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1005840" y="2209806"/>
            <a:ext cx="1737360" cy="2224017"/>
          </a:xfrm>
          <a:prstGeom prst="rect">
            <a:avLst/>
          </a:prstGeom>
          <a:noFill/>
          <a:ln w="9525">
            <a:noFill/>
            <a:miter lim="800000"/>
            <a:headEnd/>
            <a:tailEnd/>
          </a:ln>
          <a:effectLst/>
        </p:spPr>
      </p:pic>
      <p:graphicFrame>
        <p:nvGraphicFramePr>
          <p:cNvPr id="5123" name="Object 3"/>
          <p:cNvGraphicFramePr>
            <a:graphicFrameLocks noChangeAspect="1"/>
          </p:cNvGraphicFramePr>
          <p:nvPr>
            <p:extLst>
              <p:ext uri="{D42A27DB-BD31-4B8C-83A1-F6EECF244321}">
                <p14:modId xmlns:p14="http://schemas.microsoft.com/office/powerpoint/2010/main" val="277800632"/>
              </p:ext>
            </p:extLst>
          </p:nvPr>
        </p:nvGraphicFramePr>
        <p:xfrm>
          <a:off x="6692900" y="2743200"/>
          <a:ext cx="1308100" cy="723900"/>
        </p:xfrm>
        <a:graphic>
          <a:graphicData uri="http://schemas.openxmlformats.org/presentationml/2006/ole">
            <mc:AlternateContent xmlns:mc="http://schemas.openxmlformats.org/markup-compatibility/2006">
              <mc:Choice xmlns:v="urn:schemas-microsoft-com:vml" Requires="v">
                <p:oleObj spid="_x0000_s5151" name="Equation" r:id="rId4" imgW="1307880" imgH="723600" progId="Equation.DSMT4">
                  <p:embed/>
                </p:oleObj>
              </mc:Choice>
              <mc:Fallback>
                <p:oleObj name="Equation" r:id="rId4" imgW="1307880" imgH="723600" progId="Equation.DSMT4">
                  <p:embed/>
                  <p:pic>
                    <p:nvPicPr>
                      <p:cNvPr id="0" name="Picture 3"/>
                      <p:cNvPicPr>
                        <a:picLocks noChangeAspect="1" noChangeArrowheads="1"/>
                      </p:cNvPicPr>
                      <p:nvPr/>
                    </p:nvPicPr>
                    <p:blipFill>
                      <a:blip r:embed="rId5"/>
                      <a:srcRect/>
                      <a:stretch>
                        <a:fillRect/>
                      </a:stretch>
                    </p:blipFill>
                    <p:spPr bwMode="auto">
                      <a:xfrm>
                        <a:off x="6692900" y="2743200"/>
                        <a:ext cx="1308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3335</Words>
  <Application>Microsoft Office PowerPoint</Application>
  <PresentationFormat>On-screen Show (4:3)</PresentationFormat>
  <Paragraphs>354</Paragraphs>
  <Slides>85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4" baseType="lpstr">
      <vt:lpstr>Courier New</vt:lpstr>
      <vt:lpstr>Calibri</vt:lpstr>
      <vt:lpstr>Arial</vt:lpstr>
      <vt:lpstr>Symbol</vt:lpstr>
      <vt:lpstr>Euclid Symbol</vt:lpstr>
      <vt:lpstr>Cambria Math</vt:lpstr>
      <vt:lpstr>Office Theme</vt:lpstr>
      <vt:lpstr>Equation</vt:lpstr>
      <vt:lpstr>MathType 6.0 Equation</vt:lpstr>
      <vt:lpstr>Section 6.3</vt:lpstr>
      <vt:lpstr>Objectives</vt:lpstr>
      <vt:lpstr>Volume and Surface Area</vt:lpstr>
      <vt:lpstr>Volume </vt:lpstr>
      <vt:lpstr>Table 1: Summary of Volume Formulas</vt:lpstr>
      <vt:lpstr>Table 1: Summary of Volume Formulas (cont.)</vt:lpstr>
      <vt:lpstr>Table 1: Summary of Volume Formulas (cont.)</vt:lpstr>
      <vt:lpstr>Table 1: Summary of Volume Formulas (cont.)</vt:lpstr>
      <vt:lpstr>Table 1: Summary of Volume Formulas (cont.)</vt:lpstr>
      <vt:lpstr>Table 1: Summary of Volume Formulas (cont.)</vt:lpstr>
      <vt:lpstr>Example 1: Determining Volume </vt:lpstr>
      <vt:lpstr>Example 1: Determining Volume (cont.)</vt:lpstr>
      <vt:lpstr>Example 1: Determining Volume (cont.)</vt:lpstr>
      <vt:lpstr>Example 1: Determining Volume (cont.)</vt:lpstr>
      <vt:lpstr>Example 1: Determining Volume (cont.)</vt:lpstr>
      <vt:lpstr>Example 2: Using Volume to Meet Restrictions </vt:lpstr>
      <vt:lpstr>Example 2: Using Volume to Meet Restrictions (cont.)</vt:lpstr>
      <vt:lpstr>Example 2: Using Volume to Meet Restrictions (cont.)</vt:lpstr>
      <vt:lpstr>Example 2: Using Volume to Meet Restrictions (cont.)</vt:lpstr>
      <vt:lpstr>Example 2: Using Volume to Meet Restrictions (cont.)</vt:lpstr>
      <vt:lpstr>Example 2: Using Volume to Meet Restrictions (cont.)</vt:lpstr>
      <vt:lpstr>Example 2: Using Volume to Meet Restrictions (cont.)</vt:lpstr>
      <vt:lpstr>Example 2: Using Volume to Meet Restrictions (cont.)</vt:lpstr>
      <vt:lpstr>Example 3: Finding the Volume of a Sphere </vt:lpstr>
      <vt:lpstr>Example 3: Finding the Volume of a Sphere (cont.) </vt:lpstr>
      <vt:lpstr>Example 3: Finding the Volume of a Sphere (cont.) </vt:lpstr>
      <vt:lpstr>Example 3: Finding the Volume of a Sphere (cont.) </vt:lpstr>
      <vt:lpstr>Example 3: Finding the Volume of a Sphere (cont.) </vt:lpstr>
      <vt:lpstr>Example 3: Finding the Volume of a Sphere (cont.) </vt:lpstr>
      <vt:lpstr>Example 3: Finding the Volume of a Sphere (cont.) </vt:lpstr>
      <vt:lpstr>Example 4: Finding the Volume of a Right Circular Cylinder </vt:lpstr>
      <vt:lpstr>Example 4: Finding the Volume of a Right Circular Cylinder (cont.)</vt:lpstr>
      <vt:lpstr>Example 4: Finding the Volume of a Right Circular Cylinder (cont.)</vt:lpstr>
      <vt:lpstr>Example 4: Finding the Volume of a Right Circular Cylinder (cont.)</vt:lpstr>
      <vt:lpstr>Example 4: Finding the Volume of a Right Circular Cylinder (cont.)</vt:lpstr>
      <vt:lpstr>Example 5: Finding the Volume of a Right Circular Cone </vt:lpstr>
      <vt:lpstr>Example 5: Finding the Volume of a Right Circular Cone (cont.)</vt:lpstr>
      <vt:lpstr>Example 5: Finding the Volume of a Right Circular Cone (cont.)</vt:lpstr>
      <vt:lpstr>Example 5: Finding the Volume of a Right Circular Cone (cont.)</vt:lpstr>
      <vt:lpstr>Example 6: Finding the Volume of a Square Pyramid </vt:lpstr>
      <vt:lpstr>Example 6: Finding the Volume of a Square Pyramid (cont.)</vt:lpstr>
      <vt:lpstr>Example 6: Finding the Volume of a Square Pyramid (cont.)</vt:lpstr>
      <vt:lpstr>Example 6: Finding the Volume of a Square Pyramid (cont.)</vt:lpstr>
      <vt:lpstr>Skill Check #1 </vt:lpstr>
      <vt:lpstr>Surface Area </vt:lpstr>
      <vt:lpstr>Rectangular Solids </vt:lpstr>
      <vt:lpstr>Example 7: Finding the Surface Area of a Rectangular Solid </vt:lpstr>
      <vt:lpstr>Example 7: Finding the Surface Area of a Rectangular Solid (cont.)</vt:lpstr>
      <vt:lpstr>Example 7: Finding the Surface Area of a Rectangular Solid (cont.)</vt:lpstr>
      <vt:lpstr>Example 7: Finding the Surface Area of a Rectangular Solid (cont.)</vt:lpstr>
      <vt:lpstr>Skill Check #2 </vt:lpstr>
      <vt:lpstr>Cubes </vt:lpstr>
      <vt:lpstr>Sphere </vt:lpstr>
      <vt:lpstr>Example 8: Calculating Surface Area </vt:lpstr>
      <vt:lpstr>Example 8: Calculating Surface Area (cont.)</vt:lpstr>
      <vt:lpstr>Example 8: Calculating Surface Area (cont.)</vt:lpstr>
      <vt:lpstr>Example 8: Calculating Surface Area (cont.)</vt:lpstr>
      <vt:lpstr>Right Circular Cylinder </vt:lpstr>
      <vt:lpstr>Example 9: Finding the Surface Area of a Right Circular Cylinder </vt:lpstr>
      <vt:lpstr>Example 9: Finding the Surface Area of a Right Circular Cylinder (cont.)</vt:lpstr>
      <vt:lpstr>Table 2: Summary of Volume and Surface Area Formulas</vt:lpstr>
      <vt:lpstr>Table 2: Summary of Volume and Surface Area Formulas (cont.)</vt:lpstr>
      <vt:lpstr>Table 2: Summary of Volume and Surface Area Formulas (cont.)</vt:lpstr>
      <vt:lpstr>Table 2: Summary of Volume and Surface Area Formulas (cont.)</vt:lpstr>
      <vt:lpstr>Table 2: Summary of Volume and Surface Area Formulas (cont.)</vt:lpstr>
      <vt:lpstr>Table 2: Summary of Volume and Surface Area Formulas (cont.)</vt:lpstr>
      <vt:lpstr>Example 10: Using Volume</vt:lpstr>
      <vt:lpstr>Example 10: Using Volume (cont.)</vt:lpstr>
      <vt:lpstr>Example 10: Using Volume (cont.)</vt:lpstr>
      <vt:lpstr>Example 10: Using Volume (cont.)</vt:lpstr>
      <vt:lpstr>Example 10: Using Volume (cont.)</vt:lpstr>
      <vt:lpstr>Example 11: Using Surface Area </vt:lpstr>
      <vt:lpstr>Example 11: Using Surface Area (cont.)</vt:lpstr>
      <vt:lpstr>Example 11: Using Surface Area (cont.)</vt:lpstr>
      <vt:lpstr>Example 11: Using Surface Area (cont.)</vt:lpstr>
      <vt:lpstr>Example 11: Using Surface Area (cont.)</vt:lpstr>
      <vt:lpstr>Example 11: Using Surface Area (cont.)</vt:lpstr>
      <vt:lpstr>Example 11: Using Surface Area (cont.)</vt:lpstr>
      <vt:lpstr>Example 11: Using Surface Area (cont.)</vt:lpstr>
      <vt:lpstr>Example 12: Using Volume </vt:lpstr>
      <vt:lpstr>Example 12: Using Volume (cont.)</vt:lpstr>
      <vt:lpstr>Example 12: Using Volume (cont.)</vt:lpstr>
      <vt:lpstr>Example 12: Using Volume (cont.)</vt:lpstr>
      <vt:lpstr>Example 12: Using Volume (cont.)</vt:lpstr>
      <vt:lpstr>Example 12: Using Volume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Daniel Breuer</cp:lastModifiedBy>
  <cp:revision>187</cp:revision>
  <dcterms:created xsi:type="dcterms:W3CDTF">2013-04-26T14:43:13Z</dcterms:created>
  <dcterms:modified xsi:type="dcterms:W3CDTF">2018-09-07T19:49:48Z</dcterms:modified>
</cp:coreProperties>
</file>