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301" r:id="rId4"/>
    <p:sldId id="302" r:id="rId5"/>
    <p:sldId id="264" r:id="rId6"/>
    <p:sldId id="278" r:id="rId7"/>
    <p:sldId id="277" r:id="rId8"/>
    <p:sldId id="279" r:id="rId9"/>
    <p:sldId id="298" r:id="rId10"/>
    <p:sldId id="280" r:id="rId11"/>
    <p:sldId id="299" r:id="rId12"/>
    <p:sldId id="281" r:id="rId13"/>
    <p:sldId id="282" r:id="rId14"/>
    <p:sldId id="300"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99"/>
    <a:srgbClr val="000000"/>
    <a:srgbClr val="0000FF"/>
    <a:srgbClr val="1F497D"/>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1.bin"/><Relationship Id="rId18" Type="http://schemas.openxmlformats.org/officeDocument/2006/relationships/image" Target="../media/image16.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3.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2.wmf"/><Relationship Id="rId19" Type="http://schemas.openxmlformats.org/officeDocument/2006/relationships/oleObject" Target="../embeddings/oleObject14.bin"/><Relationship Id="rId4" Type="http://schemas.openxmlformats.org/officeDocument/2006/relationships/image" Target="../media/image9.wmf"/><Relationship Id="rId9" Type="http://schemas.openxmlformats.org/officeDocument/2006/relationships/oleObject" Target="../embeddings/oleObject9.bin"/><Relationship Id="rId14" Type="http://schemas.openxmlformats.org/officeDocument/2006/relationships/image" Target="../media/image1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6.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8.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2.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1.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Introduction to Probability </a:t>
            </a:r>
            <a:endParaRPr lang="en-US" b="1" i="1" baseline="30000" dirty="0" smtClean="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Sample Space</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Sample Space </a:t>
            </a:r>
          </a:p>
          <a:p>
            <a:r>
              <a:rPr lang="en-US" dirty="0" smtClean="0">
                <a:solidFill>
                  <a:srgbClr val="000000"/>
                </a:solidFill>
              </a:rPr>
              <a:t>The </a:t>
            </a:r>
            <a:r>
              <a:rPr lang="en-US" b="1" dirty="0" smtClean="0">
                <a:solidFill>
                  <a:srgbClr val="C00000"/>
                </a:solidFill>
              </a:rPr>
              <a:t>sample space</a:t>
            </a:r>
            <a:r>
              <a:rPr lang="en-US" dirty="0" smtClean="0">
                <a:solidFill>
                  <a:srgbClr val="000000"/>
                </a:solidFill>
              </a:rPr>
              <a:t> </a:t>
            </a:r>
            <a:r>
              <a:rPr lang="en-US" b="1" i="1" dirty="0" smtClean="0">
                <a:solidFill>
                  <a:srgbClr val="C00000"/>
                </a:solidFill>
              </a:rPr>
              <a:t>S</a:t>
            </a:r>
            <a:r>
              <a:rPr lang="en-US" i="1" dirty="0" smtClean="0">
                <a:solidFill>
                  <a:srgbClr val="000000"/>
                </a:solidFill>
              </a:rPr>
              <a:t> </a:t>
            </a:r>
            <a:r>
              <a:rPr lang="en-US" dirty="0" smtClean="0">
                <a:solidFill>
                  <a:srgbClr val="000000"/>
                </a:solidFill>
              </a:rPr>
              <a:t>of a trial is the set of all possible outcomes.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Event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Event </a:t>
            </a:r>
          </a:p>
          <a:p>
            <a:r>
              <a:rPr lang="en-US" dirty="0" smtClean="0">
                <a:solidFill>
                  <a:srgbClr val="000000"/>
                </a:solidFill>
              </a:rPr>
              <a:t>An </a:t>
            </a:r>
            <a:r>
              <a:rPr lang="en-US" b="1" dirty="0" smtClean="0">
                <a:solidFill>
                  <a:srgbClr val="C00000"/>
                </a:solidFill>
              </a:rPr>
              <a:t>event</a:t>
            </a:r>
            <a:r>
              <a:rPr lang="en-US" dirty="0" smtClean="0">
                <a:solidFill>
                  <a:srgbClr val="000000"/>
                </a:solidFill>
              </a:rPr>
              <a:t> </a:t>
            </a:r>
            <a:r>
              <a:rPr lang="en-US" b="1" i="1" dirty="0" smtClean="0">
                <a:solidFill>
                  <a:srgbClr val="C00000"/>
                </a:solidFill>
              </a:rPr>
              <a:t>E</a:t>
            </a:r>
            <a:r>
              <a:rPr lang="en-US" b="1" i="1" dirty="0" smtClean="0">
                <a:solidFill>
                  <a:srgbClr val="000000"/>
                </a:solidFill>
              </a:rPr>
              <a:t> </a:t>
            </a:r>
            <a:r>
              <a:rPr lang="en-US" dirty="0" smtClean="0">
                <a:solidFill>
                  <a:srgbClr val="000000"/>
                </a:solidFill>
              </a:rPr>
              <a:t>is a group, or subset, of outcomes in the sample space.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Classical Probability</a:t>
            </a:r>
          </a:p>
        </p:txBody>
      </p:sp>
      <p:sp>
        <p:nvSpPr>
          <p:cNvPr id="3" name="Content Placeholder 2"/>
          <p:cNvSpPr>
            <a:spLocks noGrp="1"/>
          </p:cNvSpPr>
          <p:nvPr>
            <p:ph idx="1"/>
          </p:nvPr>
        </p:nvSpPr>
        <p:spPr>
          <a:xfrm>
            <a:off x="457200" y="1280160"/>
            <a:ext cx="8229600" cy="3970318"/>
          </a:xfrm>
          <a:solidFill>
            <a:schemeClr val="accent3"/>
          </a:solidFill>
          <a:ln w="28575">
            <a:solidFill>
              <a:srgbClr val="000000"/>
            </a:solidFill>
          </a:ln>
        </p:spPr>
        <p:txBody>
          <a:bodyPr>
            <a:spAutoFit/>
          </a:bodyPr>
          <a:lstStyle/>
          <a:p>
            <a:pPr algn="ctr"/>
            <a:r>
              <a:rPr lang="en-US" b="1" dirty="0" smtClean="0">
                <a:solidFill>
                  <a:srgbClr val="000000"/>
                </a:solidFill>
              </a:rPr>
              <a:t>Classical Probability</a:t>
            </a:r>
          </a:p>
          <a:p>
            <a:r>
              <a:rPr lang="en-US" dirty="0" smtClean="0">
                <a:solidFill>
                  <a:srgbClr val="000000"/>
                </a:solidFill>
              </a:rPr>
              <a:t>If all outcomes are equally likely, classical probability is calculated with the formula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r>
              <a:rPr lang="en-US" i="1" dirty="0" smtClean="0">
                <a:solidFill>
                  <a:srgbClr val="000000"/>
                </a:solidFill>
              </a:rPr>
              <a:t>P</a:t>
            </a:r>
            <a:r>
              <a:rPr lang="en-US" dirty="0" smtClean="0">
                <a:solidFill>
                  <a:srgbClr val="000000"/>
                </a:solidFill>
              </a:rPr>
              <a:t>(event) will always be a real number between 0 and 1, inclusive.</a:t>
            </a:r>
            <a:endParaRPr lang="en-US" b="1" dirty="0" smtClean="0">
              <a:solidFill>
                <a:srgbClr val="000000"/>
              </a:solidFill>
            </a:endParaRPr>
          </a:p>
        </p:txBody>
      </p:sp>
      <p:graphicFrame>
        <p:nvGraphicFramePr>
          <p:cNvPr id="2051" name="Object 3"/>
          <p:cNvGraphicFramePr>
            <a:graphicFrameLocks noChangeAspect="1"/>
          </p:cNvGraphicFramePr>
          <p:nvPr>
            <p:extLst>
              <p:ext uri="{D42A27DB-BD31-4B8C-83A1-F6EECF244321}">
                <p14:modId xmlns:p14="http://schemas.microsoft.com/office/powerpoint/2010/main" val="830264619"/>
              </p:ext>
            </p:extLst>
          </p:nvPr>
        </p:nvGraphicFramePr>
        <p:xfrm>
          <a:off x="635000" y="3009900"/>
          <a:ext cx="7874000" cy="838200"/>
        </p:xfrm>
        <a:graphic>
          <a:graphicData uri="http://schemas.openxmlformats.org/presentationml/2006/ole">
            <mc:AlternateContent xmlns:mc="http://schemas.openxmlformats.org/markup-compatibility/2006">
              <mc:Choice xmlns:v="urn:schemas-microsoft-com:vml" Requires="v">
                <p:oleObj spid="_x0000_s2064" name="Equation" r:id="rId3" imgW="7873920" imgH="838080" progId="Equation.DSMT4">
                  <p:embed/>
                </p:oleObj>
              </mc:Choice>
              <mc:Fallback>
                <p:oleObj name="Equation" r:id="rId3" imgW="7873920" imgH="838080" progId="Equation.DSMT4">
                  <p:embed/>
                  <p:pic>
                    <p:nvPicPr>
                      <p:cNvPr id="0" name="Picture 3"/>
                      <p:cNvPicPr>
                        <a:picLocks noChangeAspect="1" noChangeArrowheads="1"/>
                      </p:cNvPicPr>
                      <p:nvPr/>
                    </p:nvPicPr>
                    <p:blipFill>
                      <a:blip r:embed="rId4"/>
                      <a:srcRect/>
                      <a:stretch>
                        <a:fillRect/>
                      </a:stretch>
                    </p:blipFill>
                    <p:spPr bwMode="auto">
                      <a:xfrm>
                        <a:off x="635000" y="3009900"/>
                        <a:ext cx="787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a:t>
            </a:r>
            <a:endParaRPr lang="en-US" dirty="0"/>
          </a:p>
        </p:txBody>
      </p:sp>
      <p:sp>
        <p:nvSpPr>
          <p:cNvPr id="3" name="Content Placeholder 2"/>
          <p:cNvSpPr>
            <a:spLocks noGrp="1"/>
          </p:cNvSpPr>
          <p:nvPr>
            <p:ph idx="1"/>
          </p:nvPr>
        </p:nvSpPr>
        <p:spPr/>
        <p:txBody>
          <a:bodyPr/>
          <a:lstStyle/>
          <a:p>
            <a:r>
              <a:rPr lang="en-US" dirty="0" smtClean="0"/>
              <a:t>Suppose you were asked to draw a card from a standard deck of </a:t>
            </a:r>
            <a:r>
              <a:rPr lang="en-US" dirty="0" smtClean="0">
                <a:solidFill>
                  <a:srgbClr val="0000FF"/>
                </a:solidFill>
              </a:rPr>
              <a:t>52</a:t>
            </a:r>
            <a:r>
              <a:rPr lang="en-US" dirty="0" smtClean="0"/>
              <a:t> cards. A standard deck of cards contains the following cards.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pic>
        <p:nvPicPr>
          <p:cNvPr id="29698" name="Picture 2"/>
          <p:cNvPicPr>
            <a:picLocks noChangeAspect="1" noChangeArrowheads="1"/>
          </p:cNvPicPr>
          <p:nvPr/>
        </p:nvPicPr>
        <p:blipFill>
          <a:blip r:embed="rId2" cstate="print"/>
          <a:srcRect/>
          <a:stretch>
            <a:fillRect/>
          </a:stretch>
        </p:blipFill>
        <p:spPr bwMode="auto">
          <a:xfrm>
            <a:off x="1417320" y="1066800"/>
            <a:ext cx="6309360" cy="48781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p:txBody>
          <a:bodyPr/>
          <a:lstStyle/>
          <a:p>
            <a:pPr marL="463550" indent="-463550"/>
            <a:r>
              <a:rPr lang="en-US" b="1" dirty="0" smtClean="0"/>
              <a:t>a. </a:t>
            </a:r>
            <a:r>
              <a:rPr lang="en-US" dirty="0" smtClean="0"/>
              <a:t>	What is the probability that the card you draw is red? </a:t>
            </a:r>
          </a:p>
          <a:p>
            <a:pPr marL="463550" indent="-463550"/>
            <a:r>
              <a:rPr lang="en-US" b="1" dirty="0" smtClean="0"/>
              <a:t>b. </a:t>
            </a:r>
            <a:r>
              <a:rPr lang="en-US" dirty="0" smtClean="0"/>
              <a:t>	What is the probability that the card you draw is a diamond? </a:t>
            </a:r>
          </a:p>
          <a:p>
            <a:pPr marL="463550" indent="-463550"/>
            <a:r>
              <a:rPr lang="en-US" b="1" dirty="0" smtClean="0"/>
              <a:t>c. </a:t>
            </a:r>
            <a:r>
              <a:rPr lang="en-US" dirty="0" smtClean="0"/>
              <a:t>	What is the probability that the card you draw is a face card (king, queen, or jack)? </a:t>
            </a:r>
          </a:p>
          <a:p>
            <a:pPr marL="463550" indent="-463550"/>
            <a:r>
              <a:rPr lang="en-US" b="1" dirty="0" smtClean="0"/>
              <a:t>d. </a:t>
            </a:r>
            <a:r>
              <a:rPr lang="en-US" dirty="0" smtClean="0"/>
              <a:t>	What is the probability of drawing a red spade?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pPr marL="341313" indent="-341313"/>
            <a:r>
              <a:rPr lang="en-US" b="1" dirty="0" smtClean="0"/>
              <a:t>Solution </a:t>
            </a:r>
          </a:p>
          <a:p>
            <a:pPr marL="341313" indent="-341313"/>
            <a:r>
              <a:rPr lang="en-US" b="1" dirty="0" smtClean="0"/>
              <a:t>a. </a:t>
            </a:r>
            <a:r>
              <a:rPr lang="en-US" dirty="0" smtClean="0"/>
              <a:t>Because this is a standard deck of cards we are drawing from, each card has the same probability of being chosen. We know that the sample space contains </a:t>
            </a:r>
            <a:r>
              <a:rPr lang="en-US" dirty="0" smtClean="0">
                <a:solidFill>
                  <a:srgbClr val="0000FF"/>
                </a:solidFill>
              </a:rPr>
              <a:t>52</a:t>
            </a:r>
            <a:r>
              <a:rPr lang="en-US" dirty="0" smtClean="0"/>
              <a:t> cards. We also know that since there are two red suits (and two black suits) each with </a:t>
            </a:r>
            <a:r>
              <a:rPr lang="en-US" dirty="0" smtClean="0">
                <a:solidFill>
                  <a:srgbClr val="0000FF"/>
                </a:solidFill>
              </a:rPr>
              <a:t>13</a:t>
            </a:r>
            <a:r>
              <a:rPr lang="en-US" dirty="0" smtClean="0"/>
              <a:t> cards, there are </a:t>
            </a:r>
            <a:r>
              <a:rPr lang="en-US" dirty="0" smtClean="0">
                <a:solidFill>
                  <a:srgbClr val="0000FF"/>
                </a:solidFill>
              </a:rPr>
              <a:t>26</a:t>
            </a:r>
            <a:r>
              <a:rPr lang="en-US" dirty="0" smtClean="0"/>
              <a:t> possible red cards to choose. So, the probability that the card you draw is red is </a:t>
            </a:r>
          </a:p>
        </p:txBody>
      </p:sp>
      <p:graphicFrame>
        <p:nvGraphicFramePr>
          <p:cNvPr id="3075" name="Object 3"/>
          <p:cNvGraphicFramePr>
            <a:graphicFrameLocks noChangeAspect="1"/>
          </p:cNvGraphicFramePr>
          <p:nvPr/>
        </p:nvGraphicFramePr>
        <p:xfrm>
          <a:off x="352756" y="4953000"/>
          <a:ext cx="6311900" cy="838200"/>
        </p:xfrm>
        <a:graphic>
          <a:graphicData uri="http://schemas.openxmlformats.org/presentationml/2006/ole">
            <mc:AlternateContent xmlns:mc="http://schemas.openxmlformats.org/markup-compatibility/2006">
              <mc:Choice xmlns:v="urn:schemas-microsoft-com:vml" Requires="v">
                <p:oleObj spid="_x0000_s3127" name="Equation" r:id="rId3" imgW="6311880" imgH="838080" progId="Equation.DSMT4">
                  <p:embed/>
                </p:oleObj>
              </mc:Choice>
              <mc:Fallback>
                <p:oleObj name="Equation" r:id="rId3" imgW="63118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2756" y="4953000"/>
                        <a:ext cx="631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6678304" y="4953000"/>
          <a:ext cx="711200" cy="838200"/>
        </p:xfrm>
        <a:graphic>
          <a:graphicData uri="http://schemas.openxmlformats.org/presentationml/2006/ole">
            <mc:AlternateContent xmlns:mc="http://schemas.openxmlformats.org/markup-compatibility/2006">
              <mc:Choice xmlns:v="urn:schemas-microsoft-com:vml" Requires="v">
                <p:oleObj spid="_x0000_s3128" name="Equation" r:id="rId5" imgW="711000" imgH="838080" progId="Equation.DSMT4">
                  <p:embed/>
                </p:oleObj>
              </mc:Choice>
              <mc:Fallback>
                <p:oleObj name="Equation" r:id="rId5" imgW="711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78304" y="4953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7440304" y="4953000"/>
          <a:ext cx="520700" cy="838200"/>
        </p:xfrm>
        <a:graphic>
          <a:graphicData uri="http://schemas.openxmlformats.org/presentationml/2006/ole">
            <mc:AlternateContent xmlns:mc="http://schemas.openxmlformats.org/markup-compatibility/2006">
              <mc:Choice xmlns:v="urn:schemas-microsoft-com:vml" Requires="v">
                <p:oleObj spid="_x0000_s3129" name="Equation" r:id="rId7" imgW="520560" imgH="838080" progId="Equation.DSMT4">
                  <p:embed/>
                </p:oleObj>
              </mc:Choice>
              <mc:Fallback>
                <p:oleObj name="Equation" r:id="rId7" imgW="5205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0304" y="49530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7973704" y="5257800"/>
          <a:ext cx="825500" cy="292100"/>
        </p:xfrm>
        <a:graphic>
          <a:graphicData uri="http://schemas.openxmlformats.org/presentationml/2006/ole">
            <mc:AlternateContent xmlns:mc="http://schemas.openxmlformats.org/markup-compatibility/2006">
              <mc:Choice xmlns:v="urn:schemas-microsoft-com:vml" Requires="v">
                <p:oleObj spid="_x0000_s3130" name="Equation" r:id="rId9" imgW="825480" imgH="291960" progId="Equation.DSMT4">
                  <p:embed/>
                </p:oleObj>
              </mc:Choice>
              <mc:Fallback>
                <p:oleObj name="Equation" r:id="rId9" imgW="8254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73704" y="52578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3797963"/>
          </a:xfrm>
        </p:spPr>
        <p:txBody>
          <a:bodyPr>
            <a:spAutoFit/>
          </a:bodyPr>
          <a:lstStyle/>
          <a:p>
            <a:pPr marL="341313" indent="-341313"/>
            <a:r>
              <a:rPr lang="en-US" b="1" dirty="0" smtClean="0"/>
              <a:t>b.</a:t>
            </a:r>
            <a:r>
              <a:rPr lang="en-US" dirty="0" smtClean="0"/>
              <a:t> There are </a:t>
            </a:r>
            <a:r>
              <a:rPr lang="en-US" dirty="0" smtClean="0">
                <a:solidFill>
                  <a:srgbClr val="0000FF"/>
                </a:solidFill>
              </a:rPr>
              <a:t>13</a:t>
            </a:r>
            <a:r>
              <a:rPr lang="en-US" dirty="0" smtClean="0"/>
              <a:t> cards in the diamond suit. So the probability that your card is a diamond is </a:t>
            </a:r>
          </a:p>
          <a:p>
            <a:pPr marL="341313" indent="-341313"/>
            <a:endParaRPr lang="en-US" dirty="0" smtClean="0"/>
          </a:p>
          <a:p>
            <a:pPr marL="341313" indent="-341313"/>
            <a:endParaRPr lang="en-US" b="1" dirty="0" smtClean="0"/>
          </a:p>
          <a:p>
            <a:pPr marL="341313" indent="-341313"/>
            <a:r>
              <a:rPr lang="en-US" b="1" dirty="0" smtClean="0"/>
              <a:t>c.</a:t>
            </a:r>
            <a:r>
              <a:rPr lang="en-US" dirty="0" smtClean="0"/>
              <a:t> Each of the four suits contains three face cards (king, queen, and jack), so there are                face cards to choose from. So the probability that your card is a face card is </a:t>
            </a:r>
          </a:p>
        </p:txBody>
      </p:sp>
      <p:graphicFrame>
        <p:nvGraphicFramePr>
          <p:cNvPr id="4099" name="Object 3"/>
          <p:cNvGraphicFramePr>
            <a:graphicFrameLocks noChangeAspect="1"/>
          </p:cNvGraphicFramePr>
          <p:nvPr/>
        </p:nvGraphicFramePr>
        <p:xfrm>
          <a:off x="5222544" y="3809052"/>
          <a:ext cx="1219200" cy="292100"/>
        </p:xfrm>
        <a:graphic>
          <a:graphicData uri="http://schemas.openxmlformats.org/presentationml/2006/ole">
            <mc:AlternateContent xmlns:mc="http://schemas.openxmlformats.org/markup-compatibility/2006">
              <mc:Choice xmlns:v="urn:schemas-microsoft-com:vml" Requires="v">
                <p:oleObj spid="_x0000_s4218" name="Equation" r:id="rId3" imgW="1218960" imgH="291960" progId="Equation.DSMT4">
                  <p:embed/>
                </p:oleObj>
              </mc:Choice>
              <mc:Fallback>
                <p:oleObj name="Equation" r:id="rId3" imgW="121896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2544" y="3809052"/>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514600" y="2514600"/>
          <a:ext cx="1765300" cy="469900"/>
        </p:xfrm>
        <a:graphic>
          <a:graphicData uri="http://schemas.openxmlformats.org/presentationml/2006/ole">
            <mc:AlternateContent xmlns:mc="http://schemas.openxmlformats.org/markup-compatibility/2006">
              <mc:Choice xmlns:v="urn:schemas-microsoft-com:vml" Requires="v">
                <p:oleObj spid="_x0000_s4219" name="Equation" r:id="rId5" imgW="1765080" imgH="469800" progId="Equation.DSMT4">
                  <p:embed/>
                </p:oleObj>
              </mc:Choice>
              <mc:Fallback>
                <p:oleObj name="Equation" r:id="rId5" imgW="17650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514600"/>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316104" y="2286000"/>
          <a:ext cx="711200" cy="838200"/>
        </p:xfrm>
        <a:graphic>
          <a:graphicData uri="http://schemas.openxmlformats.org/presentationml/2006/ole">
            <mc:AlternateContent xmlns:mc="http://schemas.openxmlformats.org/markup-compatibility/2006">
              <mc:Choice xmlns:v="urn:schemas-microsoft-com:vml" Requires="v">
                <p:oleObj spid="_x0000_s4220"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6104" y="2286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5029200" y="2286000"/>
          <a:ext cx="546100" cy="838200"/>
        </p:xfrm>
        <a:graphic>
          <a:graphicData uri="http://schemas.openxmlformats.org/presentationml/2006/ole">
            <mc:AlternateContent xmlns:mc="http://schemas.openxmlformats.org/markup-compatibility/2006">
              <mc:Choice xmlns:v="urn:schemas-microsoft-com:vml" Requires="v">
                <p:oleObj spid="_x0000_s4221" name="Equation" r:id="rId9" imgW="545760" imgH="838080" progId="Equation.DSMT4">
                  <p:embed/>
                </p:oleObj>
              </mc:Choice>
              <mc:Fallback>
                <p:oleObj name="Equation" r:id="rId9" imgW="5457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22860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625152" y="2590800"/>
          <a:ext cx="1003300" cy="292100"/>
        </p:xfrm>
        <a:graphic>
          <a:graphicData uri="http://schemas.openxmlformats.org/presentationml/2006/ole">
            <mc:AlternateContent xmlns:mc="http://schemas.openxmlformats.org/markup-compatibility/2006">
              <mc:Choice xmlns:v="urn:schemas-microsoft-com:vml" Requires="v">
                <p:oleObj spid="_x0000_s4222" name="Equation" r:id="rId11" imgW="1002960" imgH="291960" progId="Equation.DSMT4">
                  <p:embed/>
                </p:oleObj>
              </mc:Choice>
              <mc:Fallback>
                <p:oleObj name="Equation" r:id="rId11" imgW="100296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5152" y="25908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2057400" y="5146344"/>
          <a:ext cx="1803400" cy="469900"/>
        </p:xfrm>
        <a:graphic>
          <a:graphicData uri="http://schemas.openxmlformats.org/presentationml/2006/ole">
            <mc:AlternateContent xmlns:mc="http://schemas.openxmlformats.org/markup-compatibility/2006">
              <mc:Choice xmlns:v="urn:schemas-microsoft-com:vml" Requires="v">
                <p:oleObj spid="_x0000_s4223" name="Equation" r:id="rId13" imgW="1803240" imgH="469800" progId="Equation.DSMT4">
                  <p:embed/>
                </p:oleObj>
              </mc:Choice>
              <mc:Fallback>
                <p:oleObj name="Equation" r:id="rId13" imgW="1803240" imgH="4698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7400" y="5146344"/>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3894160" y="4953000"/>
          <a:ext cx="711200" cy="838200"/>
        </p:xfrm>
        <a:graphic>
          <a:graphicData uri="http://schemas.openxmlformats.org/presentationml/2006/ole">
            <mc:AlternateContent xmlns:mc="http://schemas.openxmlformats.org/markup-compatibility/2006">
              <mc:Choice xmlns:v="urn:schemas-microsoft-com:vml" Requires="v">
                <p:oleObj spid="_x0000_s4224" name="Equation" r:id="rId15" imgW="711000" imgH="838080" progId="Equation.DSMT4">
                  <p:embed/>
                </p:oleObj>
              </mc:Choice>
              <mc:Fallback>
                <p:oleObj name="Equation" r:id="rId15" imgW="71100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94160" y="4953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4640240" y="4953000"/>
          <a:ext cx="698500" cy="838200"/>
        </p:xfrm>
        <a:graphic>
          <a:graphicData uri="http://schemas.openxmlformats.org/presentationml/2006/ole">
            <mc:AlternateContent xmlns:mc="http://schemas.openxmlformats.org/markup-compatibility/2006">
              <mc:Choice xmlns:v="urn:schemas-microsoft-com:vml" Requires="v">
                <p:oleObj spid="_x0000_s4225" name="Equation" r:id="rId17" imgW="698400" imgH="838080" progId="Equation.DSMT4">
                  <p:embed/>
                </p:oleObj>
              </mc:Choice>
              <mc:Fallback>
                <p:oleObj name="Equation" r:id="rId17" imgW="6984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0240"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369256" y="5236192"/>
          <a:ext cx="1714500" cy="292100"/>
        </p:xfrm>
        <a:graphic>
          <a:graphicData uri="http://schemas.openxmlformats.org/presentationml/2006/ole">
            <mc:AlternateContent xmlns:mc="http://schemas.openxmlformats.org/markup-compatibility/2006">
              <mc:Choice xmlns:v="urn:schemas-microsoft-com:vml" Requires="v">
                <p:oleObj spid="_x0000_s4226" name="Equation" r:id="rId19" imgW="1714320" imgH="291960" progId="Equation.DSMT4">
                  <p:embed/>
                </p:oleObj>
              </mc:Choice>
              <mc:Fallback>
                <p:oleObj name="Equation" r:id="rId19" imgW="1714320" imgH="2919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69256" y="523619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1471172"/>
          </a:xfrm>
        </p:spPr>
        <p:txBody>
          <a:bodyPr>
            <a:spAutoFit/>
          </a:bodyPr>
          <a:lstStyle/>
          <a:p>
            <a:pPr marL="341313" indent="-341313"/>
            <a:r>
              <a:rPr lang="en-US" b="1" dirty="0" smtClean="0"/>
              <a:t>d.</a:t>
            </a:r>
            <a:r>
              <a:rPr lang="en-US" dirty="0" smtClean="0"/>
              <a:t> Because all spades are black, it is impossible to draw a red spade. Therefore, </a:t>
            </a:r>
          </a:p>
          <a:p>
            <a:pPr marL="341313" indent="-341313" algn="ctr"/>
            <a:r>
              <a:rPr lang="en-US" i="1" dirty="0" smtClean="0">
                <a:solidFill>
                  <a:srgbClr val="0000FF"/>
                </a:solidFill>
              </a:rPr>
              <a:t>P </a:t>
            </a:r>
            <a:r>
              <a:rPr lang="en-US" dirty="0" smtClean="0">
                <a:solidFill>
                  <a:srgbClr val="0000FF"/>
                </a:solidFill>
              </a:rPr>
              <a:t>(red spade) </a:t>
            </a:r>
            <a:r>
              <a:rPr lang="en-US" dirty="0" smtClean="0"/>
              <a:t>= </a:t>
            </a:r>
            <a:r>
              <a:rPr lang="en-US" dirty="0" smtClean="0">
                <a:solidFill>
                  <a:srgbClr val="FF0000"/>
                </a:solidFill>
              </a:rPr>
              <a:t>0</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Classical Probability </a:t>
            </a:r>
            <a:endParaRPr lang="en-US" dirty="0"/>
          </a:p>
        </p:txBody>
      </p:sp>
      <p:sp>
        <p:nvSpPr>
          <p:cNvPr id="3" name="Content Placeholder 2"/>
          <p:cNvSpPr>
            <a:spLocks noGrp="1"/>
          </p:cNvSpPr>
          <p:nvPr>
            <p:ph idx="1"/>
          </p:nvPr>
        </p:nvSpPr>
        <p:spPr>
          <a:xfrm>
            <a:off x="457200" y="1280160"/>
            <a:ext cx="8229600" cy="4142673"/>
          </a:xfrm>
        </p:spPr>
        <p:txBody>
          <a:bodyPr>
            <a:spAutoFit/>
          </a:bodyPr>
          <a:lstStyle/>
          <a:p>
            <a:r>
              <a:rPr lang="en-US" dirty="0" smtClean="0"/>
              <a:t>Suppose that you grab a snack from a bag of chocolates that contains </a:t>
            </a:r>
            <a:r>
              <a:rPr lang="en-US" dirty="0" smtClean="0">
                <a:solidFill>
                  <a:srgbClr val="0000FF"/>
                </a:solidFill>
              </a:rPr>
              <a:t>4</a:t>
            </a:r>
            <a:r>
              <a:rPr lang="en-US" dirty="0" smtClean="0"/>
              <a:t> caramel with milk chocolate, </a:t>
            </a:r>
            <a:r>
              <a:rPr lang="en-US" dirty="0" smtClean="0">
                <a:solidFill>
                  <a:srgbClr val="0000FF"/>
                </a:solidFill>
              </a:rPr>
              <a:t>4</a:t>
            </a:r>
            <a:r>
              <a:rPr lang="en-US" dirty="0" smtClean="0"/>
              <a:t> peppermint with white chocolate, </a:t>
            </a:r>
            <a:r>
              <a:rPr lang="en-US" dirty="0" smtClean="0">
                <a:solidFill>
                  <a:srgbClr val="0000FF"/>
                </a:solidFill>
              </a:rPr>
              <a:t>6 </a:t>
            </a:r>
            <a:r>
              <a:rPr lang="en-US" dirty="0" smtClean="0"/>
              <a:t>dark chocolate with mint, and </a:t>
            </a:r>
            <a:r>
              <a:rPr lang="en-US" dirty="0" smtClean="0">
                <a:solidFill>
                  <a:srgbClr val="0000FF"/>
                </a:solidFill>
              </a:rPr>
              <a:t>2</a:t>
            </a:r>
            <a:r>
              <a:rPr lang="en-US" dirty="0" smtClean="0"/>
              <a:t> raspberry with dark chocolate. What is the probability that you randomly grab a raspberry with dark chocolate for your snack? </a:t>
            </a:r>
          </a:p>
          <a:p>
            <a:r>
              <a:rPr lang="en-US" b="1" dirty="0" smtClean="0"/>
              <a:t>Solution </a:t>
            </a:r>
          </a:p>
          <a:p>
            <a:r>
              <a:rPr lang="en-US" dirty="0" smtClean="0"/>
              <a:t>Remember, to find the probability, we first need to know the number of outcomes in the sample space.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341313" indent="-341313">
              <a:buFont typeface="Courier New" pitchFamily="49" charset="0"/>
              <a:buChar char="o"/>
            </a:pPr>
            <a:r>
              <a:rPr lang="en-US" dirty="0" smtClean="0"/>
              <a:t>Calculate basic probabilities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Classical Probability (cont.)</a:t>
            </a:r>
            <a:endParaRPr lang="en-US" dirty="0"/>
          </a:p>
        </p:txBody>
      </p:sp>
      <p:sp>
        <p:nvSpPr>
          <p:cNvPr id="3" name="Content Placeholder 2"/>
          <p:cNvSpPr>
            <a:spLocks noGrp="1"/>
          </p:cNvSpPr>
          <p:nvPr>
            <p:ph idx="1"/>
          </p:nvPr>
        </p:nvSpPr>
        <p:spPr>
          <a:xfrm>
            <a:off x="457200" y="1280160"/>
            <a:ext cx="8229600" cy="2850011"/>
          </a:xfrm>
        </p:spPr>
        <p:txBody>
          <a:bodyPr>
            <a:spAutoFit/>
          </a:bodyPr>
          <a:lstStyle/>
          <a:p>
            <a:r>
              <a:rPr lang="en-US" dirty="0" smtClean="0"/>
              <a:t>We can add together all of the chocolates in the bag to find out the number of possible outcomes. </a:t>
            </a:r>
          </a:p>
          <a:p>
            <a:pPr algn="ctr"/>
            <a:r>
              <a:rPr lang="en-US" dirty="0" smtClean="0">
                <a:solidFill>
                  <a:srgbClr val="000099"/>
                </a:solidFill>
              </a:rPr>
              <a:t>4 + 4 + 6 + 2 = 16 different chocolates in the bag </a:t>
            </a:r>
          </a:p>
          <a:p>
            <a:r>
              <a:rPr lang="en-US" dirty="0" smtClean="0"/>
              <a:t>Next, we know that there are 2 possible outcomes for the event of choosing a raspberry with dark chocolate. Therefore, the probability of the event is </a:t>
            </a:r>
            <a:endParaRPr lang="en-US" dirty="0"/>
          </a:p>
        </p:txBody>
      </p:sp>
      <p:graphicFrame>
        <p:nvGraphicFramePr>
          <p:cNvPr id="5123" name="Object 3"/>
          <p:cNvGraphicFramePr>
            <a:graphicFrameLocks noChangeAspect="1"/>
          </p:cNvGraphicFramePr>
          <p:nvPr/>
        </p:nvGraphicFramePr>
        <p:xfrm>
          <a:off x="901700" y="4384344"/>
          <a:ext cx="4813300" cy="469900"/>
        </p:xfrm>
        <a:graphic>
          <a:graphicData uri="http://schemas.openxmlformats.org/presentationml/2006/ole">
            <mc:AlternateContent xmlns:mc="http://schemas.openxmlformats.org/markup-compatibility/2006">
              <mc:Choice xmlns:v="urn:schemas-microsoft-com:vml" Requires="v">
                <p:oleObj spid="_x0000_s5175" name="Equation" r:id="rId3" imgW="4813200" imgH="469800" progId="Equation.DSMT4">
                  <p:embed/>
                </p:oleObj>
              </mc:Choice>
              <mc:Fallback>
                <p:oleObj name="Equation" r:id="rId3" imgW="48132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4384344"/>
                        <a:ext cx="481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742296" y="4198960"/>
          <a:ext cx="698500" cy="838200"/>
        </p:xfrm>
        <a:graphic>
          <a:graphicData uri="http://schemas.openxmlformats.org/presentationml/2006/ole">
            <mc:AlternateContent xmlns:mc="http://schemas.openxmlformats.org/markup-compatibility/2006">
              <mc:Choice xmlns:v="urn:schemas-microsoft-com:vml" Requires="v">
                <p:oleObj spid="_x0000_s5176" name="Equation" r:id="rId5" imgW="698400" imgH="838080" progId="Equation.DSMT4">
                  <p:embed/>
                </p:oleObj>
              </mc:Choice>
              <mc:Fallback>
                <p:oleObj name="Equation" r:id="rId5" imgW="698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2296" y="419896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477000" y="4191000"/>
          <a:ext cx="533400" cy="838200"/>
        </p:xfrm>
        <a:graphic>
          <a:graphicData uri="http://schemas.openxmlformats.org/presentationml/2006/ole">
            <mc:AlternateContent xmlns:mc="http://schemas.openxmlformats.org/markup-compatibility/2006">
              <mc:Choice xmlns:v="urn:schemas-microsoft-com:vml" Requires="v">
                <p:oleObj spid="_x0000_s5177" name="Equation" r:id="rId7" imgW="533160" imgH="838080" progId="Equation.DSMT4">
                  <p:embed/>
                </p:oleObj>
              </mc:Choice>
              <mc:Fallback>
                <p:oleObj name="Equation" r:id="rId7" imgW="533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77000" y="4191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7037696" y="4481204"/>
          <a:ext cx="1181100" cy="292100"/>
        </p:xfrm>
        <a:graphic>
          <a:graphicData uri="http://schemas.openxmlformats.org/presentationml/2006/ole">
            <mc:AlternateContent xmlns:mc="http://schemas.openxmlformats.org/markup-compatibility/2006">
              <mc:Choice xmlns:v="urn:schemas-microsoft-com:vml" Requires="v">
                <p:oleObj spid="_x0000_s5178" name="Equation" r:id="rId9" imgW="1180800" imgH="291960" progId="Equation.DSMT4">
                  <p:embed/>
                </p:oleObj>
              </mc:Choice>
              <mc:Fallback>
                <p:oleObj name="Equation" r:id="rId9" imgW="11808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37696" y="4481204"/>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Empirical Probability </a:t>
            </a:r>
            <a:endParaRPr lang="en-US" dirty="0">
              <a:solidFill>
                <a:schemeClr val="accent1"/>
              </a:solidFill>
            </a:endParaRPr>
          </a:p>
        </p:txBody>
      </p:sp>
      <p:sp>
        <p:nvSpPr>
          <p:cNvPr id="3" name="Content Placeholder 2"/>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pPr algn="ctr"/>
            <a:r>
              <a:rPr lang="en-US" b="1" dirty="0" smtClean="0">
                <a:solidFill>
                  <a:srgbClr val="000000"/>
                </a:solidFill>
              </a:rPr>
              <a:t>Empirical Probability </a:t>
            </a:r>
          </a:p>
          <a:p>
            <a:r>
              <a:rPr lang="en-US" dirty="0" smtClean="0">
                <a:solidFill>
                  <a:srgbClr val="000000"/>
                </a:solidFill>
              </a:rPr>
              <a:t>If all outcomes are based on an experiment, </a:t>
            </a:r>
            <a:r>
              <a:rPr lang="en-US" b="1" dirty="0" smtClean="0">
                <a:solidFill>
                  <a:srgbClr val="C00000"/>
                </a:solidFill>
              </a:rPr>
              <a:t>empirical probability </a:t>
            </a:r>
            <a:r>
              <a:rPr lang="en-US" dirty="0" smtClean="0">
                <a:solidFill>
                  <a:srgbClr val="000000"/>
                </a:solidFill>
              </a:rPr>
              <a:t>is calculated with the formula </a:t>
            </a:r>
          </a:p>
          <a:p>
            <a:endParaRPr lang="en-US" dirty="0" smtClean="0">
              <a:solidFill>
                <a:srgbClr val="000000"/>
              </a:solidFill>
            </a:endParaRPr>
          </a:p>
          <a:p>
            <a:endParaRPr lang="en-US" i="1" dirty="0" smtClean="0">
              <a:solidFill>
                <a:srgbClr val="000000"/>
              </a:solidFill>
            </a:endParaRPr>
          </a:p>
          <a:p>
            <a:r>
              <a:rPr lang="en-US" i="1" dirty="0" smtClean="0">
                <a:solidFill>
                  <a:srgbClr val="000000"/>
                </a:solidFill>
              </a:rPr>
              <a:t>P</a:t>
            </a:r>
            <a:r>
              <a:rPr lang="en-US" dirty="0" smtClean="0">
                <a:solidFill>
                  <a:srgbClr val="000000"/>
                </a:solidFill>
              </a:rPr>
              <a:t>(event) will always be a real number between 0 and 1, inclusive. </a:t>
            </a:r>
          </a:p>
        </p:txBody>
      </p:sp>
      <p:graphicFrame>
        <p:nvGraphicFramePr>
          <p:cNvPr id="7170" name="Object 2"/>
          <p:cNvGraphicFramePr>
            <a:graphicFrameLocks noChangeAspect="1"/>
          </p:cNvGraphicFramePr>
          <p:nvPr/>
        </p:nvGraphicFramePr>
        <p:xfrm>
          <a:off x="609600" y="2819400"/>
          <a:ext cx="7924800" cy="776288"/>
        </p:xfrm>
        <a:graphic>
          <a:graphicData uri="http://schemas.openxmlformats.org/presentationml/2006/ole">
            <mc:AlternateContent xmlns:mc="http://schemas.openxmlformats.org/markup-compatibility/2006">
              <mc:Choice xmlns:v="urn:schemas-microsoft-com:vml" Requires="v">
                <p:oleObj spid="_x0000_s7183" name="Equation" r:id="rId3" imgW="7899120" imgH="774360" progId="Equation.DSMT4">
                  <p:embed/>
                </p:oleObj>
              </mc:Choice>
              <mc:Fallback>
                <p:oleObj name="Equation" r:id="rId3" imgW="7899120" imgH="774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19400"/>
                        <a:ext cx="7924800" cy="77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a:t>
            </a:r>
            <a:endParaRPr lang="en-US" dirty="0"/>
          </a:p>
        </p:txBody>
      </p:sp>
      <p:sp>
        <p:nvSpPr>
          <p:cNvPr id="3" name="Content Placeholder 2"/>
          <p:cNvSpPr>
            <a:spLocks noGrp="1"/>
          </p:cNvSpPr>
          <p:nvPr>
            <p:ph idx="1"/>
          </p:nvPr>
        </p:nvSpPr>
        <p:spPr/>
        <p:txBody>
          <a:bodyPr/>
          <a:lstStyle/>
          <a:p>
            <a:r>
              <a:rPr lang="en-US" dirty="0" smtClean="0"/>
              <a:t>For her elementary school science fair project, Libby is conducting research on the accuracy of the weather prediction from her local news channel. She recorded the forecast and the actual weather for two weeks. The following table shows her results.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graphicFrame>
        <p:nvGraphicFramePr>
          <p:cNvPr id="8" name="Table 7"/>
          <p:cNvGraphicFramePr>
            <a:graphicFrameLocks noGrp="1"/>
          </p:cNvGraphicFramePr>
          <p:nvPr/>
        </p:nvGraphicFramePr>
        <p:xfrm>
          <a:off x="2362200" y="1219200"/>
          <a:ext cx="4937760" cy="4572000"/>
        </p:xfrm>
        <a:graphic>
          <a:graphicData uri="http://schemas.openxmlformats.org/drawingml/2006/table">
            <a:tbl>
              <a:tblPr firstRow="1" bandRow="1">
                <a:tableStyleId>{5C22544A-7EE6-4342-B048-85BDC9FD1C3A}</a:tableStyleId>
              </a:tblPr>
              <a:tblGrid>
                <a:gridCol w="2468880"/>
                <a:gridCol w="2468880"/>
              </a:tblGrid>
              <a:tr h="190500">
                <a:tc gridSpan="2">
                  <a:txBody>
                    <a:bodyPr/>
                    <a:lstStyle/>
                    <a:p>
                      <a:pPr algn="ctr" fontAlgn="b"/>
                      <a:r>
                        <a:rPr lang="en-US" sz="2000" u="none" strike="noStrike" dirty="0" smtClean="0"/>
                        <a:t>Table 1: Accuracy </a:t>
                      </a:r>
                      <a:r>
                        <a:rPr lang="en-US" sz="2000" u="none" strike="noStrike" dirty="0"/>
                        <a:t>of Weather </a:t>
                      </a:r>
                      <a:r>
                        <a:rPr lang="en-US" sz="2000" u="none" strike="noStrike" dirty="0" smtClean="0"/>
                        <a:t>Prediction</a:t>
                      </a:r>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tr>
              <a:tr h="190500">
                <a:tc>
                  <a:txBody>
                    <a:bodyPr/>
                    <a:lstStyle/>
                    <a:p>
                      <a:pPr algn="ctr" fontAlgn="b"/>
                      <a:r>
                        <a:rPr lang="en-US" sz="1800" b="1" u="none" strike="noStrike" dirty="0">
                          <a:solidFill>
                            <a:srgbClr val="000000"/>
                          </a:solidFill>
                        </a:rPr>
                        <a:t>Forecast</a:t>
                      </a:r>
                      <a:endParaRPr lang="en-US" sz="1800" b="1" i="0" u="none" strike="noStrike" dirty="0">
                        <a:solidFill>
                          <a:srgbClr val="000000"/>
                        </a:solidFill>
                        <a:latin typeface="Calibri"/>
                      </a:endParaRPr>
                    </a:p>
                  </a:txBody>
                  <a:tcPr marL="9525" marR="9525" marT="9525" marB="0" anchor="b"/>
                </a:tc>
                <a:tc>
                  <a:txBody>
                    <a:bodyPr/>
                    <a:lstStyle/>
                    <a:p>
                      <a:pPr algn="ctr" fontAlgn="b"/>
                      <a:r>
                        <a:rPr lang="en-US" sz="1800" b="1" u="none" strike="noStrike" dirty="0">
                          <a:solidFill>
                            <a:srgbClr val="000000"/>
                          </a:solidFill>
                        </a:rPr>
                        <a:t>Actual Weather</a:t>
                      </a:r>
                      <a:endParaRPr lang="en-US" sz="1800" b="1"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Chance of snow</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Snow</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Snow</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Drizzling 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Chance of snow</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Rain </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Chance of rain</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Using empirical probability, what is the probability that the news channel accurately predicts the next day’s weather? </a:t>
            </a:r>
          </a:p>
          <a:p>
            <a:r>
              <a:rPr lang="en-US" b="1" dirty="0" smtClean="0"/>
              <a:t>Solution </a:t>
            </a:r>
          </a:p>
          <a:p>
            <a:r>
              <a:rPr lang="en-US" dirty="0" smtClean="0"/>
              <a:t>For Libby to calculate the probability, she needs to count the number of days the weatherman correctly predicted the weather and divide it by </a:t>
            </a:r>
            <a:r>
              <a:rPr lang="en-US" dirty="0" smtClean="0">
                <a:solidFill>
                  <a:srgbClr val="0000FF"/>
                </a:solidFill>
              </a:rPr>
              <a:t>14</a:t>
            </a:r>
            <a:r>
              <a:rPr lang="en-US" dirty="0" smtClean="0"/>
              <a:t> (the total number of days she did the experiment).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sp>
        <p:nvSpPr>
          <p:cNvPr id="3" name="Content Placeholder 2"/>
          <p:cNvSpPr>
            <a:spLocks noGrp="1"/>
          </p:cNvSpPr>
          <p:nvPr>
            <p:ph idx="1"/>
          </p:nvPr>
        </p:nvSpPr>
        <p:spPr>
          <a:xfrm>
            <a:off x="457200" y="3352800"/>
            <a:ext cx="8229600" cy="2246769"/>
          </a:xfrm>
        </p:spPr>
        <p:txBody>
          <a:bodyPr>
            <a:spAutoFit/>
          </a:bodyPr>
          <a:lstStyle/>
          <a:p>
            <a:r>
              <a:rPr lang="en-US" dirty="0" smtClean="0"/>
              <a:t>Because Libby can now estimate that the news channel correctly predicts the weather </a:t>
            </a:r>
            <a:r>
              <a:rPr lang="en-US" dirty="0" smtClean="0">
                <a:solidFill>
                  <a:srgbClr val="FF0000"/>
                </a:solidFill>
              </a:rPr>
              <a:t>57%</a:t>
            </a:r>
            <a:r>
              <a:rPr lang="en-US" dirty="0" smtClean="0"/>
              <a:t> of the time, she knows that this is also the probability that the prediction for the following day’s weather will be correct. </a:t>
            </a:r>
            <a:endParaRPr lang="en-US" dirty="0"/>
          </a:p>
        </p:txBody>
      </p:sp>
      <p:graphicFrame>
        <p:nvGraphicFramePr>
          <p:cNvPr id="8195" name="Object 3"/>
          <p:cNvGraphicFramePr>
            <a:graphicFrameLocks noChangeAspect="1"/>
          </p:cNvGraphicFramePr>
          <p:nvPr/>
        </p:nvGraphicFramePr>
        <p:xfrm>
          <a:off x="127000" y="1447800"/>
          <a:ext cx="9017000" cy="723900"/>
        </p:xfrm>
        <a:graphic>
          <a:graphicData uri="http://schemas.openxmlformats.org/presentationml/2006/ole">
            <mc:AlternateContent xmlns:mc="http://schemas.openxmlformats.org/markup-compatibility/2006">
              <mc:Choice xmlns:v="urn:schemas-microsoft-com:vml" Requires="v">
                <p:oleObj spid="_x0000_s8247" name="Equation" r:id="rId3" imgW="9016920" imgH="723600" progId="Equation.DSMT4">
                  <p:embed/>
                </p:oleObj>
              </mc:Choice>
              <mc:Fallback>
                <p:oleObj name="Equation" r:id="rId3" imgW="9016920" imgH="723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0" y="1447800"/>
                        <a:ext cx="90170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786988" y="2313296"/>
          <a:ext cx="622300" cy="723900"/>
        </p:xfrm>
        <a:graphic>
          <a:graphicData uri="http://schemas.openxmlformats.org/presentationml/2006/ole">
            <mc:AlternateContent xmlns:mc="http://schemas.openxmlformats.org/markup-compatibility/2006">
              <mc:Choice xmlns:v="urn:schemas-microsoft-com:vml" Requires="v">
                <p:oleObj spid="_x0000_s8248" name="Equation" r:id="rId5" imgW="622080" imgH="723600" progId="Equation.DSMT4">
                  <p:embed/>
                </p:oleObj>
              </mc:Choice>
              <mc:Fallback>
                <p:oleObj name="Equation" r:id="rId5" imgW="62208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6988" y="2313296"/>
                        <a:ext cx="622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445492" y="2299648"/>
          <a:ext cx="482600" cy="723900"/>
        </p:xfrm>
        <a:graphic>
          <a:graphicData uri="http://schemas.openxmlformats.org/presentationml/2006/ole">
            <mc:AlternateContent xmlns:mc="http://schemas.openxmlformats.org/markup-compatibility/2006">
              <mc:Choice xmlns:v="urn:schemas-microsoft-com:vml" Requires="v">
                <p:oleObj spid="_x0000_s8249" name="Equation" r:id="rId7" imgW="482400" imgH="723600" progId="Equation.DSMT4">
                  <p:embed/>
                </p:oleObj>
              </mc:Choice>
              <mc:Fallback>
                <p:oleObj name="Equation" r:id="rId7" imgW="48240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45492" y="2299648"/>
                        <a:ext cx="482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937948" y="2528248"/>
          <a:ext cx="1485900" cy="266700"/>
        </p:xfrm>
        <a:graphic>
          <a:graphicData uri="http://schemas.openxmlformats.org/presentationml/2006/ole">
            <mc:AlternateContent xmlns:mc="http://schemas.openxmlformats.org/markup-compatibility/2006">
              <mc:Choice xmlns:v="urn:schemas-microsoft-com:vml" Requires="v">
                <p:oleObj spid="_x0000_s8250" name="Equation" r:id="rId9" imgW="1485720" imgH="266400" progId="Equation.DSMT4">
                  <p:embed/>
                </p:oleObj>
              </mc:Choice>
              <mc:Fallback>
                <p:oleObj name="Equation" r:id="rId9" imgW="1485720" imgH="266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7948" y="2528248"/>
                        <a:ext cx="1485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a:t>
            </a:r>
            <a:endParaRPr lang="en-US" dirty="0"/>
          </a:p>
        </p:txBody>
      </p:sp>
      <p:sp>
        <p:nvSpPr>
          <p:cNvPr id="3" name="Content Placeholder 2"/>
          <p:cNvSpPr>
            <a:spLocks noGrp="1"/>
          </p:cNvSpPr>
          <p:nvPr>
            <p:ph idx="1"/>
          </p:nvPr>
        </p:nvSpPr>
        <p:spPr>
          <a:xfrm>
            <a:off x="457200" y="1280160"/>
            <a:ext cx="8229600" cy="4573560"/>
          </a:xfrm>
        </p:spPr>
        <p:txBody>
          <a:bodyPr>
            <a:spAutoFit/>
          </a:bodyPr>
          <a:lstStyle/>
          <a:p>
            <a:r>
              <a:rPr lang="en-US" dirty="0" smtClean="0"/>
              <a:t>Determine if the scenarios given are examples of classical or empirical probability techniques. </a:t>
            </a:r>
          </a:p>
          <a:p>
            <a:pPr marL="341313" indent="-341313"/>
            <a:r>
              <a:rPr lang="en-US" b="1" dirty="0" smtClean="0"/>
              <a:t>a. </a:t>
            </a:r>
            <a:r>
              <a:rPr lang="en-US" dirty="0" smtClean="0"/>
              <a:t>Katie is curious about her chances of winning an </a:t>
            </a:r>
            <a:br>
              <a:rPr lang="en-US" dirty="0" smtClean="0"/>
            </a:br>
            <a:r>
              <a:rPr lang="en-US" dirty="0" smtClean="0"/>
              <a:t>e-reader from the student government association. She polled her friends to find out how many of them filled out the survey to be entered in the contest. </a:t>
            </a:r>
          </a:p>
          <a:p>
            <a:pPr marL="341313" indent="-341313"/>
            <a:r>
              <a:rPr lang="en-US" b="1" dirty="0" smtClean="0"/>
              <a:t>b. </a:t>
            </a:r>
            <a:r>
              <a:rPr lang="en-US" dirty="0" smtClean="0"/>
              <a:t>Tristan is interested in his chances of winning at the black jack table. He determines the probability of what his next card will be by knowing the cards that have already been played.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(cont.) </a:t>
            </a:r>
            <a:endParaRPr lang="en-US" dirty="0"/>
          </a:p>
        </p:txBody>
      </p:sp>
      <p:sp>
        <p:nvSpPr>
          <p:cNvPr id="3" name="Content Placeholder 2"/>
          <p:cNvSpPr>
            <a:spLocks noGrp="1"/>
          </p:cNvSpPr>
          <p:nvPr>
            <p:ph idx="1"/>
          </p:nvPr>
        </p:nvSpPr>
        <p:spPr>
          <a:xfrm>
            <a:off x="457200" y="1280160"/>
            <a:ext cx="8229600" cy="3280898"/>
          </a:xfrm>
        </p:spPr>
        <p:txBody>
          <a:bodyPr>
            <a:spAutoFit/>
          </a:bodyPr>
          <a:lstStyle/>
          <a:p>
            <a:pPr marL="341313" indent="-341313"/>
            <a:r>
              <a:rPr lang="en-US" b="1" dirty="0" smtClean="0"/>
              <a:t>c.</a:t>
            </a:r>
            <a:r>
              <a:rPr lang="en-US" dirty="0" smtClean="0"/>
              <a:t> Based on the recent United States Census, the local government estimates the amount of growth the community will experience in the coming years. </a:t>
            </a:r>
          </a:p>
          <a:p>
            <a:pPr marL="341313" indent="-341313"/>
            <a:r>
              <a:rPr lang="en-US" b="1" dirty="0" smtClean="0"/>
              <a:t>Solution </a:t>
            </a:r>
          </a:p>
          <a:p>
            <a:pPr marL="341313" indent="-341313"/>
            <a:r>
              <a:rPr lang="en-US" b="1" dirty="0" smtClean="0"/>
              <a:t>a. </a:t>
            </a:r>
            <a:r>
              <a:rPr lang="en-US" dirty="0" smtClean="0"/>
              <a:t>Because Katie is conducting an informal survey and not all students are included, the probability is empirical.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(cont.) </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pPr marL="341313" indent="-341313"/>
            <a:r>
              <a:rPr lang="en-US" b="1" dirty="0" smtClean="0"/>
              <a:t>b. </a:t>
            </a:r>
            <a:r>
              <a:rPr lang="en-US" dirty="0" smtClean="0"/>
              <a:t>This is an example of classical probability since all cards have an equal chance of being dealt at the beginning, and Tristan adjusts his chances by accounting for those cards that have already been drawn. </a:t>
            </a:r>
          </a:p>
          <a:p>
            <a:pPr marL="341313" indent="-341313"/>
            <a:r>
              <a:rPr lang="en-US" b="1" dirty="0" smtClean="0"/>
              <a:t>c. </a:t>
            </a:r>
            <a:r>
              <a:rPr lang="en-US" dirty="0" smtClean="0"/>
              <a:t>Since the United States Census is actually an incomplete count, any probability calculated from it would be empirical.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Probability</a:t>
            </a:r>
            <a:endParaRPr lang="en-US" dirty="0"/>
          </a:p>
        </p:txBody>
      </p:sp>
      <p:sp>
        <p:nvSpPr>
          <p:cNvPr id="3" name="Content Placeholder 2"/>
          <p:cNvSpPr>
            <a:spLocks noGrp="1"/>
          </p:cNvSpPr>
          <p:nvPr>
            <p:ph idx="1"/>
          </p:nvPr>
        </p:nvSpPr>
        <p:spPr/>
        <p:txBody>
          <a:bodyPr>
            <a:normAutofit/>
          </a:bodyPr>
          <a:lstStyle/>
          <a:p>
            <a:r>
              <a:rPr lang="en-US" dirty="0" smtClean="0"/>
              <a:t>To begin our discussion of probability, we need to define a few terms. First, a </a:t>
            </a:r>
            <a:r>
              <a:rPr lang="en-US" b="1" dirty="0" smtClean="0"/>
              <a:t>trial</a:t>
            </a:r>
            <a:r>
              <a:rPr lang="en-US" dirty="0" smtClean="0"/>
              <a:t>, or </a:t>
            </a:r>
            <a:r>
              <a:rPr lang="en-US" b="1" dirty="0" smtClean="0"/>
              <a:t>probability experiment</a:t>
            </a:r>
            <a:r>
              <a:rPr lang="en-US" dirty="0" smtClean="0"/>
              <a:t>, is any process that produces a random result, such drawing a number from one to ten out of a hat. </a:t>
            </a:r>
          </a:p>
          <a:p>
            <a:r>
              <a:rPr lang="en-US" dirty="0" smtClean="0"/>
              <a:t>This example easily illustrates the possible individual results, called </a:t>
            </a:r>
            <a:r>
              <a:rPr lang="en-US" b="1" dirty="0" smtClean="0"/>
              <a:t>outcomes</a:t>
            </a:r>
            <a:r>
              <a:rPr lang="en-US" dirty="0" smtClean="0"/>
              <a:t>. For this example, all numbers from one to ten are outcomes. </a:t>
            </a:r>
          </a:p>
        </p:txBody>
      </p:sp>
    </p:spTree>
    <p:extLst>
      <p:ext uri="{BB962C8B-B14F-4D97-AF65-F5344CB8AC3E}">
        <p14:creationId xmlns:p14="http://schemas.microsoft.com/office/powerpoint/2010/main" val="3398167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Probability</a:t>
            </a:r>
            <a:endParaRPr lang="en-US" dirty="0"/>
          </a:p>
        </p:txBody>
      </p:sp>
      <p:sp>
        <p:nvSpPr>
          <p:cNvPr id="3" name="Content Placeholder 2"/>
          <p:cNvSpPr>
            <a:spLocks noGrp="1"/>
          </p:cNvSpPr>
          <p:nvPr>
            <p:ph idx="1"/>
          </p:nvPr>
        </p:nvSpPr>
        <p:spPr/>
        <p:txBody>
          <a:bodyPr/>
          <a:lstStyle/>
          <a:p>
            <a:r>
              <a:rPr lang="en-US" dirty="0"/>
              <a:t>The set of all possible outcomes is called the </a:t>
            </a:r>
            <a:r>
              <a:rPr lang="en-US" b="1" dirty="0"/>
              <a:t>sample space </a:t>
            </a:r>
            <a:r>
              <a:rPr lang="en-US" dirty="0"/>
              <a:t>for that experiment. For </a:t>
            </a:r>
            <a:r>
              <a:rPr lang="en-US" dirty="0" smtClean="0"/>
              <a:t>the example of </a:t>
            </a:r>
            <a:r>
              <a:rPr lang="en-US" dirty="0"/>
              <a:t>drawing a number from one to ten out of a hat</a:t>
            </a:r>
            <a:r>
              <a:rPr lang="en-US" dirty="0" smtClean="0"/>
              <a:t>, </a:t>
            </a:r>
            <a:r>
              <a:rPr lang="en-US" dirty="0"/>
              <a:t>the sample space is</a:t>
            </a:r>
          </a:p>
          <a:p>
            <a:pPr algn="ctr"/>
            <a:r>
              <a:rPr lang="en-US" dirty="0"/>
              <a:t>{1, 2, 3, 4, 5, 6, 7, 8, 9, 10}.</a:t>
            </a:r>
          </a:p>
          <a:p>
            <a:endParaRPr lang="en-US" dirty="0"/>
          </a:p>
        </p:txBody>
      </p:sp>
    </p:spTree>
    <p:extLst>
      <p:ext uri="{BB962C8B-B14F-4D97-AF65-F5344CB8AC3E}">
        <p14:creationId xmlns:p14="http://schemas.microsoft.com/office/powerpoint/2010/main" val="3977730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Determining Sample Spaces </a:t>
            </a:r>
            <a:endParaRPr lang="en-US" dirty="0">
              <a:solidFill>
                <a:schemeClr val="accent1"/>
              </a:solidFill>
            </a:endParaRPr>
          </a:p>
        </p:txBody>
      </p:sp>
      <p:sp>
        <p:nvSpPr>
          <p:cNvPr id="3" name="Content Placeholder 2"/>
          <p:cNvSpPr>
            <a:spLocks noGrp="1"/>
          </p:cNvSpPr>
          <p:nvPr>
            <p:ph idx="1"/>
          </p:nvPr>
        </p:nvSpPr>
        <p:spPr>
          <a:xfrm>
            <a:off x="457200" y="1280160"/>
            <a:ext cx="8229600" cy="2419124"/>
          </a:xfrm>
        </p:spPr>
        <p:txBody>
          <a:bodyPr>
            <a:spAutoFit/>
          </a:bodyPr>
          <a:lstStyle/>
          <a:p>
            <a:r>
              <a:rPr lang="en-US" dirty="0" smtClean="0"/>
              <a:t>Identify the sample space for each of the following experiments. Note that the outcomes in a sample space are listed between brackets and separated by commas. </a:t>
            </a:r>
          </a:p>
          <a:p>
            <a:pPr marL="341313" indent="-341313"/>
            <a:r>
              <a:rPr lang="en-US" b="1" dirty="0" smtClean="0"/>
              <a:t>a.	</a:t>
            </a:r>
            <a:r>
              <a:rPr lang="en-US" dirty="0" smtClean="0"/>
              <a:t>Rolling a single die. </a:t>
            </a:r>
          </a:p>
          <a:p>
            <a:pPr marL="341313" indent="-341313"/>
            <a:r>
              <a:rPr lang="en-US" b="1" dirty="0" smtClean="0"/>
              <a:t>b. </a:t>
            </a:r>
            <a:r>
              <a:rPr lang="en-US" dirty="0" smtClean="0"/>
              <a:t>Birth order gender for two children in a single family.</a:t>
            </a:r>
            <a:r>
              <a:rPr lang="en-US" b="1"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Determining Sample Spaces (cont.) </a:t>
            </a:r>
            <a:endParaRPr lang="en-US" dirty="0">
              <a:solidFill>
                <a:schemeClr val="accent1"/>
              </a:solidFill>
            </a:endParaRPr>
          </a:p>
        </p:txBody>
      </p:sp>
      <p:sp>
        <p:nvSpPr>
          <p:cNvPr id="3" name="Content Placeholder 2"/>
          <p:cNvSpPr>
            <a:spLocks noGrp="1"/>
          </p:cNvSpPr>
          <p:nvPr>
            <p:ph idx="1"/>
          </p:nvPr>
        </p:nvSpPr>
        <p:spPr>
          <a:xfrm>
            <a:off x="457200" y="1280160"/>
            <a:ext cx="8229600" cy="4745915"/>
          </a:xfrm>
        </p:spPr>
        <p:txBody>
          <a:bodyPr>
            <a:spAutoFit/>
          </a:bodyPr>
          <a:lstStyle/>
          <a:p>
            <a:r>
              <a:rPr lang="en-US" b="1" dirty="0" smtClean="0"/>
              <a:t>Solution </a:t>
            </a:r>
          </a:p>
          <a:p>
            <a:pPr marL="341313" indent="-341313"/>
            <a:r>
              <a:rPr lang="en-US" b="1" dirty="0" smtClean="0"/>
              <a:t>a. </a:t>
            </a:r>
            <a:r>
              <a:rPr lang="en-US" dirty="0" smtClean="0"/>
              <a:t>The sample space consists of all of the possible outcomes of rolling a die. It can land on any of the six sides of the die. Therefore, the sample space is the following.</a:t>
            </a:r>
            <a:r>
              <a:rPr lang="en-US" b="1" dirty="0" smtClean="0"/>
              <a:t> </a:t>
            </a:r>
          </a:p>
          <a:p>
            <a:endParaRPr lang="en-US" dirty="0" smtClean="0"/>
          </a:p>
          <a:p>
            <a:pPr marL="463550" indent="-463550"/>
            <a:r>
              <a:rPr lang="en-US" b="1" dirty="0" smtClean="0"/>
              <a:t>b. 	</a:t>
            </a:r>
            <a:r>
              <a:rPr lang="en-US" dirty="0" smtClean="0"/>
              <a:t>The sample space consists of all possible gender outcomes for a family with two children. Let B = boy and G = girl. The sample space is </a:t>
            </a:r>
          </a:p>
          <a:p>
            <a:pPr algn="ctr"/>
            <a:r>
              <a:rPr lang="en-US" dirty="0" smtClean="0">
                <a:solidFill>
                  <a:srgbClr val="FF0000"/>
                </a:solidFill>
              </a:rPr>
              <a:t>{BB, BG, GB, GG}</a:t>
            </a:r>
            <a:r>
              <a:rPr lang="en-US" dirty="0" smtClean="0"/>
              <a:t>.</a:t>
            </a:r>
            <a:r>
              <a:rPr lang="en-US" dirty="0" smtClean="0">
                <a:solidFill>
                  <a:srgbClr val="FF0000"/>
                </a:solidFill>
              </a:rPr>
              <a:t> </a:t>
            </a:r>
            <a:endParaRPr lang="en-US"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2743200" y="3429001"/>
            <a:ext cx="3505200" cy="61137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Identify the sample space for tossing two coins together. You can list it inside { } separating the elements by commas. </a:t>
            </a:r>
            <a:endParaRPr lang="en-US" b="1" dirty="0" smtClean="0">
              <a:solidFill>
                <a:srgbClr val="000000"/>
              </a:solidFill>
            </a:endParaRPr>
          </a:p>
        </p:txBody>
      </p:sp>
      <p:sp>
        <p:nvSpPr>
          <p:cNvPr id="4" name="Content Placeholder 2"/>
          <p:cNvSpPr txBox="1">
            <a:spLocks/>
          </p:cNvSpPr>
          <p:nvPr/>
        </p:nvSpPr>
        <p:spPr>
          <a:xfrm>
            <a:off x="457200" y="5396552"/>
            <a:ext cx="8229600" cy="60960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smtClean="0">
                <a:ln>
                  <a:noFill/>
                </a:ln>
                <a:solidFill>
                  <a:srgbClr val="000000"/>
                </a:solidFill>
                <a:effectLst/>
                <a:uLnTx/>
                <a:uFillTx/>
                <a:latin typeface="+mn-lt"/>
                <a:ea typeface="+mn-ea"/>
                <a:cs typeface="+mn-cs"/>
              </a:rPr>
              <a:t>Answer:</a:t>
            </a:r>
            <a:r>
              <a:rPr kumimoji="0" lang="en-US" sz="2800" b="1" i="0" u="none" strike="noStrike" kern="1200" cap="none" spc="0" normalizeH="0" baseline="0" noProof="0" dirty="0" smtClean="0">
                <a:ln>
                  <a:noFill/>
                </a:ln>
                <a:solidFill>
                  <a:srgbClr val="000000"/>
                </a:solidFill>
                <a:effectLst/>
                <a:uLnTx/>
                <a:uFillTx/>
                <a:latin typeface="+mn-lt"/>
                <a:ea typeface="+mn-ea"/>
                <a:cs typeface="+mn-cs"/>
              </a:rPr>
              <a:t> </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{HH, HT, TT, TH}</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Trial</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Trial </a:t>
            </a:r>
          </a:p>
          <a:p>
            <a:r>
              <a:rPr lang="en-US" dirty="0" smtClean="0">
                <a:solidFill>
                  <a:srgbClr val="000000"/>
                </a:solidFill>
              </a:rPr>
              <a:t>A </a:t>
            </a:r>
            <a:r>
              <a:rPr lang="en-US" b="1" dirty="0" smtClean="0">
                <a:solidFill>
                  <a:srgbClr val="C00000"/>
                </a:solidFill>
              </a:rPr>
              <a:t>trial</a:t>
            </a:r>
            <a:r>
              <a:rPr lang="en-US" dirty="0" smtClean="0">
                <a:solidFill>
                  <a:srgbClr val="000000"/>
                </a:solidFill>
              </a:rPr>
              <a:t>, or probability experiment, is any process that produces a random result.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Outcome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Outcome </a:t>
            </a:r>
          </a:p>
          <a:p>
            <a:r>
              <a:rPr lang="en-US" dirty="0" smtClean="0">
                <a:solidFill>
                  <a:srgbClr val="000000"/>
                </a:solidFill>
              </a:rPr>
              <a:t>The </a:t>
            </a:r>
            <a:r>
              <a:rPr lang="en-US" b="1" dirty="0" smtClean="0">
                <a:solidFill>
                  <a:srgbClr val="C00000"/>
                </a:solidFill>
              </a:rPr>
              <a:t>outcomes</a:t>
            </a:r>
            <a:r>
              <a:rPr lang="en-US" dirty="0" smtClean="0">
                <a:solidFill>
                  <a:srgbClr val="000000"/>
                </a:solidFill>
              </a:rPr>
              <a:t> of a trial are the possible individual results.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1132</TotalTime>
  <Words>1198</Words>
  <Application>Microsoft Office PowerPoint</Application>
  <PresentationFormat>On-screen Show (4:3)</PresentationFormat>
  <Paragraphs>127</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Calibri</vt:lpstr>
      <vt:lpstr>Courier New</vt:lpstr>
      <vt:lpstr>Arial</vt:lpstr>
      <vt:lpstr>Office Theme</vt:lpstr>
      <vt:lpstr>Equation</vt:lpstr>
      <vt:lpstr>Section 7.1</vt:lpstr>
      <vt:lpstr>Objective</vt:lpstr>
      <vt:lpstr>Introduction to Probability</vt:lpstr>
      <vt:lpstr>Introduction to Probability</vt:lpstr>
      <vt:lpstr>Example 1: Determining Sample Spaces </vt:lpstr>
      <vt:lpstr>Example 1: Determining Sample Spaces (cont.) </vt:lpstr>
      <vt:lpstr>Skill Check #1 </vt:lpstr>
      <vt:lpstr>Trial</vt:lpstr>
      <vt:lpstr>Outcome </vt:lpstr>
      <vt:lpstr>Sample Space</vt:lpstr>
      <vt:lpstr>Event </vt:lpstr>
      <vt:lpstr>Classical Probability</vt:lpstr>
      <vt:lpstr>Example 2: Calculating Classical Probability </vt:lpstr>
      <vt:lpstr>Example 2: Calculating Classical Probability (cont.) </vt:lpstr>
      <vt:lpstr>Example 2: Calculating Classical Probability (cont.) </vt:lpstr>
      <vt:lpstr>Example 2: Calculating Classical Probability (cont.) </vt:lpstr>
      <vt:lpstr>Example 2: Calculating Classical Probability (cont.) </vt:lpstr>
      <vt:lpstr>Example 2: Calculating Classical Probability (cont.) </vt:lpstr>
      <vt:lpstr>Example 3: Calculating Classical Probability </vt:lpstr>
      <vt:lpstr>Example 3: Calculating Classical Probability (cont.)</vt:lpstr>
      <vt:lpstr>Empirical Probability </vt:lpstr>
      <vt:lpstr>Example 4: Empirical Probability with Multiple Trials </vt:lpstr>
      <vt:lpstr>Example 4: Empirical Probability with Multiple Trials (cont.)</vt:lpstr>
      <vt:lpstr>Example 4: Empirical Probability with Multiple Trials (cont.)</vt:lpstr>
      <vt:lpstr>Example 4: Empirical Probability with Multiple Trials (cont.)</vt:lpstr>
      <vt:lpstr>Example 5: Classical vs. Empirical Probability </vt:lpstr>
      <vt:lpstr>Example 5: Classical vs. Empirical Probability (cont.) </vt:lpstr>
      <vt:lpstr>Example 5: Classical vs. Empirical Probability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182</cp:revision>
  <dcterms:created xsi:type="dcterms:W3CDTF">2013-04-26T14:43:13Z</dcterms:created>
  <dcterms:modified xsi:type="dcterms:W3CDTF">2017-08-03T19:01:27Z</dcterms:modified>
</cp:coreProperties>
</file>