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93" r:id="rId3"/>
    <p:sldId id="295" r:id="rId4"/>
    <p:sldId id="263" r:id="rId5"/>
    <p:sldId id="261"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96" r:id="rId21"/>
    <p:sldId id="278" r:id="rId22"/>
    <p:sldId id="294"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embeddedFontLst>
    <p:embeddedFont>
      <p:font typeface="Calibri" panose="020F0502020204030204" pitchFamily="34" charset="0"/>
      <p:regular r:id="rId39"/>
      <p:bold r:id="rId40"/>
      <p:italic r:id="rId41"/>
      <p:boldItalic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7F"/>
    <a:srgbClr val="0000FF"/>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7" d="100"/>
          <a:sy n="97" d="100"/>
        </p:scale>
        <p:origin x="840"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2.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8.wmf"/><Relationship Id="rId12" Type="http://schemas.openxmlformats.org/officeDocument/2006/relationships/oleObject" Target="../embeddings/oleObject8.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0.wmf"/><Relationship Id="rId5" Type="http://schemas.openxmlformats.org/officeDocument/2006/relationships/image" Target="../media/image7.wmf"/><Relationship Id="rId15" Type="http://schemas.openxmlformats.org/officeDocument/2006/relationships/image" Target="../media/image12.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9.wmf"/><Relationship Id="rId14"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5" Type="http://schemas.openxmlformats.org/officeDocument/2006/relationships/image" Target="../media/image14.wmf"/><Relationship Id="rId4" Type="http://schemas.openxmlformats.org/officeDocument/2006/relationships/oleObject" Target="../embeddings/oleObject11.bin"/><Relationship Id="rId9" Type="http://schemas.openxmlformats.org/officeDocument/2006/relationships/image" Target="../media/image16.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19.wmf"/><Relationship Id="rId12" Type="http://schemas.openxmlformats.org/officeDocument/2006/relationships/oleObject" Target="../embeddings/oleObject19.bin"/><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21.wmf"/><Relationship Id="rId5" Type="http://schemas.openxmlformats.org/officeDocument/2006/relationships/image" Target="../media/image18.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20.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7.wmf"/><Relationship Id="rId5" Type="http://schemas.openxmlformats.org/officeDocument/2006/relationships/image" Target="../media/image24.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6.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0.bin"/><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1.wmf"/><Relationship Id="rId14" Type="http://schemas.openxmlformats.org/officeDocument/2006/relationships/oleObject" Target="../embeddings/oleObject31.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6.wmf"/><Relationship Id="rId4" Type="http://schemas.openxmlformats.org/officeDocument/2006/relationships/oleObject" Target="../embeddings/oleObject33.bin"/></Relationships>
</file>

<file path=ppt/slides/_rels/slide24.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4.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0.bin"/><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42.wmf"/><Relationship Id="rId5" Type="http://schemas.openxmlformats.org/officeDocument/2006/relationships/image" Target="../media/image39.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4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6.wmf"/><Relationship Id="rId12" Type="http://schemas.openxmlformats.org/officeDocument/2006/relationships/oleObject" Target="../embeddings/oleObject46.bin"/><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8.wmf"/><Relationship Id="rId5" Type="http://schemas.openxmlformats.org/officeDocument/2006/relationships/image" Target="../media/image45.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2.bin"/><Relationship Id="rId2"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4.wmf"/><Relationship Id="rId5" Type="http://schemas.openxmlformats.org/officeDocument/2006/relationships/image" Target="../media/image51.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53.wmf"/></Relationships>
</file>

<file path=ppt/slides/_rels/slide32.x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oleObject" Target="../embeddings/oleObject53.bin"/><Relationship Id="rId1" Type="http://schemas.openxmlformats.org/officeDocument/2006/relationships/slideLayout" Target="../slideLayouts/slideLayout2.xml"/><Relationship Id="rId5" Type="http://schemas.openxmlformats.org/officeDocument/2006/relationships/image" Target="../media/image57.wmf"/><Relationship Id="rId4" Type="http://schemas.openxmlformats.org/officeDocument/2006/relationships/oleObject" Target="../embeddings/oleObject54.bin"/></Relationships>
</file>

<file path=ppt/slides/_rels/slide33.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oleObject" Target="../embeddings/oleObject55.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image" Target="../media/image59.wmf"/><Relationship Id="rId7" Type="http://schemas.openxmlformats.org/officeDocument/2006/relationships/image" Target="../media/image61.wmf"/><Relationship Id="rId2" Type="http://schemas.openxmlformats.org/officeDocument/2006/relationships/oleObject" Target="../embeddings/oleObject56.bin"/><Relationship Id="rId1" Type="http://schemas.openxmlformats.org/officeDocument/2006/relationships/slideLayout" Target="../slideLayouts/slideLayout2.xml"/><Relationship Id="rId6" Type="http://schemas.openxmlformats.org/officeDocument/2006/relationships/oleObject" Target="../embeddings/oleObject58.bin"/><Relationship Id="rId5" Type="http://schemas.openxmlformats.org/officeDocument/2006/relationships/image" Target="../media/image60.wmf"/><Relationship Id="rId4" Type="http://schemas.openxmlformats.org/officeDocument/2006/relationships/oleObject" Target="../embeddings/oleObject57.bin"/><Relationship Id="rId9" Type="http://schemas.openxmlformats.org/officeDocument/2006/relationships/image" Target="../media/image6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Counting Our Way to Probabilities </a:t>
            </a:r>
            <a:endParaRPr lang="en-US" b="1" i="1" baseline="30000"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Fundamental Counting Principle without Replacement </a:t>
            </a:r>
          </a:p>
        </p:txBody>
      </p:sp>
      <p:sp>
        <p:nvSpPr>
          <p:cNvPr id="3" name="Content Placeholder 2"/>
          <p:cNvSpPr>
            <a:spLocks noGrp="1"/>
          </p:cNvSpPr>
          <p:nvPr>
            <p:ph idx="1"/>
          </p:nvPr>
        </p:nvSpPr>
        <p:spPr>
          <a:xfrm>
            <a:off x="457200" y="1280160"/>
            <a:ext cx="8229600" cy="2677656"/>
          </a:xfrm>
        </p:spPr>
        <p:txBody>
          <a:bodyPr>
            <a:spAutoFit/>
          </a:bodyPr>
          <a:lstStyle/>
          <a:p>
            <a:r>
              <a:rPr lang="en-US" dirty="0"/>
              <a:t>Let’s change the previous example slightly. The password still needs to be </a:t>
            </a:r>
            <a:r>
              <a:rPr lang="en-US" dirty="0">
                <a:solidFill>
                  <a:srgbClr val="0000FF"/>
                </a:solidFill>
              </a:rPr>
              <a:t>8</a:t>
            </a:r>
            <a:r>
              <a:rPr lang="en-US" dirty="0"/>
              <a:t> characters long consisting of </a:t>
            </a:r>
            <a:r>
              <a:rPr lang="en-US" dirty="0">
                <a:solidFill>
                  <a:srgbClr val="0000FF"/>
                </a:solidFill>
              </a:rPr>
              <a:t>5</a:t>
            </a:r>
            <a:r>
              <a:rPr lang="en-US" dirty="0"/>
              <a:t> lowercase letters followed by </a:t>
            </a:r>
            <a:r>
              <a:rPr lang="en-US" dirty="0">
                <a:solidFill>
                  <a:srgbClr val="0000FF"/>
                </a:solidFill>
              </a:rPr>
              <a:t>3</a:t>
            </a:r>
            <a:r>
              <a:rPr lang="en-US" dirty="0"/>
              <a:t> numbers. However, now the characters may not be duplicated in the password, that is, we say we’re counting </a:t>
            </a:r>
            <a:r>
              <a:rPr lang="en-US" b="1" dirty="0"/>
              <a:t>without replacement, or without repetition</a:t>
            </a:r>
            <a:r>
              <a:rPr lang="en-US" dirty="0"/>
              <a:t>.</a:t>
            </a:r>
            <a:r>
              <a:rPr lang="en-US" b="1"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Fundamental Counting Principle without Replacement (cont.)</a:t>
            </a:r>
          </a:p>
        </p:txBody>
      </p:sp>
      <p:sp>
        <p:nvSpPr>
          <p:cNvPr id="3" name="Content Placeholder 2"/>
          <p:cNvSpPr>
            <a:spLocks noGrp="1"/>
          </p:cNvSpPr>
          <p:nvPr>
            <p:ph idx="1"/>
          </p:nvPr>
        </p:nvSpPr>
        <p:spPr>
          <a:xfrm>
            <a:off x="457200" y="1280160"/>
            <a:ext cx="8229600" cy="3625608"/>
          </a:xfrm>
        </p:spPr>
        <p:txBody>
          <a:bodyPr>
            <a:spAutoFit/>
          </a:bodyPr>
          <a:lstStyle/>
          <a:p>
            <a:r>
              <a:rPr lang="en-US" b="1" dirty="0"/>
              <a:t>Solution </a:t>
            </a:r>
          </a:p>
          <a:p>
            <a:r>
              <a:rPr lang="en-US" dirty="0"/>
              <a:t>We still have the first </a:t>
            </a:r>
            <a:r>
              <a:rPr lang="en-US" dirty="0">
                <a:solidFill>
                  <a:srgbClr val="0000FF"/>
                </a:solidFill>
              </a:rPr>
              <a:t>5</a:t>
            </a:r>
            <a:r>
              <a:rPr lang="en-US" dirty="0"/>
              <a:t> slots being filled with letters and the last </a:t>
            </a:r>
            <a:r>
              <a:rPr lang="en-US" dirty="0">
                <a:solidFill>
                  <a:srgbClr val="0000FF"/>
                </a:solidFill>
              </a:rPr>
              <a:t>3</a:t>
            </a:r>
            <a:r>
              <a:rPr lang="en-US" dirty="0"/>
              <a:t> with numbers. This time our picture changes slightly. The first slot still has a possibility of </a:t>
            </a:r>
            <a:r>
              <a:rPr lang="en-US" dirty="0">
                <a:solidFill>
                  <a:srgbClr val="0000FF"/>
                </a:solidFill>
              </a:rPr>
              <a:t>26</a:t>
            </a:r>
            <a:r>
              <a:rPr lang="en-US" dirty="0"/>
              <a:t> letters, but the second slot now only has </a:t>
            </a:r>
            <a:r>
              <a:rPr lang="en-US" dirty="0">
                <a:solidFill>
                  <a:srgbClr val="0000FF"/>
                </a:solidFill>
              </a:rPr>
              <a:t>25</a:t>
            </a:r>
            <a:r>
              <a:rPr lang="en-US" dirty="0"/>
              <a:t> choices since we used one letter for the first slot. Similarly, the third slot has </a:t>
            </a:r>
            <a:r>
              <a:rPr lang="en-US" dirty="0">
                <a:solidFill>
                  <a:srgbClr val="0000FF"/>
                </a:solidFill>
              </a:rPr>
              <a:t>24</a:t>
            </a:r>
            <a:r>
              <a:rPr lang="en-US" dirty="0"/>
              <a:t> choices, and so forth. The same thing happens with the digits in the last </a:t>
            </a:r>
            <a:r>
              <a:rPr lang="en-US" dirty="0">
                <a:solidFill>
                  <a:srgbClr val="0000FF"/>
                </a:solidFill>
              </a:rPr>
              <a:t>3</a:t>
            </a:r>
            <a:r>
              <a:rPr lang="en-US" dirty="0"/>
              <a:t> spaces.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Fundamental Counting Principle without Replacement (cont.)</a:t>
            </a:r>
          </a:p>
        </p:txBody>
      </p:sp>
      <p:sp>
        <p:nvSpPr>
          <p:cNvPr id="3" name="Content Placeholder 2"/>
          <p:cNvSpPr>
            <a:spLocks noGrp="1"/>
          </p:cNvSpPr>
          <p:nvPr>
            <p:ph idx="1"/>
          </p:nvPr>
        </p:nvSpPr>
        <p:spPr>
          <a:xfrm>
            <a:off x="457200" y="3810000"/>
            <a:ext cx="8229600" cy="2246769"/>
          </a:xfrm>
        </p:spPr>
        <p:txBody>
          <a:bodyPr>
            <a:spAutoFit/>
          </a:bodyPr>
          <a:lstStyle/>
          <a:p>
            <a:r>
              <a:rPr lang="en-US" dirty="0"/>
              <a:t>So now we have </a:t>
            </a:r>
            <a:br>
              <a:rPr lang="en-US" dirty="0"/>
            </a:br>
            <a:r>
              <a:rPr lang="en-US" dirty="0">
                <a:solidFill>
                  <a:srgbClr val="00007F"/>
                </a:solidFill>
              </a:rPr>
              <a:t>(26) (25) (24) (23) (22) (10) (9) (8)</a:t>
            </a:r>
            <a:r>
              <a:rPr lang="en-US" dirty="0"/>
              <a:t> </a:t>
            </a:r>
            <a:r>
              <a:rPr lang="en-US"/>
              <a:t>= </a:t>
            </a:r>
            <a:r>
              <a:rPr lang="en-US">
                <a:solidFill>
                  <a:srgbClr val="FF0000"/>
                </a:solidFill>
              </a:rPr>
              <a:t>5,683,392,000</a:t>
            </a:r>
            <a:r>
              <a:rPr lang="en-US"/>
              <a:t> </a:t>
            </a:r>
            <a:r>
              <a:rPr lang="en-US" dirty="0"/>
              <a:t>possible passwords. That is almost half of the original amount of passwords possible if we allowed replacement! </a:t>
            </a:r>
          </a:p>
        </p:txBody>
      </p:sp>
      <p:pic>
        <p:nvPicPr>
          <p:cNvPr id="3076" name="Picture 4"/>
          <p:cNvPicPr>
            <a:picLocks noChangeAspect="1" noChangeArrowheads="1"/>
          </p:cNvPicPr>
          <p:nvPr/>
        </p:nvPicPr>
        <p:blipFill>
          <a:blip r:embed="rId2" cstate="print"/>
          <a:srcRect/>
          <a:stretch>
            <a:fillRect/>
          </a:stretch>
        </p:blipFill>
        <p:spPr bwMode="auto">
          <a:xfrm>
            <a:off x="1600200" y="1066800"/>
            <a:ext cx="5943600" cy="278034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accent1"/>
                </a:solidFill>
              </a:rPr>
              <a:t>n</a:t>
            </a:r>
            <a:r>
              <a:rPr lang="en-US" dirty="0">
                <a:solidFill>
                  <a:schemeClr val="accent1"/>
                </a:solidFill>
              </a:rPr>
              <a:t> Factorial </a:t>
            </a:r>
          </a:p>
        </p:txBody>
      </p:sp>
      <p:sp>
        <p:nvSpPr>
          <p:cNvPr id="3" name="Content Placeholder 2"/>
          <p:cNvSpPr>
            <a:spLocks noGrp="1"/>
          </p:cNvSpPr>
          <p:nvPr>
            <p:ph idx="1"/>
          </p:nvPr>
        </p:nvSpPr>
        <p:spPr>
          <a:xfrm>
            <a:off x="457200" y="1280160"/>
            <a:ext cx="8229600" cy="2936188"/>
          </a:xfrm>
          <a:solidFill>
            <a:schemeClr val="accent3"/>
          </a:solidFill>
          <a:ln w="28575">
            <a:solidFill>
              <a:srgbClr val="000000"/>
            </a:solidFill>
          </a:ln>
        </p:spPr>
        <p:txBody>
          <a:bodyPr>
            <a:spAutoFit/>
          </a:bodyPr>
          <a:lstStyle/>
          <a:p>
            <a:pPr algn="ctr"/>
            <a:r>
              <a:rPr lang="en-US" b="1" i="1" dirty="0">
                <a:solidFill>
                  <a:srgbClr val="000000"/>
                </a:solidFill>
              </a:rPr>
              <a:t>n</a:t>
            </a:r>
            <a:r>
              <a:rPr lang="en-US" b="1" dirty="0">
                <a:solidFill>
                  <a:srgbClr val="000000"/>
                </a:solidFill>
              </a:rPr>
              <a:t> Factorial </a:t>
            </a:r>
          </a:p>
          <a:p>
            <a:r>
              <a:rPr lang="en-US" dirty="0">
                <a:solidFill>
                  <a:srgbClr val="000000"/>
                </a:solidFill>
              </a:rPr>
              <a:t>In general, </a:t>
            </a:r>
            <a:r>
              <a:rPr lang="en-US" b="1" i="1" dirty="0">
                <a:solidFill>
                  <a:srgbClr val="000000"/>
                </a:solidFill>
              </a:rPr>
              <a:t>n</a:t>
            </a:r>
            <a:r>
              <a:rPr lang="en-US" b="1" dirty="0">
                <a:solidFill>
                  <a:srgbClr val="000000"/>
                </a:solidFill>
              </a:rPr>
              <a:t>!</a:t>
            </a:r>
            <a:r>
              <a:rPr lang="en-US" dirty="0">
                <a:solidFill>
                  <a:srgbClr val="000000"/>
                </a:solidFill>
              </a:rPr>
              <a:t> (read “</a:t>
            </a:r>
            <a:r>
              <a:rPr lang="en-US" b="1" i="1" dirty="0">
                <a:solidFill>
                  <a:srgbClr val="C00000"/>
                </a:solidFill>
              </a:rPr>
              <a:t>n</a:t>
            </a:r>
            <a:r>
              <a:rPr lang="en-US" b="1" dirty="0">
                <a:solidFill>
                  <a:srgbClr val="C00000"/>
                </a:solidFill>
              </a:rPr>
              <a:t> factorial</a:t>
            </a:r>
            <a:r>
              <a:rPr lang="en-US" dirty="0">
                <a:solidFill>
                  <a:srgbClr val="000000"/>
                </a:solidFill>
              </a:rPr>
              <a:t>”) is the product of all the positive integers less than or equal to </a:t>
            </a:r>
            <a:r>
              <a:rPr lang="en-US" i="1" dirty="0">
                <a:solidFill>
                  <a:srgbClr val="000000"/>
                </a:solidFill>
              </a:rPr>
              <a:t>n</a:t>
            </a:r>
            <a:r>
              <a:rPr lang="en-US" dirty="0">
                <a:solidFill>
                  <a:srgbClr val="000000"/>
                </a:solidFill>
              </a:rPr>
              <a:t>, where </a:t>
            </a:r>
            <a:r>
              <a:rPr lang="en-US" i="1" dirty="0">
                <a:solidFill>
                  <a:srgbClr val="000000"/>
                </a:solidFill>
              </a:rPr>
              <a:t>n</a:t>
            </a:r>
            <a:r>
              <a:rPr lang="en-US" dirty="0">
                <a:solidFill>
                  <a:srgbClr val="000000"/>
                </a:solidFill>
              </a:rPr>
              <a:t> is a positive integer. </a:t>
            </a:r>
          </a:p>
          <a:p>
            <a:endParaRPr lang="en-US" dirty="0">
              <a:solidFill>
                <a:srgbClr val="000000"/>
              </a:solidFill>
            </a:endParaRPr>
          </a:p>
          <a:p>
            <a:r>
              <a:rPr lang="en-US" dirty="0">
                <a:solidFill>
                  <a:srgbClr val="000000"/>
                </a:solidFill>
              </a:rPr>
              <a:t>Note that 0! is defined to be 1. </a:t>
            </a:r>
          </a:p>
        </p:txBody>
      </p:sp>
      <p:graphicFrame>
        <p:nvGraphicFramePr>
          <p:cNvPr id="4098" name="Object 2"/>
          <p:cNvGraphicFramePr>
            <a:graphicFrameLocks noChangeAspect="1"/>
          </p:cNvGraphicFramePr>
          <p:nvPr/>
        </p:nvGraphicFramePr>
        <p:xfrm>
          <a:off x="2171700" y="3180402"/>
          <a:ext cx="4800600" cy="469900"/>
        </p:xfrm>
        <a:graphic>
          <a:graphicData uri="http://schemas.openxmlformats.org/presentationml/2006/ole">
            <mc:AlternateContent xmlns:mc="http://schemas.openxmlformats.org/markup-compatibility/2006">
              <mc:Choice xmlns:v="urn:schemas-microsoft-com:vml" Requires="v">
                <p:oleObj name="Equation" r:id="rId2" imgW="4800600" imgH="469800" progId="Equation.DSMT4">
                  <p:embed/>
                </p:oleObj>
              </mc:Choice>
              <mc:Fallback>
                <p:oleObj name="Equation" r:id="rId2" imgW="480060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1700" y="3180402"/>
                        <a:ext cx="4800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a:t>
            </a:r>
          </a:p>
        </p:txBody>
      </p:sp>
      <p:sp>
        <p:nvSpPr>
          <p:cNvPr id="3" name="Content Placeholder 2"/>
          <p:cNvSpPr>
            <a:spLocks noGrp="1"/>
          </p:cNvSpPr>
          <p:nvPr>
            <p:ph idx="1"/>
          </p:nvPr>
        </p:nvSpPr>
        <p:spPr/>
        <p:txBody>
          <a:bodyPr/>
          <a:lstStyle/>
          <a:p>
            <a:r>
              <a:rPr lang="en-US" dirty="0"/>
              <a:t>Calculate the value of the following factorial expressions. </a:t>
            </a:r>
          </a:p>
          <a:p>
            <a:pPr>
              <a:tabLst>
                <a:tab pos="463550" algn="l"/>
                <a:tab pos="1377950" algn="l"/>
                <a:tab pos="2743200" algn="l"/>
                <a:tab pos="4340225" algn="l"/>
                <a:tab pos="5949950" algn="l"/>
              </a:tabLst>
            </a:pPr>
            <a:r>
              <a:rPr lang="en-US" b="1" dirty="0"/>
              <a:t>a. 	</a:t>
            </a:r>
            <a:r>
              <a:rPr lang="en-US" dirty="0">
                <a:solidFill>
                  <a:srgbClr val="0000FF"/>
                </a:solidFill>
              </a:rPr>
              <a:t>8!</a:t>
            </a:r>
            <a:r>
              <a:rPr lang="en-US" b="1" dirty="0"/>
              <a:t> 	b. 	c. 	d.	e. </a:t>
            </a:r>
          </a:p>
          <a:p>
            <a:pPr>
              <a:tabLst>
                <a:tab pos="463550" algn="l"/>
                <a:tab pos="1377950" algn="l"/>
                <a:tab pos="2743200" algn="l"/>
                <a:tab pos="4340225" algn="l"/>
                <a:tab pos="5949950" algn="l"/>
              </a:tabLst>
            </a:pPr>
            <a:endParaRPr lang="en-US" dirty="0"/>
          </a:p>
          <a:p>
            <a:r>
              <a:rPr lang="en-US" b="1" dirty="0"/>
              <a:t>Solution </a:t>
            </a:r>
          </a:p>
          <a:p>
            <a:pPr marL="341313" indent="-341313"/>
            <a:r>
              <a:rPr lang="en-US" b="1" dirty="0"/>
              <a:t>a. </a:t>
            </a:r>
            <a:r>
              <a:rPr lang="en-US" dirty="0"/>
              <a:t>Multiply together all the positive integers less than or equal to </a:t>
            </a:r>
            <a:r>
              <a:rPr lang="en-US" dirty="0">
                <a:solidFill>
                  <a:srgbClr val="0000FF"/>
                </a:solidFill>
              </a:rPr>
              <a:t>8</a:t>
            </a:r>
            <a:r>
              <a:rPr lang="en-US" dirty="0"/>
              <a:t>.</a:t>
            </a:r>
          </a:p>
        </p:txBody>
      </p:sp>
      <p:graphicFrame>
        <p:nvGraphicFramePr>
          <p:cNvPr id="5122" name="Object 2"/>
          <p:cNvGraphicFramePr>
            <a:graphicFrameLocks noChangeAspect="1"/>
          </p:cNvGraphicFramePr>
          <p:nvPr/>
        </p:nvGraphicFramePr>
        <p:xfrm>
          <a:off x="2321256" y="2057400"/>
          <a:ext cx="368300" cy="838200"/>
        </p:xfrm>
        <a:graphic>
          <a:graphicData uri="http://schemas.openxmlformats.org/presentationml/2006/ole">
            <mc:AlternateContent xmlns:mc="http://schemas.openxmlformats.org/markup-compatibility/2006">
              <mc:Choice xmlns:v="urn:schemas-microsoft-com:vml" Requires="v">
                <p:oleObj name="Equation" r:id="rId2" imgW="368280" imgH="838080" progId="Equation.DSMT4">
                  <p:embed/>
                </p:oleObj>
              </mc:Choice>
              <mc:Fallback>
                <p:oleObj name="Equation" r:id="rId2" imgW="3682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1256" y="20574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nvGraphicFramePr>
        <p:xfrm>
          <a:off x="3630304" y="2057400"/>
          <a:ext cx="533400" cy="838200"/>
        </p:xfrm>
        <a:graphic>
          <a:graphicData uri="http://schemas.openxmlformats.org/presentationml/2006/ole">
            <mc:AlternateContent xmlns:mc="http://schemas.openxmlformats.org/markup-compatibility/2006">
              <mc:Choice xmlns:v="urn:schemas-microsoft-com:vml" Requires="v">
                <p:oleObj name="Equation" r:id="rId4" imgW="533160" imgH="838080" progId="Equation.DSMT4">
                  <p:embed/>
                </p:oleObj>
              </mc:Choice>
              <mc:Fallback>
                <p:oleObj name="Equation" r:id="rId4" imgW="5331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0304" y="2057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252112" y="2049440"/>
          <a:ext cx="1054100" cy="952500"/>
        </p:xfrm>
        <a:graphic>
          <a:graphicData uri="http://schemas.openxmlformats.org/presentationml/2006/ole">
            <mc:AlternateContent xmlns:mc="http://schemas.openxmlformats.org/markup-compatibility/2006">
              <mc:Choice xmlns:v="urn:schemas-microsoft-com:vml" Requires="v">
                <p:oleObj name="Equation" r:id="rId6" imgW="1054080" imgH="952200" progId="Equation.DSMT4">
                  <p:embed/>
                </p:oleObj>
              </mc:Choice>
              <mc:Fallback>
                <p:oleObj name="Equation" r:id="rId6" imgW="1054080" imgH="952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2112" y="2049440"/>
                        <a:ext cx="1054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893256" y="2030104"/>
          <a:ext cx="1384300" cy="952500"/>
        </p:xfrm>
        <a:graphic>
          <a:graphicData uri="http://schemas.openxmlformats.org/presentationml/2006/ole">
            <mc:AlternateContent xmlns:mc="http://schemas.openxmlformats.org/markup-compatibility/2006">
              <mc:Choice xmlns:v="urn:schemas-microsoft-com:vml" Requires="v">
                <p:oleObj name="Equation" r:id="rId8" imgW="1384200" imgH="952200" progId="Equation.DSMT4">
                  <p:embed/>
                </p:oleObj>
              </mc:Choice>
              <mc:Fallback>
                <p:oleObj name="Equation" r:id="rId8" imgW="1384200" imgH="9522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93256" y="2030104"/>
                        <a:ext cx="1384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828800" y="4939352"/>
          <a:ext cx="304800" cy="304800"/>
        </p:xfrm>
        <a:graphic>
          <a:graphicData uri="http://schemas.openxmlformats.org/presentationml/2006/ole">
            <mc:AlternateContent xmlns:mc="http://schemas.openxmlformats.org/markup-compatibility/2006">
              <mc:Choice xmlns:v="urn:schemas-microsoft-com:vml" Requires="v">
                <p:oleObj name="Equation" r:id="rId10" imgW="304560" imgH="304560" progId="Equation.DSMT4">
                  <p:embed/>
                </p:oleObj>
              </mc:Choice>
              <mc:Fallback>
                <p:oleObj name="Equation" r:id="rId10" imgW="304560" imgH="3045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28800" y="4939352"/>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182504" y="4863152"/>
          <a:ext cx="3784600" cy="469900"/>
        </p:xfrm>
        <a:graphic>
          <a:graphicData uri="http://schemas.openxmlformats.org/presentationml/2006/ole">
            <mc:AlternateContent xmlns:mc="http://schemas.openxmlformats.org/markup-compatibility/2006">
              <mc:Choice xmlns:v="urn:schemas-microsoft-com:vml" Requires="v">
                <p:oleObj name="Equation" r:id="rId12" imgW="3784320" imgH="469800" progId="Equation.DSMT4">
                  <p:embed/>
                </p:oleObj>
              </mc:Choice>
              <mc:Fallback>
                <p:oleObj name="Equation" r:id="rId12" imgW="378432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82504" y="4863152"/>
                        <a:ext cx="378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6019800" y="4945040"/>
          <a:ext cx="1320800" cy="330200"/>
        </p:xfrm>
        <a:graphic>
          <a:graphicData uri="http://schemas.openxmlformats.org/presentationml/2006/ole">
            <mc:AlternateContent xmlns:mc="http://schemas.openxmlformats.org/markup-compatibility/2006">
              <mc:Choice xmlns:v="urn:schemas-microsoft-com:vml" Requires="v">
                <p:oleObj name="Equation" r:id="rId14" imgW="1320480" imgH="330120" progId="Equation.DSMT4">
                  <p:embed/>
                </p:oleObj>
              </mc:Choice>
              <mc:Fallback>
                <p:oleObj name="Equation" r:id="rId14" imgW="1320480" imgH="33012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9800" y="4945040"/>
                        <a:ext cx="1320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1557349"/>
          </a:xfrm>
        </p:spPr>
        <p:txBody>
          <a:bodyPr>
            <a:spAutoFit/>
          </a:bodyPr>
          <a:lstStyle/>
          <a:p>
            <a:pPr marL="341313" indent="-341313"/>
            <a:r>
              <a:rPr lang="en-US" b="1" dirty="0"/>
              <a:t>b. </a:t>
            </a:r>
            <a:r>
              <a:rPr lang="en-US" dirty="0"/>
              <a:t>Calculate each factorial and then divide.</a:t>
            </a:r>
          </a:p>
          <a:p>
            <a:pPr marL="341313" indent="-341313"/>
            <a:endParaRPr lang="en-US" dirty="0"/>
          </a:p>
          <a:p>
            <a:pPr marL="341313" indent="-341313"/>
            <a:r>
              <a:rPr lang="en-US" dirty="0"/>
              <a:t>	</a:t>
            </a:r>
          </a:p>
        </p:txBody>
      </p:sp>
      <p:graphicFrame>
        <p:nvGraphicFramePr>
          <p:cNvPr id="6148" name="Object 4"/>
          <p:cNvGraphicFramePr>
            <a:graphicFrameLocks noChangeAspect="1"/>
          </p:cNvGraphicFramePr>
          <p:nvPr/>
        </p:nvGraphicFramePr>
        <p:xfrm>
          <a:off x="3034352" y="1891352"/>
          <a:ext cx="368300" cy="838200"/>
        </p:xfrm>
        <a:graphic>
          <a:graphicData uri="http://schemas.openxmlformats.org/presentationml/2006/ole">
            <mc:AlternateContent xmlns:mc="http://schemas.openxmlformats.org/markup-compatibility/2006">
              <mc:Choice xmlns:v="urn:schemas-microsoft-com:vml" Requires="v">
                <p:oleObj name="Equation" r:id="rId2" imgW="368280" imgH="838080" progId="Equation.DSMT4">
                  <p:embed/>
                </p:oleObj>
              </mc:Choice>
              <mc:Fallback>
                <p:oleObj name="Equation" r:id="rId2" imgW="3682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4352" y="1891352"/>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429000" y="1856096"/>
          <a:ext cx="1625600" cy="876300"/>
        </p:xfrm>
        <a:graphic>
          <a:graphicData uri="http://schemas.openxmlformats.org/presentationml/2006/ole">
            <mc:AlternateContent xmlns:mc="http://schemas.openxmlformats.org/markup-compatibility/2006">
              <mc:Choice xmlns:v="urn:schemas-microsoft-com:vml" Requires="v">
                <p:oleObj name="Equation" r:id="rId4" imgW="1625400" imgH="876240" progId="Equation.DSMT4">
                  <p:embed/>
                </p:oleObj>
              </mc:Choice>
              <mc:Fallback>
                <p:oleObj name="Equation" r:id="rId4" imgW="1625400" imgH="8762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1856096"/>
                        <a:ext cx="1625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438856" y="2819400"/>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38856" y="2819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999552" y="3110552"/>
          <a:ext cx="482600" cy="292100"/>
        </p:xfrm>
        <a:graphic>
          <a:graphicData uri="http://schemas.openxmlformats.org/presentationml/2006/ole">
            <mc:AlternateContent xmlns:mc="http://schemas.openxmlformats.org/markup-compatibility/2006">
              <mc:Choice xmlns:v="urn:schemas-microsoft-com:vml" Requires="v">
                <p:oleObj name="Equation" r:id="rId8" imgW="482400" imgH="291960" progId="Equation.DSMT4">
                  <p:embed/>
                </p:oleObj>
              </mc:Choice>
              <mc:Fallback>
                <p:oleObj name="Equation" r:id="rId8" imgW="48240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9552" y="3110552"/>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4401205"/>
          </a:xfrm>
        </p:spPr>
        <p:txBody>
          <a:bodyPr>
            <a:spAutoFit/>
          </a:bodyPr>
          <a:lstStyle/>
          <a:p>
            <a:pPr marL="341313" indent="-341313"/>
            <a:r>
              <a:rPr lang="en-US" b="1" dirty="0"/>
              <a:t>c. </a:t>
            </a:r>
            <a:r>
              <a:rPr lang="en-US" dirty="0"/>
              <a:t>Because the numbers are so large here, let’s first look at taking a shortcut. </a:t>
            </a:r>
          </a:p>
          <a:p>
            <a:pPr marL="341313" indent="-341313"/>
            <a:endParaRPr lang="en-US" dirty="0"/>
          </a:p>
          <a:p>
            <a:pPr marL="341313" indent="-341313"/>
            <a:endParaRPr lang="en-US" dirty="0"/>
          </a:p>
          <a:p>
            <a:pPr marL="341313" indent="-341313"/>
            <a:r>
              <a:rPr lang="en-US" dirty="0"/>
              <a:t>	Many of the numbers being multiplied in the numerator and denominator will cancel, so let’s do that first. </a:t>
            </a:r>
          </a:p>
          <a:p>
            <a:pPr marL="341313" indent="-341313"/>
            <a:endParaRPr lang="en-US" dirty="0"/>
          </a:p>
          <a:p>
            <a:pPr marL="341313" indent="-341313"/>
            <a:endParaRPr lang="en-US" b="1" dirty="0"/>
          </a:p>
        </p:txBody>
      </p:sp>
      <p:graphicFrame>
        <p:nvGraphicFramePr>
          <p:cNvPr id="7173" name="Object 5"/>
          <p:cNvGraphicFramePr>
            <a:graphicFrameLocks noChangeAspect="1"/>
          </p:cNvGraphicFramePr>
          <p:nvPr/>
        </p:nvGraphicFramePr>
        <p:xfrm>
          <a:off x="2286000" y="2313296"/>
          <a:ext cx="533400" cy="838200"/>
        </p:xfrm>
        <a:graphic>
          <a:graphicData uri="http://schemas.openxmlformats.org/presentationml/2006/ole">
            <mc:AlternateContent xmlns:mc="http://schemas.openxmlformats.org/markup-compatibility/2006">
              <mc:Choice xmlns:v="urn:schemas-microsoft-com:vml" Requires="v">
                <p:oleObj name="Equation" r:id="rId2" imgW="533160" imgH="838080" progId="Equation.DSMT4">
                  <p:embed/>
                </p:oleObj>
              </mc:Choice>
              <mc:Fallback>
                <p:oleObj name="Equation" r:id="rId2" imgW="53316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31329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881952" y="2286000"/>
          <a:ext cx="4000500" cy="990600"/>
        </p:xfrm>
        <a:graphic>
          <a:graphicData uri="http://schemas.openxmlformats.org/presentationml/2006/ole">
            <mc:AlternateContent xmlns:mc="http://schemas.openxmlformats.org/markup-compatibility/2006">
              <mc:Choice xmlns:v="urn:schemas-microsoft-com:vml" Requires="v">
                <p:oleObj name="Equation" r:id="rId4" imgW="4000320" imgH="990360" progId="Equation.DSMT4">
                  <p:embed/>
                </p:oleObj>
              </mc:Choice>
              <mc:Fallback>
                <p:oleObj name="Equation" r:id="rId4" imgW="4000320" imgH="99036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1952" y="2286000"/>
                        <a:ext cx="400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121392" y="4822208"/>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1392" y="4822208"/>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728148" y="4770438"/>
          <a:ext cx="4000500" cy="990600"/>
        </p:xfrm>
        <a:graphic>
          <a:graphicData uri="http://schemas.openxmlformats.org/presentationml/2006/ole">
            <mc:AlternateContent xmlns:mc="http://schemas.openxmlformats.org/markup-compatibility/2006">
              <mc:Choice xmlns:v="urn:schemas-microsoft-com:vml" Requires="v">
                <p:oleObj name="Equation" r:id="rId8" imgW="4000320" imgH="990360" progId="Equation.DSMT4">
                  <p:embed/>
                </p:oleObj>
              </mc:Choice>
              <mc:Fallback>
                <p:oleObj name="Equation" r:id="rId8" imgW="4000320" imgH="99036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28148" y="4770438"/>
                        <a:ext cx="400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804848" y="5029200"/>
          <a:ext cx="1524000" cy="469900"/>
        </p:xfrm>
        <a:graphic>
          <a:graphicData uri="http://schemas.openxmlformats.org/presentationml/2006/ole">
            <mc:AlternateContent xmlns:mc="http://schemas.openxmlformats.org/markup-compatibility/2006">
              <mc:Choice xmlns:v="urn:schemas-microsoft-com:vml" Requires="v">
                <p:oleObj name="Equation" r:id="rId10" imgW="1523880" imgH="469800" progId="Equation.DSMT4">
                  <p:embed/>
                </p:oleObj>
              </mc:Choice>
              <mc:Fallback>
                <p:oleObj name="Equation" r:id="rId10" imgW="1523880" imgH="4698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04848" y="5029200"/>
                        <a:ext cx="152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7350456" y="5119048"/>
          <a:ext cx="1003300" cy="292100"/>
        </p:xfrm>
        <a:graphic>
          <a:graphicData uri="http://schemas.openxmlformats.org/presentationml/2006/ole">
            <mc:AlternateContent xmlns:mc="http://schemas.openxmlformats.org/markup-compatibility/2006">
              <mc:Choice xmlns:v="urn:schemas-microsoft-com:vml" Requires="v">
                <p:oleObj name="Equation" r:id="rId12" imgW="1002960" imgH="291960" progId="Equation.DSMT4">
                  <p:embed/>
                </p:oleObj>
              </mc:Choice>
              <mc:Fallback>
                <p:oleObj name="Equation" r:id="rId12" imgW="100296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50456" y="5119048"/>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a:off x="3303896" y="4786952"/>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962400" y="479264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849504" y="4808560"/>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287368" y="4794912"/>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707944" y="532604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366448" y="5331728"/>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253552" y="5347648"/>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691416" y="5334000"/>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17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1384995"/>
          </a:xfrm>
        </p:spPr>
        <p:txBody>
          <a:bodyPr>
            <a:spAutoFit/>
          </a:bodyPr>
          <a:lstStyle/>
          <a:p>
            <a:pPr marL="341313" indent="-341313"/>
            <a:r>
              <a:rPr lang="en-US" b="1" dirty="0"/>
              <a:t>d. </a:t>
            </a:r>
            <a:r>
              <a:rPr lang="en-US" dirty="0"/>
              <a:t>Before we can start multiplying numbers, we need to do the subtraction in the denominator. Then we can cancel and multiply. </a:t>
            </a:r>
          </a:p>
        </p:txBody>
      </p:sp>
      <p:graphicFrame>
        <p:nvGraphicFramePr>
          <p:cNvPr id="8196" name="Object 4"/>
          <p:cNvGraphicFramePr>
            <a:graphicFrameLocks noChangeAspect="1"/>
          </p:cNvGraphicFramePr>
          <p:nvPr/>
        </p:nvGraphicFramePr>
        <p:xfrm>
          <a:off x="1434152" y="2944504"/>
          <a:ext cx="1054100" cy="952500"/>
        </p:xfrm>
        <a:graphic>
          <a:graphicData uri="http://schemas.openxmlformats.org/presentationml/2006/ole">
            <mc:AlternateContent xmlns:mc="http://schemas.openxmlformats.org/markup-compatibility/2006">
              <mc:Choice xmlns:v="urn:schemas-microsoft-com:vml" Requires="v">
                <p:oleObj name="Equation" r:id="rId2" imgW="1054080" imgH="952200" progId="Equation.DSMT4">
                  <p:embed/>
                </p:oleObj>
              </mc:Choice>
              <mc:Fallback>
                <p:oleObj name="Equation" r:id="rId2" imgW="1054080" imgH="9522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4152" y="2944504"/>
                        <a:ext cx="1054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522560" y="2944504"/>
          <a:ext cx="647700" cy="838200"/>
        </p:xfrm>
        <a:graphic>
          <a:graphicData uri="http://schemas.openxmlformats.org/presentationml/2006/ole">
            <mc:AlternateContent xmlns:mc="http://schemas.openxmlformats.org/markup-compatibility/2006">
              <mc:Choice xmlns:v="urn:schemas-microsoft-com:vml" Requires="v">
                <p:oleObj name="Equation" r:id="rId4" imgW="647640" imgH="838080" progId="Equation.DSMT4">
                  <p:embed/>
                </p:oleObj>
              </mc:Choice>
              <mc:Fallback>
                <p:oleObj name="Equation" r:id="rId4" imgW="64764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2560" y="2944504"/>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290248" y="2892425"/>
          <a:ext cx="3403600" cy="990600"/>
        </p:xfrm>
        <a:graphic>
          <a:graphicData uri="http://schemas.openxmlformats.org/presentationml/2006/ole">
            <mc:AlternateContent xmlns:mc="http://schemas.openxmlformats.org/markup-compatibility/2006">
              <mc:Choice xmlns:v="urn:schemas-microsoft-com:vml" Requires="v">
                <p:oleObj name="Equation" r:id="rId6" imgW="3403440" imgH="990360" progId="Equation.DSMT4">
                  <p:embed/>
                </p:oleObj>
              </mc:Choice>
              <mc:Fallback>
                <p:oleObj name="Equation" r:id="rId6" imgW="3403440" imgH="9903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0248" y="2892425"/>
                        <a:ext cx="3403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214048" y="4053196"/>
          <a:ext cx="1600200" cy="469900"/>
        </p:xfrm>
        <a:graphic>
          <a:graphicData uri="http://schemas.openxmlformats.org/presentationml/2006/ole">
            <mc:AlternateContent xmlns:mc="http://schemas.openxmlformats.org/markup-compatibility/2006">
              <mc:Choice xmlns:v="urn:schemas-microsoft-com:vml" Requires="v">
                <p:oleObj name="Equation" r:id="rId8" imgW="1600200" imgH="469800" progId="Equation.DSMT4">
                  <p:embed/>
                </p:oleObj>
              </mc:Choice>
              <mc:Fallback>
                <p:oleObj name="Equation" r:id="rId8" imgW="160020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14048" y="4053196"/>
                        <a:ext cx="160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854244" y="4143044"/>
          <a:ext cx="825500" cy="292100"/>
        </p:xfrm>
        <a:graphic>
          <a:graphicData uri="http://schemas.openxmlformats.org/presentationml/2006/ole">
            <mc:AlternateContent xmlns:mc="http://schemas.openxmlformats.org/markup-compatibility/2006">
              <mc:Choice xmlns:v="urn:schemas-microsoft-com:vml" Requires="v">
                <p:oleObj name="Equation" r:id="rId10" imgW="825480" imgH="291960" progId="Equation.DSMT4">
                  <p:embed/>
                </p:oleObj>
              </mc:Choice>
              <mc:Fallback>
                <p:oleObj name="Equation" r:id="rId10" imgW="82548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4244" y="4143044"/>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4890448" y="28956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334000" y="2971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791200" y="28956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172200" y="2895600"/>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259240" y="3401704"/>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702792" y="3491552"/>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159992" y="3456296"/>
            <a:ext cx="424445" cy="35370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592359" y="3469944"/>
            <a:ext cx="427441" cy="36637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19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2677656"/>
          </a:xfrm>
        </p:spPr>
        <p:txBody>
          <a:bodyPr>
            <a:spAutoFit/>
          </a:bodyPr>
          <a:lstStyle/>
          <a:p>
            <a:pPr marL="341313" indent="-341313"/>
            <a:r>
              <a:rPr lang="en-US" b="1" dirty="0"/>
              <a:t>e. </a:t>
            </a:r>
            <a:r>
              <a:rPr lang="en-US" dirty="0"/>
              <a:t>Before we can start multiplying numbers, we once again need to perform the subtraction in the denominator. Then, notice that 		</a:t>
            </a:r>
            <a:br>
              <a:rPr lang="en-US" dirty="0"/>
            </a:br>
            <a:r>
              <a:rPr lang="en-US" dirty="0"/>
              <a:t>allows us to cancel </a:t>
            </a:r>
            <a:r>
              <a:rPr lang="en-US" dirty="0">
                <a:solidFill>
                  <a:srgbClr val="00007F"/>
                </a:solidFill>
              </a:rPr>
              <a:t>3!</a:t>
            </a:r>
            <a:r>
              <a:rPr lang="en-US" dirty="0"/>
              <a:t> in the numerator and the denominator before multiplying the remaining values. </a:t>
            </a:r>
          </a:p>
        </p:txBody>
      </p:sp>
      <p:graphicFrame>
        <p:nvGraphicFramePr>
          <p:cNvPr id="9219" name="Object 3"/>
          <p:cNvGraphicFramePr>
            <a:graphicFrameLocks noChangeAspect="1"/>
          </p:cNvGraphicFramePr>
          <p:nvPr>
            <p:extLst>
              <p:ext uri="{D42A27DB-BD31-4B8C-83A1-F6EECF244321}">
                <p14:modId xmlns:p14="http://schemas.microsoft.com/office/powerpoint/2010/main" val="2569917645"/>
              </p:ext>
            </p:extLst>
          </p:nvPr>
        </p:nvGraphicFramePr>
        <p:xfrm>
          <a:off x="1877704" y="3962400"/>
          <a:ext cx="1384300" cy="952500"/>
        </p:xfrm>
        <a:graphic>
          <a:graphicData uri="http://schemas.openxmlformats.org/presentationml/2006/ole">
            <mc:AlternateContent xmlns:mc="http://schemas.openxmlformats.org/markup-compatibility/2006">
              <mc:Choice xmlns:v="urn:schemas-microsoft-com:vml" Requires="v">
                <p:oleObj name="Equation" r:id="rId2" imgW="1384200" imgH="952200" progId="Equation.DSMT4">
                  <p:embed/>
                </p:oleObj>
              </mc:Choice>
              <mc:Fallback>
                <p:oleObj name="Equation" r:id="rId2" imgW="1384200" imgH="952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7704" y="3962400"/>
                        <a:ext cx="1384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3117082573"/>
              </p:ext>
            </p:extLst>
          </p:nvPr>
        </p:nvGraphicFramePr>
        <p:xfrm>
          <a:off x="3290248" y="3948752"/>
          <a:ext cx="914400" cy="838200"/>
        </p:xfrm>
        <a:graphic>
          <a:graphicData uri="http://schemas.openxmlformats.org/presentationml/2006/ole">
            <mc:AlternateContent xmlns:mc="http://schemas.openxmlformats.org/markup-compatibility/2006">
              <mc:Choice xmlns:v="urn:schemas-microsoft-com:vml" Requires="v">
                <p:oleObj name="Equation" r:id="rId4" imgW="914400" imgH="838080" progId="Equation.DSMT4">
                  <p:embed/>
                </p:oleObj>
              </mc:Choice>
              <mc:Fallback>
                <p:oleObj name="Equation" r:id="rId4" imgW="9144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90248" y="39487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474058344"/>
              </p:ext>
            </p:extLst>
          </p:nvPr>
        </p:nvGraphicFramePr>
        <p:xfrm>
          <a:off x="4278952" y="3902075"/>
          <a:ext cx="1511300" cy="990600"/>
        </p:xfrm>
        <a:graphic>
          <a:graphicData uri="http://schemas.openxmlformats.org/presentationml/2006/ole">
            <mc:AlternateContent xmlns:mc="http://schemas.openxmlformats.org/markup-compatibility/2006">
              <mc:Choice xmlns:v="urn:schemas-microsoft-com:vml" Requires="v">
                <p:oleObj name="Equation" r:id="rId6" imgW="1511280" imgH="990360" progId="Equation.DSMT4">
                  <p:embed/>
                </p:oleObj>
              </mc:Choice>
              <mc:Fallback>
                <p:oleObj name="Equation" r:id="rId6" imgW="1511280" imgH="990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78952" y="3902075"/>
                        <a:ext cx="1511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533549495"/>
              </p:ext>
            </p:extLst>
          </p:nvPr>
        </p:nvGraphicFramePr>
        <p:xfrm>
          <a:off x="4278004" y="5029200"/>
          <a:ext cx="1219200" cy="990600"/>
        </p:xfrm>
        <a:graphic>
          <a:graphicData uri="http://schemas.openxmlformats.org/presentationml/2006/ole">
            <mc:AlternateContent xmlns:mc="http://schemas.openxmlformats.org/markup-compatibility/2006">
              <mc:Choice xmlns:v="urn:schemas-microsoft-com:vml" Requires="v">
                <p:oleObj name="Equation" r:id="rId8" imgW="1218960" imgH="990360" progId="Equation.DSMT4">
                  <p:embed/>
                </p:oleObj>
              </mc:Choice>
              <mc:Fallback>
                <p:oleObj name="Equation" r:id="rId8" imgW="1218960" imgH="990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78004" y="5029200"/>
                        <a:ext cx="121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353689958"/>
              </p:ext>
            </p:extLst>
          </p:nvPr>
        </p:nvGraphicFramePr>
        <p:xfrm>
          <a:off x="5546108" y="5050808"/>
          <a:ext cx="711200" cy="838200"/>
        </p:xfrm>
        <a:graphic>
          <a:graphicData uri="http://schemas.openxmlformats.org/presentationml/2006/ole">
            <mc:AlternateContent xmlns:mc="http://schemas.openxmlformats.org/markup-compatibility/2006">
              <mc:Choice xmlns:v="urn:schemas-microsoft-com:vml" Requires="v">
                <p:oleObj name="Equation" r:id="rId10" imgW="711000" imgH="838080" progId="Equation.DSMT4">
                  <p:embed/>
                </p:oleObj>
              </mc:Choice>
              <mc:Fallback>
                <p:oleObj name="Equation" r:id="rId10" imgW="71100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46108" y="505080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2423010205"/>
              </p:ext>
            </p:extLst>
          </p:nvPr>
        </p:nvGraphicFramePr>
        <p:xfrm>
          <a:off x="6272852" y="5341960"/>
          <a:ext cx="647700" cy="292100"/>
        </p:xfrm>
        <a:graphic>
          <a:graphicData uri="http://schemas.openxmlformats.org/presentationml/2006/ole">
            <mc:AlternateContent xmlns:mc="http://schemas.openxmlformats.org/markup-compatibility/2006">
              <mc:Choice xmlns:v="urn:schemas-microsoft-com:vml" Requires="v">
                <p:oleObj name="Equation" r:id="rId12" imgW="647640" imgH="291960" progId="Equation.DSMT4">
                  <p:embed/>
                </p:oleObj>
              </mc:Choice>
              <mc:Fallback>
                <p:oleObj name="Equation" r:id="rId12" imgW="64764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72852" y="534196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6200000" flipH="1">
            <a:off x="5434652" y="3978892"/>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4533900" y="446566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 name="Object 3"/>
          <p:cNvGraphicFramePr>
            <a:graphicFrameLocks noChangeAspect="1"/>
          </p:cNvGraphicFramePr>
          <p:nvPr>
            <p:extLst>
              <p:ext uri="{D42A27DB-BD31-4B8C-83A1-F6EECF244321}">
                <p14:modId xmlns:p14="http://schemas.microsoft.com/office/powerpoint/2010/main" val="2931363756"/>
              </p:ext>
            </p:extLst>
          </p:nvPr>
        </p:nvGraphicFramePr>
        <p:xfrm>
          <a:off x="5473700" y="2197100"/>
          <a:ext cx="1765300" cy="469900"/>
        </p:xfrm>
        <a:graphic>
          <a:graphicData uri="http://schemas.openxmlformats.org/presentationml/2006/ole">
            <mc:AlternateContent xmlns:mc="http://schemas.openxmlformats.org/markup-compatibility/2006">
              <mc:Choice xmlns:v="urn:schemas-microsoft-com:vml" Requires="v">
                <p:oleObj name="Equation" r:id="rId14" imgW="1765080" imgH="469800" progId="Equation.DSMT4">
                  <p:embed/>
                </p:oleObj>
              </mc:Choice>
              <mc:Fallback>
                <p:oleObj name="Equation" r:id="rId14" imgW="1765080" imgH="469800" progId="Equation.DSMT4">
                  <p:embed/>
                  <p:pic>
                    <p:nvPicPr>
                      <p:cNvPr id="0" name="Object 7"/>
                      <p:cNvPicPr>
                        <a:picLocks noChangeAspect="1" noChangeArrowheads="1"/>
                      </p:cNvPicPr>
                      <p:nvPr/>
                    </p:nvPicPr>
                    <p:blipFill>
                      <a:blip r:embed="rId15"/>
                      <a:srcRect/>
                      <a:stretch>
                        <a:fillRect/>
                      </a:stretch>
                    </p:blipFill>
                    <p:spPr bwMode="auto">
                      <a:xfrm>
                        <a:off x="5473700" y="2197100"/>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Combinations </a:t>
            </a:r>
          </a:p>
        </p:txBody>
      </p:sp>
      <p:sp>
        <p:nvSpPr>
          <p:cNvPr id="3" name="Content Placeholder 2"/>
          <p:cNvSpPr>
            <a:spLocks noGrp="1"/>
          </p:cNvSpPr>
          <p:nvPr>
            <p:ph idx="1"/>
          </p:nvPr>
        </p:nvSpPr>
        <p:spPr>
          <a:xfrm>
            <a:off x="457200" y="1280160"/>
            <a:ext cx="8229600" cy="2332946"/>
          </a:xfrm>
          <a:solidFill>
            <a:schemeClr val="accent3"/>
          </a:solidFill>
          <a:ln w="28575">
            <a:solidFill>
              <a:srgbClr val="000000"/>
            </a:solidFill>
          </a:ln>
        </p:spPr>
        <p:txBody>
          <a:bodyPr>
            <a:spAutoFit/>
          </a:bodyPr>
          <a:lstStyle/>
          <a:p>
            <a:pPr algn="ctr"/>
            <a:r>
              <a:rPr lang="en-US" b="1" dirty="0">
                <a:solidFill>
                  <a:srgbClr val="000000"/>
                </a:solidFill>
              </a:rPr>
              <a:t>Combinations </a:t>
            </a:r>
          </a:p>
          <a:p>
            <a:r>
              <a:rPr lang="en-US" dirty="0">
                <a:solidFill>
                  <a:srgbClr val="000000"/>
                </a:solidFill>
              </a:rPr>
              <a:t>A </a:t>
            </a:r>
            <a:r>
              <a:rPr lang="en-US" b="1" dirty="0">
                <a:solidFill>
                  <a:srgbClr val="C00000"/>
                </a:solidFill>
              </a:rPr>
              <a:t>combination</a:t>
            </a:r>
            <a:r>
              <a:rPr lang="en-US" dirty="0">
                <a:solidFill>
                  <a:srgbClr val="000000"/>
                </a:solidFill>
              </a:rPr>
              <a:t> involves choosing a specific number of objects from a particular group of objects, using each only once, when the order in which they are chosen is </a:t>
            </a:r>
            <a:r>
              <a:rPr lang="en-US" i="1" dirty="0">
                <a:solidFill>
                  <a:srgbClr val="000000"/>
                </a:solidFill>
              </a:rPr>
              <a:t>not</a:t>
            </a:r>
            <a:r>
              <a:rPr lang="en-US" dirty="0">
                <a:solidFill>
                  <a:srgbClr val="000000"/>
                </a:solidFill>
              </a:rPr>
              <a:t> important.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a:t>
            </a:r>
            <a:endParaRPr lang="en-US" sz="3200" dirty="0">
              <a:solidFill>
                <a:schemeClr val="accent1"/>
              </a:solidFill>
            </a:endParaRPr>
          </a:p>
        </p:txBody>
      </p:sp>
      <p:sp>
        <p:nvSpPr>
          <p:cNvPr id="5" name="Rectangle 3"/>
          <p:cNvSpPr>
            <a:spLocks noGrp="1"/>
          </p:cNvSpPr>
          <p:nvPr>
            <p:ph idx="1"/>
          </p:nvPr>
        </p:nvSpPr>
        <p:spPr>
          <a:xfrm>
            <a:off x="457200" y="1280160"/>
            <a:ext cx="8229600" cy="523220"/>
          </a:xfrm>
          <a:prstGeom prst="rect">
            <a:avLst/>
          </a:prstGeom>
          <a:noFill/>
        </p:spPr>
        <p:txBody>
          <a:bodyPr>
            <a:spAutoFit/>
          </a:bodyPr>
          <a:lstStyle/>
          <a:p>
            <a:pPr marL="341313" indent="-341313">
              <a:buFont typeface="Courier New" pitchFamily="49" charset="0"/>
              <a:buChar char="o"/>
            </a:pPr>
            <a:r>
              <a:rPr lang="en-US"/>
              <a:t>Calculate </a:t>
            </a:r>
            <a:r>
              <a:rPr lang="en-US" dirty="0"/>
              <a:t>permutations and combinations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Permutations</a:t>
            </a:r>
          </a:p>
        </p:txBody>
      </p:sp>
      <p:sp>
        <p:nvSpPr>
          <p:cNvPr id="3" name="Content Placeholder 2"/>
          <p:cNvSpPr>
            <a:spLocks noGrp="1"/>
          </p:cNvSpPr>
          <p:nvPr>
            <p:ph idx="1"/>
          </p:nvPr>
        </p:nvSpPr>
        <p:spPr>
          <a:xfrm>
            <a:off x="457200" y="1280160"/>
            <a:ext cx="8229600" cy="2332946"/>
          </a:xfrm>
          <a:solidFill>
            <a:schemeClr val="accent3"/>
          </a:solidFill>
          <a:ln w="28575">
            <a:solidFill>
              <a:srgbClr val="000000"/>
            </a:solidFill>
          </a:ln>
        </p:spPr>
        <p:txBody>
          <a:bodyPr>
            <a:spAutoFit/>
          </a:bodyPr>
          <a:lstStyle/>
          <a:p>
            <a:pPr algn="ctr"/>
            <a:r>
              <a:rPr lang="en-US" b="1" dirty="0">
                <a:solidFill>
                  <a:srgbClr val="000000"/>
                </a:solidFill>
              </a:rPr>
              <a:t>Permutations </a:t>
            </a:r>
          </a:p>
          <a:p>
            <a:r>
              <a:rPr lang="en-US" dirty="0">
                <a:solidFill>
                  <a:srgbClr val="000000"/>
                </a:solidFill>
              </a:rPr>
              <a:t>A </a:t>
            </a:r>
            <a:r>
              <a:rPr lang="en-US" b="1" dirty="0">
                <a:solidFill>
                  <a:srgbClr val="C00000"/>
                </a:solidFill>
              </a:rPr>
              <a:t>permutation</a:t>
            </a:r>
            <a:r>
              <a:rPr lang="en-US" dirty="0">
                <a:solidFill>
                  <a:srgbClr val="000000"/>
                </a:solidFill>
              </a:rPr>
              <a:t> involves choosing a specific number of objects from a particular group of objects, using each only once, when the order in which they are chosen is important. </a:t>
            </a:r>
          </a:p>
        </p:txBody>
      </p:sp>
    </p:spTree>
    <p:extLst>
      <p:ext uri="{BB962C8B-B14F-4D97-AF65-F5344CB8AC3E}">
        <p14:creationId xmlns:p14="http://schemas.microsoft.com/office/powerpoint/2010/main" val="2799263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a:t>
            </a:r>
          </a:p>
        </p:txBody>
      </p:sp>
      <p:sp>
        <p:nvSpPr>
          <p:cNvPr id="3" name="Content Placeholder 2"/>
          <p:cNvSpPr>
            <a:spLocks noGrp="1"/>
          </p:cNvSpPr>
          <p:nvPr>
            <p:ph idx="1"/>
          </p:nvPr>
        </p:nvSpPr>
        <p:spPr>
          <a:xfrm>
            <a:off x="457200" y="1280160"/>
            <a:ext cx="8229600" cy="3280898"/>
          </a:xfrm>
          <a:solidFill>
            <a:schemeClr val="accent3"/>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Decide whether you would use a permutation or combination to count the number of outcomes for each of the following scenarios. </a:t>
            </a:r>
          </a:p>
          <a:p>
            <a:pPr marL="341313" indent="-341313"/>
            <a:r>
              <a:rPr lang="en-US" b="1" dirty="0">
                <a:solidFill>
                  <a:srgbClr val="000000"/>
                </a:solidFill>
              </a:rPr>
              <a:t>a. </a:t>
            </a:r>
            <a:r>
              <a:rPr lang="en-US" dirty="0">
                <a:solidFill>
                  <a:srgbClr val="000000"/>
                </a:solidFill>
              </a:rPr>
              <a:t>In how many ways can 1</a:t>
            </a:r>
            <a:r>
              <a:rPr lang="en-US" baseline="30000" dirty="0">
                <a:solidFill>
                  <a:srgbClr val="000000"/>
                </a:solidFill>
              </a:rPr>
              <a:t>st</a:t>
            </a:r>
            <a:r>
              <a:rPr lang="en-US" dirty="0">
                <a:solidFill>
                  <a:srgbClr val="000000"/>
                </a:solidFill>
              </a:rPr>
              <a:t>, 2</a:t>
            </a:r>
            <a:r>
              <a:rPr lang="en-US" baseline="30000" dirty="0">
                <a:solidFill>
                  <a:srgbClr val="000000"/>
                </a:solidFill>
              </a:rPr>
              <a:t>nd</a:t>
            </a:r>
            <a:r>
              <a:rPr lang="en-US" dirty="0">
                <a:solidFill>
                  <a:srgbClr val="000000"/>
                </a:solidFill>
              </a:rPr>
              <a:t>, and 3</a:t>
            </a:r>
            <a:r>
              <a:rPr lang="en-US" baseline="30000" dirty="0">
                <a:solidFill>
                  <a:srgbClr val="000000"/>
                </a:solidFill>
              </a:rPr>
              <a:t>rd</a:t>
            </a:r>
            <a:r>
              <a:rPr lang="en-US" dirty="0">
                <a:solidFill>
                  <a:srgbClr val="000000"/>
                </a:solidFill>
              </a:rPr>
              <a:t> place prizes be handed out to science fair winners if there are 30 students participating?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(cont.)</a:t>
            </a:r>
          </a:p>
        </p:txBody>
      </p:sp>
      <p:sp>
        <p:nvSpPr>
          <p:cNvPr id="3" name="Content Placeholder 2"/>
          <p:cNvSpPr>
            <a:spLocks noGrp="1"/>
          </p:cNvSpPr>
          <p:nvPr>
            <p:ph idx="1"/>
          </p:nvPr>
        </p:nvSpPr>
        <p:spPr>
          <a:xfrm>
            <a:off x="457200" y="1280160"/>
            <a:ext cx="8229600" cy="2763834"/>
          </a:xfrm>
          <a:solidFill>
            <a:schemeClr val="accent3"/>
          </a:solidFill>
          <a:ln w="28575">
            <a:solidFill>
              <a:srgbClr val="000000"/>
            </a:solidFill>
          </a:ln>
        </p:spPr>
        <p:txBody>
          <a:bodyPr>
            <a:spAutoFit/>
          </a:bodyPr>
          <a:lstStyle/>
          <a:p>
            <a:pPr algn="ctr"/>
            <a:r>
              <a:rPr lang="en-US" b="1" dirty="0">
                <a:solidFill>
                  <a:srgbClr val="000000"/>
                </a:solidFill>
              </a:rPr>
              <a:t>Skill Check #1 (cont.)</a:t>
            </a:r>
          </a:p>
          <a:p>
            <a:pPr marL="341313" indent="-341313"/>
            <a:r>
              <a:rPr lang="en-US" b="1" dirty="0">
                <a:solidFill>
                  <a:srgbClr val="000000"/>
                </a:solidFill>
              </a:rPr>
              <a:t>b. </a:t>
            </a:r>
            <a:r>
              <a:rPr lang="en-US" dirty="0">
                <a:solidFill>
                  <a:srgbClr val="000000"/>
                </a:solidFill>
              </a:rPr>
              <a:t>If each department needs two student representatives from each major on a campus committee, how many ways can the biology department chose the representatives from the </a:t>
            </a:r>
            <a:br>
              <a:rPr lang="en-US" dirty="0">
                <a:solidFill>
                  <a:srgbClr val="000000"/>
                </a:solidFill>
              </a:rPr>
            </a:br>
            <a:r>
              <a:rPr lang="en-US" dirty="0">
                <a:solidFill>
                  <a:srgbClr val="000000"/>
                </a:solidFill>
              </a:rPr>
              <a:t>45 students who are majoring in biology? </a:t>
            </a:r>
          </a:p>
        </p:txBody>
      </p:sp>
      <p:sp>
        <p:nvSpPr>
          <p:cNvPr id="4" name="Content Placeholder 2"/>
          <p:cNvSpPr txBox="1">
            <a:spLocks/>
          </p:cNvSpPr>
          <p:nvPr/>
        </p:nvSpPr>
        <p:spPr>
          <a:xfrm>
            <a:off x="457200" y="4724400"/>
            <a:ext cx="8229600" cy="12954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1255713" algn="l"/>
              </a:tabLst>
              <a:defRPr/>
            </a:pPr>
            <a:r>
              <a:rPr kumimoji="0" lang="fr-FR" sz="2800" i="0" u="none" strike="noStrike" kern="1200" cap="none" spc="0" normalizeH="0" baseline="0" noProof="0" dirty="0" err="1">
                <a:ln>
                  <a:noFill/>
                </a:ln>
                <a:solidFill>
                  <a:srgbClr val="000000"/>
                </a:solidFill>
                <a:effectLst/>
                <a:uLnTx/>
                <a:uFillTx/>
                <a:latin typeface="+mn-lt"/>
                <a:ea typeface="+mn-ea"/>
                <a:cs typeface="+mn-cs"/>
              </a:rPr>
              <a:t>Answer</a:t>
            </a:r>
            <a:r>
              <a:rPr kumimoji="0" lang="fr-FR" sz="2800" i="0" u="none" strike="noStrike" kern="1200" cap="none" spc="0" normalizeH="0" baseline="0" noProof="0" dirty="0">
                <a:ln>
                  <a:noFill/>
                </a:ln>
                <a:solidFill>
                  <a:srgbClr val="000000"/>
                </a:solidFill>
                <a:effectLst/>
                <a:uLnTx/>
                <a:uFillTx/>
                <a:latin typeface="+mn-lt"/>
                <a:ea typeface="+mn-ea"/>
                <a:cs typeface="+mn-cs"/>
              </a:rPr>
              <a:t>: </a:t>
            </a:r>
            <a:r>
              <a:rPr kumimoji="0" lang="fr-FR" sz="2800" b="1" i="0" u="none" strike="noStrike" kern="1200" cap="none" spc="0" normalizeH="0" baseline="0" noProof="0" dirty="0">
                <a:ln>
                  <a:noFill/>
                </a:ln>
                <a:solidFill>
                  <a:srgbClr val="000000"/>
                </a:solidFill>
                <a:effectLst/>
                <a:uLnTx/>
                <a:uFillTx/>
                <a:latin typeface="+mn-lt"/>
                <a:ea typeface="+mn-ea"/>
                <a:cs typeface="+mn-cs"/>
              </a:rPr>
              <a:t>a.</a:t>
            </a:r>
            <a:r>
              <a:rPr kumimoji="0" lang="fr-FR" sz="2800" b="1" i="0" u="none" strike="noStrike" kern="1200" cap="none" spc="0" normalizeH="0" baseline="0" noProof="0" dirty="0">
                <a:ln>
                  <a:noFill/>
                </a:ln>
                <a:solidFill>
                  <a:srgbClr val="366092"/>
                </a:solidFill>
                <a:effectLst/>
                <a:uLnTx/>
                <a:uFillTx/>
                <a:latin typeface="+mn-lt"/>
                <a:ea typeface="+mn-ea"/>
                <a:cs typeface="+mn-cs"/>
              </a:rPr>
              <a:t> </a:t>
            </a:r>
            <a:r>
              <a:rPr kumimoji="0" lang="fr-FR" sz="2800" b="0" i="0" u="none" strike="noStrike" kern="1200" cap="none" spc="0" normalizeH="0" baseline="0" noProof="0" dirty="0">
                <a:ln>
                  <a:noFill/>
                </a:ln>
                <a:solidFill>
                  <a:srgbClr val="FF0000"/>
                </a:solidFill>
                <a:effectLst/>
                <a:uLnTx/>
                <a:uFillTx/>
                <a:latin typeface="+mn-lt"/>
                <a:ea typeface="+mn-ea"/>
                <a:cs typeface="+mn-cs"/>
              </a:rPr>
              <a:t>permutation </a:t>
            </a:r>
          </a:p>
          <a:p>
            <a:pPr marL="0" marR="0" lvl="0" indent="0" algn="l" defTabSz="914400" rtl="0" eaLnBrk="1" fontAlgn="auto" latinLnBrk="0" hangingPunct="1">
              <a:lnSpc>
                <a:spcPct val="100000"/>
              </a:lnSpc>
              <a:spcBef>
                <a:spcPct val="20000"/>
              </a:spcBef>
              <a:spcAft>
                <a:spcPts val="0"/>
              </a:spcAft>
              <a:buClrTx/>
              <a:buSzTx/>
              <a:buFontTx/>
              <a:buNone/>
              <a:tabLst>
                <a:tab pos="1255713" algn="l"/>
              </a:tabLst>
              <a:defRPr/>
            </a:pPr>
            <a:r>
              <a:rPr kumimoji="0" lang="fr-FR" sz="2800" b="1" i="0" u="none" strike="noStrike" kern="1200" cap="none" spc="0" normalizeH="0" baseline="0" noProof="0" dirty="0">
                <a:ln>
                  <a:noFill/>
                </a:ln>
                <a:solidFill>
                  <a:srgbClr val="000000"/>
                </a:solidFill>
                <a:effectLst/>
                <a:uLnTx/>
                <a:uFillTx/>
                <a:latin typeface="+mn-lt"/>
                <a:ea typeface="+mn-ea"/>
                <a:cs typeface="+mn-cs"/>
              </a:rPr>
              <a:t>	b. </a:t>
            </a:r>
            <a:r>
              <a:rPr kumimoji="0" lang="fr-FR" sz="2800" b="0" i="0" u="none" strike="noStrike" kern="1200" cap="none" spc="0" normalizeH="0" baseline="0" noProof="0" dirty="0" err="1">
                <a:ln>
                  <a:noFill/>
                </a:ln>
                <a:solidFill>
                  <a:srgbClr val="FF0000"/>
                </a:solidFill>
                <a:effectLst/>
                <a:uLnTx/>
                <a:uFillTx/>
                <a:latin typeface="+mn-lt"/>
                <a:ea typeface="+mn-ea"/>
                <a:cs typeface="+mn-cs"/>
              </a:rPr>
              <a:t>combination</a:t>
            </a:r>
            <a:r>
              <a:rPr kumimoji="0" lang="fr-FR" sz="2800" b="0" i="0" u="none" strike="noStrike" kern="1200" cap="none" spc="0" normalizeH="0" baseline="0" noProof="0" dirty="0">
                <a:ln>
                  <a:noFill/>
                </a:ln>
                <a:solidFill>
                  <a:srgbClr val="FF0000"/>
                </a:solidFill>
                <a:effectLst/>
                <a:uLnTx/>
                <a:uFillTx/>
                <a:latin typeface="+mn-lt"/>
                <a:ea typeface="+mn-ea"/>
                <a:cs typeface="+mn-cs"/>
              </a:rPr>
              <a:t> </a:t>
            </a: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Combinations and Permutations of </a:t>
            </a:r>
            <a:r>
              <a:rPr lang="en-US" i="1" dirty="0"/>
              <a:t>n </a:t>
            </a:r>
            <a:r>
              <a:rPr lang="en-US" dirty="0"/>
              <a:t>Objects Taken </a:t>
            </a:r>
            <a:r>
              <a:rPr lang="en-US" i="1" dirty="0"/>
              <a:t>r</a:t>
            </a:r>
            <a:r>
              <a:rPr lang="en-US" dirty="0"/>
              <a:t> at a Time </a:t>
            </a:r>
          </a:p>
        </p:txBody>
      </p:sp>
      <p:sp>
        <p:nvSpPr>
          <p:cNvPr id="3" name="Content Placeholder 2"/>
          <p:cNvSpPr>
            <a:spLocks noGrp="1"/>
          </p:cNvSpPr>
          <p:nvPr>
            <p:ph idx="1"/>
          </p:nvPr>
        </p:nvSpPr>
        <p:spPr>
          <a:xfrm>
            <a:off x="457200" y="1280160"/>
            <a:ext cx="8229600" cy="4315027"/>
          </a:xfrm>
          <a:solidFill>
            <a:schemeClr val="accent3"/>
          </a:solidFill>
          <a:ln w="28575">
            <a:solidFill>
              <a:srgbClr val="000000"/>
            </a:solidFill>
          </a:ln>
        </p:spPr>
        <p:txBody>
          <a:bodyPr>
            <a:spAutoFit/>
          </a:bodyPr>
          <a:lstStyle/>
          <a:p>
            <a:pPr algn="ctr"/>
            <a:r>
              <a:rPr lang="en-US" b="1" dirty="0">
                <a:solidFill>
                  <a:srgbClr val="000000"/>
                </a:solidFill>
              </a:rPr>
              <a:t>Combinations and Permutations of </a:t>
            </a:r>
            <a:r>
              <a:rPr lang="en-US" b="1" i="1" dirty="0">
                <a:solidFill>
                  <a:srgbClr val="000000"/>
                </a:solidFill>
              </a:rPr>
              <a:t>n </a:t>
            </a:r>
            <a:r>
              <a:rPr lang="en-US" b="1" dirty="0">
                <a:solidFill>
                  <a:srgbClr val="000000"/>
                </a:solidFill>
              </a:rPr>
              <a:t>Objects Taken </a:t>
            </a:r>
            <a:r>
              <a:rPr lang="en-US" b="1" i="1" dirty="0">
                <a:solidFill>
                  <a:srgbClr val="000000"/>
                </a:solidFill>
              </a:rPr>
              <a:t>r</a:t>
            </a:r>
            <a:r>
              <a:rPr lang="en-US" b="1" dirty="0">
                <a:solidFill>
                  <a:srgbClr val="000000"/>
                </a:solidFill>
              </a:rPr>
              <a:t> at a Time </a:t>
            </a:r>
          </a:p>
          <a:p>
            <a:r>
              <a:rPr lang="en-US" dirty="0">
                <a:solidFill>
                  <a:srgbClr val="000000"/>
                </a:solidFill>
              </a:rPr>
              <a:t>The number of ways to select </a:t>
            </a:r>
            <a:r>
              <a:rPr lang="en-US" i="1" dirty="0">
                <a:solidFill>
                  <a:srgbClr val="000000"/>
                </a:solidFill>
              </a:rPr>
              <a:t>r</a:t>
            </a:r>
            <a:r>
              <a:rPr lang="en-US" dirty="0">
                <a:solidFill>
                  <a:srgbClr val="000000"/>
                </a:solidFill>
              </a:rPr>
              <a:t> objects from a total of </a:t>
            </a:r>
            <a:r>
              <a:rPr lang="en-US" i="1" dirty="0">
                <a:solidFill>
                  <a:srgbClr val="000000"/>
                </a:solidFill>
              </a:rPr>
              <a:t>n</a:t>
            </a:r>
            <a:r>
              <a:rPr lang="en-US" dirty="0">
                <a:solidFill>
                  <a:srgbClr val="000000"/>
                </a:solidFill>
              </a:rPr>
              <a:t> objects is found by the following two formulas. (Note that </a:t>
            </a:r>
          </a:p>
          <a:p>
            <a:r>
              <a:rPr lang="en-US" dirty="0">
                <a:solidFill>
                  <a:srgbClr val="000000"/>
                </a:solidFill>
              </a:rPr>
              <a:t>When order is not important, use the following formula for a </a:t>
            </a:r>
            <a:r>
              <a:rPr lang="en-US" b="1" dirty="0">
                <a:solidFill>
                  <a:srgbClr val="C00000"/>
                </a:solidFill>
              </a:rPr>
              <a:t>combination</a:t>
            </a:r>
            <a:r>
              <a:rPr lang="en-US" dirty="0">
                <a:solidFill>
                  <a:srgbClr val="000000"/>
                </a:solidFill>
              </a:rPr>
              <a:t>. </a:t>
            </a:r>
          </a:p>
          <a:p>
            <a:endParaRPr lang="en-US" dirty="0">
              <a:solidFill>
                <a:srgbClr val="000000"/>
              </a:solidFill>
            </a:endParaRPr>
          </a:p>
          <a:p>
            <a:endParaRPr lang="en-US" dirty="0">
              <a:solidFill>
                <a:srgbClr val="000000"/>
              </a:solidFill>
            </a:endParaRPr>
          </a:p>
        </p:txBody>
      </p:sp>
      <p:graphicFrame>
        <p:nvGraphicFramePr>
          <p:cNvPr id="10242" name="Object 2"/>
          <p:cNvGraphicFramePr>
            <a:graphicFrameLocks noChangeAspect="1"/>
          </p:cNvGraphicFramePr>
          <p:nvPr/>
        </p:nvGraphicFramePr>
        <p:xfrm>
          <a:off x="1206500" y="3165144"/>
          <a:ext cx="850900" cy="368300"/>
        </p:xfrm>
        <a:graphic>
          <a:graphicData uri="http://schemas.openxmlformats.org/presentationml/2006/ole">
            <mc:AlternateContent xmlns:mc="http://schemas.openxmlformats.org/markup-compatibility/2006">
              <mc:Choice xmlns:v="urn:schemas-microsoft-com:vml" Requires="v">
                <p:oleObj name="Equation" r:id="rId2" imgW="850680" imgH="368280" progId="Equation.DSMT4">
                  <p:embed/>
                </p:oleObj>
              </mc:Choice>
              <mc:Fallback>
                <p:oleObj name="Equation" r:id="rId2" imgW="850680" imgH="3682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500" y="3165144"/>
                        <a:ext cx="85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nvGraphicFramePr>
        <p:xfrm>
          <a:off x="3505200" y="4544704"/>
          <a:ext cx="2133600" cy="952500"/>
        </p:xfrm>
        <a:graphic>
          <a:graphicData uri="http://schemas.openxmlformats.org/presentationml/2006/ole">
            <mc:AlternateContent xmlns:mc="http://schemas.openxmlformats.org/markup-compatibility/2006">
              <mc:Choice xmlns:v="urn:schemas-microsoft-com:vml" Requires="v">
                <p:oleObj name="Equation" r:id="rId4" imgW="2133360" imgH="952200" progId="Equation.DSMT4">
                  <p:embed/>
                </p:oleObj>
              </mc:Choice>
              <mc:Fallback>
                <p:oleObj name="Equation" r:id="rId4" imgW="2133360" imgH="9522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4544704"/>
                        <a:ext cx="2133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Combinations and Permutations of </a:t>
            </a:r>
            <a:r>
              <a:rPr lang="en-US" i="1" dirty="0"/>
              <a:t>n </a:t>
            </a:r>
            <a:r>
              <a:rPr lang="en-US" dirty="0"/>
              <a:t>Objects Taken </a:t>
            </a:r>
            <a:r>
              <a:rPr lang="en-US" i="1" dirty="0"/>
              <a:t>r</a:t>
            </a:r>
            <a:r>
              <a:rPr lang="en-US" dirty="0"/>
              <a:t> at a Time (cont.)</a:t>
            </a:r>
          </a:p>
        </p:txBody>
      </p:sp>
      <p:sp>
        <p:nvSpPr>
          <p:cNvPr id="3" name="Content Placeholder 2"/>
          <p:cNvSpPr>
            <a:spLocks noGrp="1"/>
          </p:cNvSpPr>
          <p:nvPr>
            <p:ph idx="1"/>
          </p:nvPr>
        </p:nvSpPr>
        <p:spPr>
          <a:xfrm>
            <a:off x="457200" y="1280160"/>
            <a:ext cx="8229600" cy="2936188"/>
          </a:xfrm>
          <a:solidFill>
            <a:schemeClr val="accent3"/>
          </a:solidFill>
          <a:ln w="28575">
            <a:solidFill>
              <a:srgbClr val="000000"/>
            </a:solidFill>
          </a:ln>
        </p:spPr>
        <p:txBody>
          <a:bodyPr>
            <a:spAutoFit/>
          </a:bodyPr>
          <a:lstStyle/>
          <a:p>
            <a:pPr algn="ctr"/>
            <a:r>
              <a:rPr lang="en-US" b="1" dirty="0">
                <a:solidFill>
                  <a:srgbClr val="000000"/>
                </a:solidFill>
              </a:rPr>
              <a:t>Combinations and Permutations of </a:t>
            </a:r>
            <a:r>
              <a:rPr lang="en-US" b="1" i="1" dirty="0">
                <a:solidFill>
                  <a:srgbClr val="000000"/>
                </a:solidFill>
              </a:rPr>
              <a:t>n </a:t>
            </a:r>
            <a:r>
              <a:rPr lang="en-US" b="1" dirty="0">
                <a:solidFill>
                  <a:srgbClr val="000000"/>
                </a:solidFill>
              </a:rPr>
              <a:t>Objects Taken </a:t>
            </a:r>
            <a:r>
              <a:rPr lang="en-US" b="1" i="1" dirty="0">
                <a:solidFill>
                  <a:srgbClr val="000000"/>
                </a:solidFill>
              </a:rPr>
              <a:t>r</a:t>
            </a:r>
            <a:r>
              <a:rPr lang="en-US" b="1" dirty="0">
                <a:solidFill>
                  <a:srgbClr val="000000"/>
                </a:solidFill>
              </a:rPr>
              <a:t> at a Time (cont.)</a:t>
            </a:r>
          </a:p>
          <a:p>
            <a:r>
              <a:rPr lang="en-US" dirty="0">
                <a:solidFill>
                  <a:srgbClr val="000000"/>
                </a:solidFill>
              </a:rPr>
              <a:t>When order is important, use the following formula for a </a:t>
            </a:r>
            <a:r>
              <a:rPr lang="en-US" b="1" dirty="0">
                <a:solidFill>
                  <a:srgbClr val="C00000"/>
                </a:solidFill>
              </a:rPr>
              <a:t>permutation</a:t>
            </a:r>
            <a:r>
              <a:rPr lang="en-US" i="1" dirty="0">
                <a:solidFill>
                  <a:srgbClr val="000000"/>
                </a:solidFill>
              </a:rPr>
              <a:t>.</a:t>
            </a:r>
          </a:p>
          <a:p>
            <a:endParaRPr lang="en-US" i="1" dirty="0">
              <a:solidFill>
                <a:srgbClr val="000000"/>
              </a:solidFill>
            </a:endParaRPr>
          </a:p>
          <a:p>
            <a:r>
              <a:rPr lang="en-US" i="1" dirty="0">
                <a:solidFill>
                  <a:srgbClr val="000000"/>
                </a:solidFill>
              </a:rPr>
              <a:t> </a:t>
            </a:r>
            <a:endParaRPr lang="en-US" dirty="0">
              <a:solidFill>
                <a:srgbClr val="000000"/>
              </a:solidFill>
            </a:endParaRPr>
          </a:p>
        </p:txBody>
      </p:sp>
      <p:graphicFrame>
        <p:nvGraphicFramePr>
          <p:cNvPr id="11268" name="Object 4"/>
          <p:cNvGraphicFramePr>
            <a:graphicFrameLocks noChangeAspect="1"/>
          </p:cNvGraphicFramePr>
          <p:nvPr/>
        </p:nvGraphicFramePr>
        <p:xfrm>
          <a:off x="3670300" y="3162300"/>
          <a:ext cx="1803400" cy="952500"/>
        </p:xfrm>
        <a:graphic>
          <a:graphicData uri="http://schemas.openxmlformats.org/presentationml/2006/ole">
            <mc:AlternateContent xmlns:mc="http://schemas.openxmlformats.org/markup-compatibility/2006">
              <mc:Choice xmlns:v="urn:schemas-microsoft-com:vml" Requires="v">
                <p:oleObj name="Equation" r:id="rId2" imgW="1803240" imgH="952200" progId="Equation.DSMT4">
                  <p:embed/>
                </p:oleObj>
              </mc:Choice>
              <mc:Fallback>
                <p:oleObj name="Equation" r:id="rId2" imgW="1803240" imgH="9522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0300" y="3162300"/>
                        <a:ext cx="1803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Combinations </a:t>
            </a:r>
          </a:p>
        </p:txBody>
      </p:sp>
      <p:sp>
        <p:nvSpPr>
          <p:cNvPr id="3" name="Content Placeholder 2"/>
          <p:cNvSpPr>
            <a:spLocks noGrp="1"/>
          </p:cNvSpPr>
          <p:nvPr>
            <p:ph idx="1"/>
          </p:nvPr>
        </p:nvSpPr>
        <p:spPr>
          <a:xfrm>
            <a:off x="457200" y="1280160"/>
            <a:ext cx="8229600" cy="2246769"/>
          </a:xfrm>
        </p:spPr>
        <p:txBody>
          <a:bodyPr>
            <a:spAutoFit/>
          </a:bodyPr>
          <a:lstStyle/>
          <a:p>
            <a:r>
              <a:rPr lang="en-US" dirty="0"/>
              <a:t>Let’s calculate the number of possibilities for our sandwich example. Suppose there are </a:t>
            </a:r>
            <a:r>
              <a:rPr lang="en-US" dirty="0">
                <a:solidFill>
                  <a:srgbClr val="0000FF"/>
                </a:solidFill>
              </a:rPr>
              <a:t>18</a:t>
            </a:r>
            <a:r>
              <a:rPr lang="en-US" dirty="0"/>
              <a:t> toppings to choose from once you’ve decided on bread, meat, and cheese. How many different possible sandwiches are there if you choose </a:t>
            </a:r>
            <a:r>
              <a:rPr lang="en-US" dirty="0">
                <a:solidFill>
                  <a:srgbClr val="0000FF"/>
                </a:solidFill>
              </a:rPr>
              <a:t>4</a:t>
            </a:r>
            <a:r>
              <a:rPr lang="en-US" dirty="0"/>
              <a:t> different toppings?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Combinations (cont.) </a:t>
            </a:r>
          </a:p>
        </p:txBody>
      </p:sp>
      <p:sp>
        <p:nvSpPr>
          <p:cNvPr id="3" name="Content Placeholder 2"/>
          <p:cNvSpPr>
            <a:spLocks noGrp="1"/>
          </p:cNvSpPr>
          <p:nvPr>
            <p:ph idx="1"/>
          </p:nvPr>
        </p:nvSpPr>
        <p:spPr>
          <a:xfrm>
            <a:off x="457200" y="1280160"/>
            <a:ext cx="8229600" cy="2850011"/>
          </a:xfrm>
        </p:spPr>
        <p:txBody>
          <a:bodyPr>
            <a:spAutoFit/>
          </a:bodyPr>
          <a:lstStyle/>
          <a:p>
            <a:r>
              <a:rPr lang="en-US" b="1" dirty="0"/>
              <a:t>Solution </a:t>
            </a:r>
          </a:p>
          <a:p>
            <a:r>
              <a:rPr lang="en-US" dirty="0"/>
              <a:t>The order of sandwich toppings does not change the type of sandwich that is made. Therefore, this is a combination problem where we are choosing 4 toppings from a list of </a:t>
            </a:r>
            <a:r>
              <a:rPr lang="en-US" dirty="0">
                <a:solidFill>
                  <a:srgbClr val="0000FF"/>
                </a:solidFill>
              </a:rPr>
              <a:t>18</a:t>
            </a:r>
            <a:r>
              <a:rPr lang="en-US" dirty="0"/>
              <a:t>. Fill in the combination formula using </a:t>
            </a:r>
            <a:r>
              <a:rPr lang="en-US" i="1" dirty="0">
                <a:solidFill>
                  <a:srgbClr val="00007F"/>
                </a:solidFill>
              </a:rPr>
              <a:t>n </a:t>
            </a:r>
            <a:r>
              <a:rPr lang="en-US" dirty="0">
                <a:solidFill>
                  <a:srgbClr val="00007F"/>
                </a:solidFill>
              </a:rPr>
              <a:t>= 18 </a:t>
            </a:r>
            <a:r>
              <a:rPr lang="en-US" dirty="0"/>
              <a:t>and </a:t>
            </a:r>
            <a:r>
              <a:rPr lang="en-US" i="1" dirty="0">
                <a:solidFill>
                  <a:srgbClr val="00007F"/>
                </a:solidFill>
              </a:rPr>
              <a:t>r</a:t>
            </a:r>
            <a:r>
              <a:rPr lang="en-US" dirty="0">
                <a:solidFill>
                  <a:srgbClr val="00007F"/>
                </a:solidFill>
              </a:rPr>
              <a:t> = 4</a:t>
            </a:r>
            <a:r>
              <a:rPr lang="en-US" dirty="0"/>
              <a:t>.</a:t>
            </a:r>
            <a:r>
              <a:rPr lang="en-US" i="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Combinations (cont.) </a:t>
            </a:r>
          </a:p>
        </p:txBody>
      </p:sp>
      <p:sp>
        <p:nvSpPr>
          <p:cNvPr id="3" name="Content Placeholder 2"/>
          <p:cNvSpPr>
            <a:spLocks noGrp="1"/>
          </p:cNvSpPr>
          <p:nvPr>
            <p:ph idx="1"/>
          </p:nvPr>
        </p:nvSpPr>
        <p:spPr>
          <a:xfrm>
            <a:off x="457200" y="4203918"/>
            <a:ext cx="8229600" cy="1815882"/>
          </a:xfrm>
        </p:spPr>
        <p:txBody>
          <a:bodyPr>
            <a:spAutoFit/>
          </a:bodyPr>
          <a:lstStyle/>
          <a:p>
            <a:r>
              <a:rPr lang="en-US" dirty="0"/>
              <a:t>Therefore, there are </a:t>
            </a:r>
            <a:r>
              <a:rPr lang="en-US" dirty="0">
                <a:solidFill>
                  <a:srgbClr val="FF0000"/>
                </a:solidFill>
              </a:rPr>
              <a:t>3060</a:t>
            </a:r>
            <a:r>
              <a:rPr lang="en-US" dirty="0"/>
              <a:t> different sandwich possibilities—far too many for you to say to a friend, “Just pick me up a turkey sandwich. It doesn’t matter what kind. They’re all alike!” </a:t>
            </a:r>
          </a:p>
        </p:txBody>
      </p:sp>
      <p:graphicFrame>
        <p:nvGraphicFramePr>
          <p:cNvPr id="13315" name="Object 3"/>
          <p:cNvGraphicFramePr>
            <a:graphicFrameLocks noChangeAspect="1"/>
          </p:cNvGraphicFramePr>
          <p:nvPr/>
        </p:nvGraphicFramePr>
        <p:xfrm>
          <a:off x="616416" y="1393208"/>
          <a:ext cx="571500" cy="431800"/>
        </p:xfrm>
        <a:graphic>
          <a:graphicData uri="http://schemas.openxmlformats.org/presentationml/2006/ole">
            <mc:AlternateContent xmlns:mc="http://schemas.openxmlformats.org/markup-compatibility/2006">
              <mc:Choice xmlns:v="urn:schemas-microsoft-com:vml" Requires="v">
                <p:oleObj name="Equation" r:id="rId2" imgW="571320" imgH="431640" progId="Equation.DSMT4">
                  <p:embed/>
                </p:oleObj>
              </mc:Choice>
              <mc:Fallback>
                <p:oleObj name="Equation" r:id="rId2" imgW="57132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416" y="1393208"/>
                        <a:ext cx="571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247624" y="1178256"/>
          <a:ext cx="1854200" cy="952500"/>
        </p:xfrm>
        <a:graphic>
          <a:graphicData uri="http://schemas.openxmlformats.org/presentationml/2006/ole">
            <mc:AlternateContent xmlns:mc="http://schemas.openxmlformats.org/markup-compatibility/2006">
              <mc:Choice xmlns:v="urn:schemas-microsoft-com:vml" Requires="v">
                <p:oleObj name="Equation" r:id="rId4" imgW="1854000" imgH="952200" progId="Equation.DSMT4">
                  <p:embed/>
                </p:oleObj>
              </mc:Choice>
              <mc:Fallback>
                <p:oleObj name="Equation" r:id="rId4" imgW="185400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7624" y="1178256"/>
                        <a:ext cx="1854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3125328" y="1178256"/>
          <a:ext cx="1117600" cy="838200"/>
        </p:xfrm>
        <a:graphic>
          <a:graphicData uri="http://schemas.openxmlformats.org/presentationml/2006/ole">
            <mc:AlternateContent xmlns:mc="http://schemas.openxmlformats.org/markup-compatibility/2006">
              <mc:Choice xmlns:v="urn:schemas-microsoft-com:vml" Requires="v">
                <p:oleObj name="Equation" r:id="rId6" imgW="1117440" imgH="838080" progId="Equation.DSMT4">
                  <p:embed/>
                </p:oleObj>
              </mc:Choice>
              <mc:Fallback>
                <p:oleObj name="Equation" r:id="rId6" imgW="111744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5328" y="117825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3164196" y="2190464"/>
          <a:ext cx="5168900" cy="990600"/>
        </p:xfrm>
        <a:graphic>
          <a:graphicData uri="http://schemas.openxmlformats.org/presentationml/2006/ole">
            <mc:AlternateContent xmlns:mc="http://schemas.openxmlformats.org/markup-compatibility/2006">
              <mc:Choice xmlns:v="urn:schemas-microsoft-com:vml" Requires="v">
                <p:oleObj name="Equation" r:id="rId8" imgW="5168880" imgH="990360" progId="Equation.DSMT4">
                  <p:embed/>
                </p:oleObj>
              </mc:Choice>
              <mc:Fallback>
                <p:oleObj name="Equation" r:id="rId8" imgW="5168880" imgH="990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4196" y="2190464"/>
                        <a:ext cx="5168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206088" y="3254992"/>
          <a:ext cx="2755900" cy="990600"/>
        </p:xfrm>
        <a:graphic>
          <a:graphicData uri="http://schemas.openxmlformats.org/presentationml/2006/ole">
            <mc:AlternateContent xmlns:mc="http://schemas.openxmlformats.org/markup-compatibility/2006">
              <mc:Choice xmlns:v="urn:schemas-microsoft-com:vml" Requires="v">
                <p:oleObj name="Equation" r:id="rId10" imgW="2755800" imgH="990360" progId="Equation.DSMT4">
                  <p:embed/>
                </p:oleObj>
              </mc:Choice>
              <mc:Fallback>
                <p:oleObj name="Equation" r:id="rId10" imgW="275580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6088" y="3254992"/>
                        <a:ext cx="2755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6048992" y="3594100"/>
          <a:ext cx="1016000" cy="292100"/>
        </p:xfrm>
        <a:graphic>
          <a:graphicData uri="http://schemas.openxmlformats.org/presentationml/2006/ole">
            <mc:AlternateContent xmlns:mc="http://schemas.openxmlformats.org/markup-compatibility/2006">
              <mc:Choice xmlns:v="urn:schemas-microsoft-com:vml" Requires="v">
                <p:oleObj name="Equation" r:id="rId12" imgW="1015920" imgH="291960" progId="Equation.DSMT4">
                  <p:embed/>
                </p:oleObj>
              </mc:Choice>
              <mc:Fallback>
                <p:oleObj name="Equation" r:id="rId12" imgW="101592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48992" y="35941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5867400" y="2209800"/>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477000" y="2209800"/>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391400" y="220980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7848600" y="2133600"/>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502320" y="2729553"/>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111920" y="2729553"/>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026320" y="2729553"/>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7538112" y="2694297"/>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3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Permutations </a:t>
            </a:r>
          </a:p>
        </p:txBody>
      </p:sp>
      <p:sp>
        <p:nvSpPr>
          <p:cNvPr id="3" name="Content Placeholder 2"/>
          <p:cNvSpPr>
            <a:spLocks noGrp="1"/>
          </p:cNvSpPr>
          <p:nvPr>
            <p:ph idx="1"/>
          </p:nvPr>
        </p:nvSpPr>
        <p:spPr/>
        <p:txBody>
          <a:bodyPr/>
          <a:lstStyle/>
          <a:p>
            <a:r>
              <a:rPr lang="en-US" dirty="0"/>
              <a:t>Consider a race with </a:t>
            </a:r>
            <a:r>
              <a:rPr lang="en-US" dirty="0">
                <a:solidFill>
                  <a:srgbClr val="0000FF"/>
                </a:solidFill>
              </a:rPr>
              <a:t>140</a:t>
            </a:r>
            <a:r>
              <a:rPr lang="en-US" dirty="0"/>
              <a:t> participants. How many possible outcomes are there for the top three positions of gold, silver, and bronze? </a:t>
            </a:r>
          </a:p>
          <a:p>
            <a:r>
              <a:rPr lang="en-US" b="1" dirty="0"/>
              <a:t>Solution </a:t>
            </a:r>
          </a:p>
          <a:p>
            <a:r>
              <a:rPr lang="en-US" dirty="0"/>
              <a:t>Since the order of the winners matters in this example, we use a permutation to count the possibilities. We are choosing three runners from the original </a:t>
            </a:r>
            <a:r>
              <a:rPr lang="en-US" dirty="0">
                <a:solidFill>
                  <a:srgbClr val="0000FF"/>
                </a:solidFill>
              </a:rPr>
              <a:t>140</a:t>
            </a:r>
            <a:r>
              <a:rPr lang="en-US" dirty="0"/>
              <a:t> that ran. Therefore, </a:t>
            </a:r>
            <a:r>
              <a:rPr lang="en-US" i="1" dirty="0">
                <a:solidFill>
                  <a:srgbClr val="00007F"/>
                </a:solidFill>
              </a:rPr>
              <a:t>n </a:t>
            </a:r>
            <a:r>
              <a:rPr lang="en-US" dirty="0">
                <a:solidFill>
                  <a:srgbClr val="00007F"/>
                </a:solidFill>
              </a:rPr>
              <a:t>= 140 </a:t>
            </a:r>
            <a:r>
              <a:rPr lang="en-US" dirty="0"/>
              <a:t>and </a:t>
            </a:r>
            <a:r>
              <a:rPr lang="en-US" i="1" dirty="0">
                <a:solidFill>
                  <a:srgbClr val="00007F"/>
                </a:solidFill>
              </a:rPr>
              <a:t>r</a:t>
            </a:r>
            <a:r>
              <a:rPr lang="en-US" dirty="0">
                <a:solidFill>
                  <a:srgbClr val="00007F"/>
                </a:solidFill>
              </a:rPr>
              <a:t> = 3</a:t>
            </a:r>
            <a:r>
              <a:rPr lang="en-US" dirty="0"/>
              <a:t>. Filling in the permutation formula with these values gives us the following work.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Permutations (cont.) </a:t>
            </a:r>
          </a:p>
        </p:txBody>
      </p:sp>
      <p:sp>
        <p:nvSpPr>
          <p:cNvPr id="3" name="Content Placeholder 2"/>
          <p:cNvSpPr>
            <a:spLocks noGrp="1"/>
          </p:cNvSpPr>
          <p:nvPr>
            <p:ph idx="1"/>
          </p:nvPr>
        </p:nvSpPr>
        <p:spPr>
          <a:xfrm>
            <a:off x="457200" y="4495800"/>
            <a:ext cx="8229600" cy="1356360"/>
          </a:xfrm>
        </p:spPr>
        <p:txBody>
          <a:bodyPr/>
          <a:lstStyle/>
          <a:p>
            <a:r>
              <a:rPr lang="en-US" dirty="0"/>
              <a:t>So, there are </a:t>
            </a:r>
            <a:r>
              <a:rPr lang="en-US" dirty="0">
                <a:solidFill>
                  <a:srgbClr val="FF0000"/>
                </a:solidFill>
              </a:rPr>
              <a:t>2,685,480</a:t>
            </a:r>
            <a:r>
              <a:rPr lang="en-US" dirty="0"/>
              <a:t> possible ways the top three spots could be awarded. </a:t>
            </a:r>
          </a:p>
        </p:txBody>
      </p:sp>
      <p:graphicFrame>
        <p:nvGraphicFramePr>
          <p:cNvPr id="14339" name="Object 3"/>
          <p:cNvGraphicFramePr>
            <a:graphicFrameLocks noChangeAspect="1"/>
          </p:cNvGraphicFramePr>
          <p:nvPr/>
        </p:nvGraphicFramePr>
        <p:xfrm>
          <a:off x="1295400" y="1600200"/>
          <a:ext cx="609600" cy="431800"/>
        </p:xfrm>
        <a:graphic>
          <a:graphicData uri="http://schemas.openxmlformats.org/presentationml/2006/ole">
            <mc:AlternateContent xmlns:mc="http://schemas.openxmlformats.org/markup-compatibility/2006">
              <mc:Choice xmlns:v="urn:schemas-microsoft-com:vml" Requires="v">
                <p:oleObj name="Equation" r:id="rId2" imgW="609480" imgH="431640" progId="Equation.DSMT4">
                  <p:embed/>
                </p:oleObj>
              </mc:Choice>
              <mc:Fallback>
                <p:oleObj name="Equation" r:id="rId2" imgW="60948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600200"/>
                        <a:ext cx="609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967552" y="1385248"/>
          <a:ext cx="1701800" cy="952500"/>
        </p:xfrm>
        <a:graphic>
          <a:graphicData uri="http://schemas.openxmlformats.org/presentationml/2006/ole">
            <mc:AlternateContent xmlns:mc="http://schemas.openxmlformats.org/markup-compatibility/2006">
              <mc:Choice xmlns:v="urn:schemas-microsoft-com:vml" Requires="v">
                <p:oleObj name="Equation" r:id="rId4" imgW="1701720" imgH="952200" progId="Equation.DSMT4">
                  <p:embed/>
                </p:oleObj>
              </mc:Choice>
              <mc:Fallback>
                <p:oleObj name="Equation" r:id="rId4" imgW="170172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7552" y="1385248"/>
                        <a:ext cx="1701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671248" y="1371600"/>
          <a:ext cx="977900" cy="838200"/>
        </p:xfrm>
        <a:graphic>
          <a:graphicData uri="http://schemas.openxmlformats.org/presentationml/2006/ole">
            <mc:AlternateContent xmlns:mc="http://schemas.openxmlformats.org/markup-compatibility/2006">
              <mc:Choice xmlns:v="urn:schemas-microsoft-com:vml" Requires="v">
                <p:oleObj name="Equation" r:id="rId6" imgW="977760" imgH="838080" progId="Equation.DSMT4">
                  <p:embed/>
                </p:oleObj>
              </mc:Choice>
              <mc:Fallback>
                <p:oleObj name="Equation" r:id="rId6" imgW="9777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1248" y="13716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1967552" y="2528248"/>
          <a:ext cx="5461000" cy="990600"/>
        </p:xfrm>
        <a:graphic>
          <a:graphicData uri="http://schemas.openxmlformats.org/presentationml/2006/ole">
            <mc:AlternateContent xmlns:mc="http://schemas.openxmlformats.org/markup-compatibility/2006">
              <mc:Choice xmlns:v="urn:schemas-microsoft-com:vml" Requires="v">
                <p:oleObj name="Equation" r:id="rId8" imgW="5460840" imgH="990360" progId="Equation.DSMT4">
                  <p:embed/>
                </p:oleObj>
              </mc:Choice>
              <mc:Fallback>
                <p:oleObj name="Equation" r:id="rId8" imgW="5460840" imgH="990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7552" y="2528248"/>
                        <a:ext cx="5461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1967552" y="3721100"/>
          <a:ext cx="2641600" cy="469900"/>
        </p:xfrm>
        <a:graphic>
          <a:graphicData uri="http://schemas.openxmlformats.org/presentationml/2006/ole">
            <mc:AlternateContent xmlns:mc="http://schemas.openxmlformats.org/markup-compatibility/2006">
              <mc:Choice xmlns:v="urn:schemas-microsoft-com:vml" Requires="v">
                <p:oleObj name="Equation" r:id="rId10" imgW="2641320" imgH="469800" progId="Equation.DSMT4">
                  <p:embed/>
                </p:oleObj>
              </mc:Choice>
              <mc:Fallback>
                <p:oleObj name="Equation" r:id="rId10" imgW="264132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67552" y="3721100"/>
                        <a:ext cx="264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4620904" y="3784600"/>
          <a:ext cx="1765300" cy="330200"/>
        </p:xfrm>
        <a:graphic>
          <a:graphicData uri="http://schemas.openxmlformats.org/presentationml/2006/ole">
            <mc:AlternateContent xmlns:mc="http://schemas.openxmlformats.org/markup-compatibility/2006">
              <mc:Choice xmlns:v="urn:schemas-microsoft-com:vml" Requires="v">
                <p:oleObj name="Equation" r:id="rId12" imgW="1765080" imgH="330120" progId="Equation.DSMT4">
                  <p:embed/>
                </p:oleObj>
              </mc:Choice>
              <mc:Fallback>
                <p:oleObj name="Equation" r:id="rId12" imgW="1765080" imgH="3301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20904" y="3784600"/>
                        <a:ext cx="1765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4591336" y="2569192"/>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410200" y="2514600"/>
            <a:ext cx="838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77000" y="2514600"/>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934200" y="2514600"/>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477904" y="3048000"/>
            <a:ext cx="713096"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267200" y="3061649"/>
            <a:ext cx="762000" cy="3809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334000" y="3048001"/>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5791200" y="3048001"/>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34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Counting Our Way to Probabilities</a:t>
            </a:r>
          </a:p>
        </p:txBody>
      </p:sp>
      <p:sp>
        <p:nvSpPr>
          <p:cNvPr id="3" name="Content Placeholder 2"/>
          <p:cNvSpPr>
            <a:spLocks noGrp="1"/>
          </p:cNvSpPr>
          <p:nvPr>
            <p:ph idx="1"/>
          </p:nvPr>
        </p:nvSpPr>
        <p:spPr/>
        <p:txBody>
          <a:bodyPr/>
          <a:lstStyle/>
          <a:p>
            <a:r>
              <a:rPr lang="en-US" dirty="0"/>
              <a:t>It is important to know how many events are in a sample space. That sounds easy enough, and in many cases it is. One way to count these outcomes is by listing all of the outcomes out in an orderly way. Sometimes this is a long process. This section will introduce counting methods for counting the events in a sample space.</a:t>
            </a:r>
          </a:p>
        </p:txBody>
      </p:sp>
    </p:spTree>
    <p:extLst>
      <p:ext uri="{BB962C8B-B14F-4D97-AF65-F5344CB8AC3E}">
        <p14:creationId xmlns:p14="http://schemas.microsoft.com/office/powerpoint/2010/main" val="640613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Permutations </a:t>
            </a:r>
          </a:p>
        </p:txBody>
      </p:sp>
      <p:sp>
        <p:nvSpPr>
          <p:cNvPr id="3" name="Content Placeholder 2"/>
          <p:cNvSpPr>
            <a:spLocks noGrp="1"/>
          </p:cNvSpPr>
          <p:nvPr>
            <p:ph idx="1"/>
          </p:nvPr>
        </p:nvSpPr>
        <p:spPr>
          <a:xfrm>
            <a:off x="457200" y="1280160"/>
            <a:ext cx="8229600" cy="4573560"/>
          </a:xfrm>
        </p:spPr>
        <p:txBody>
          <a:bodyPr>
            <a:spAutoFit/>
          </a:bodyPr>
          <a:lstStyle/>
          <a:p>
            <a:r>
              <a:rPr lang="en-US" dirty="0"/>
              <a:t>How many possible ways are there to arrange the order of appearance for the contestants in the local talent show, if there are </a:t>
            </a:r>
            <a:r>
              <a:rPr lang="en-US" dirty="0">
                <a:solidFill>
                  <a:srgbClr val="0000FF"/>
                </a:solidFill>
              </a:rPr>
              <a:t>15</a:t>
            </a:r>
            <a:r>
              <a:rPr lang="en-US" dirty="0"/>
              <a:t> contestants all together? </a:t>
            </a:r>
          </a:p>
          <a:p>
            <a:r>
              <a:rPr lang="en-US" b="1" dirty="0"/>
              <a:t>Solution </a:t>
            </a:r>
          </a:p>
          <a:p>
            <a:r>
              <a:rPr lang="en-US" dirty="0"/>
              <a:t>Again, order is important here because being the first to perform is certainly not the same as performing last, or even second for that matter. So, this is a permutation situation with </a:t>
            </a:r>
            <a:r>
              <a:rPr lang="en-US" i="1" dirty="0">
                <a:solidFill>
                  <a:srgbClr val="00007F"/>
                </a:solidFill>
              </a:rPr>
              <a:t>n </a:t>
            </a:r>
            <a:r>
              <a:rPr lang="en-US" dirty="0">
                <a:solidFill>
                  <a:srgbClr val="00007F"/>
                </a:solidFill>
              </a:rPr>
              <a:t>= 15</a:t>
            </a:r>
            <a:r>
              <a:rPr lang="en-US" dirty="0"/>
              <a:t>. However, for this problem, </a:t>
            </a:r>
            <a:r>
              <a:rPr lang="en-US" i="1" dirty="0"/>
              <a:t>r</a:t>
            </a:r>
            <a:r>
              <a:rPr lang="en-US" dirty="0"/>
              <a:t> is also </a:t>
            </a:r>
            <a:r>
              <a:rPr lang="en-US" dirty="0">
                <a:solidFill>
                  <a:srgbClr val="0000FF"/>
                </a:solidFill>
              </a:rPr>
              <a:t>15</a:t>
            </a:r>
            <a:r>
              <a:rPr lang="en-US" dirty="0"/>
              <a:t> since all of the contestants are to be chosen for the talent show.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Permutations (cont.) </a:t>
            </a:r>
          </a:p>
        </p:txBody>
      </p:sp>
      <p:sp>
        <p:nvSpPr>
          <p:cNvPr id="3" name="Content Placeholder 2"/>
          <p:cNvSpPr>
            <a:spLocks noGrp="1"/>
          </p:cNvSpPr>
          <p:nvPr>
            <p:ph idx="1"/>
          </p:nvPr>
        </p:nvSpPr>
        <p:spPr>
          <a:xfrm>
            <a:off x="457200" y="1197592"/>
            <a:ext cx="8229600" cy="954107"/>
          </a:xfrm>
        </p:spPr>
        <p:txBody>
          <a:bodyPr>
            <a:spAutoFit/>
          </a:bodyPr>
          <a:lstStyle/>
          <a:p>
            <a:r>
              <a:rPr lang="en-US" dirty="0"/>
              <a:t>Using these values in the permutation formula, we have the following. </a:t>
            </a:r>
          </a:p>
        </p:txBody>
      </p:sp>
      <p:sp>
        <p:nvSpPr>
          <p:cNvPr id="5" name="Rectangle 4"/>
          <p:cNvSpPr/>
          <p:nvPr/>
        </p:nvSpPr>
        <p:spPr>
          <a:xfrm>
            <a:off x="457200" y="3749040"/>
            <a:ext cx="8229600" cy="2246769"/>
          </a:xfrm>
          <a:prstGeom prst="rect">
            <a:avLst/>
          </a:prstGeom>
        </p:spPr>
        <p:txBody>
          <a:bodyPr>
            <a:spAutoFit/>
          </a:bodyPr>
          <a:lstStyle/>
          <a:p>
            <a:r>
              <a:rPr lang="en-US" sz="2800" dirty="0"/>
              <a:t>Having </a:t>
            </a:r>
            <a:r>
              <a:rPr lang="en-US" sz="2800" dirty="0">
                <a:solidFill>
                  <a:srgbClr val="FF0000"/>
                </a:solidFill>
              </a:rPr>
              <a:t>1,307,674,368,000</a:t>
            </a:r>
            <a:r>
              <a:rPr lang="en-US" sz="2800" dirty="0"/>
              <a:t> possible choices for the contestant lineup means that they will probably never choose the order by listing out all the possibilities and then randomly drawing one from a hat! Also, note that the result of        is the same as </a:t>
            </a:r>
            <a:r>
              <a:rPr lang="en-US" sz="2800" dirty="0">
                <a:solidFill>
                  <a:srgbClr val="0000FF"/>
                </a:solidFill>
              </a:rPr>
              <a:t>15!</a:t>
            </a:r>
            <a:r>
              <a:rPr lang="en-US" sz="2800" dirty="0"/>
              <a:t>. </a:t>
            </a:r>
          </a:p>
        </p:txBody>
      </p:sp>
      <p:graphicFrame>
        <p:nvGraphicFramePr>
          <p:cNvPr id="15363" name="Object 3"/>
          <p:cNvGraphicFramePr>
            <a:graphicFrameLocks noChangeAspect="1"/>
          </p:cNvGraphicFramePr>
          <p:nvPr/>
        </p:nvGraphicFramePr>
        <p:xfrm>
          <a:off x="1186216" y="2500272"/>
          <a:ext cx="596900" cy="431800"/>
        </p:xfrm>
        <a:graphic>
          <a:graphicData uri="http://schemas.openxmlformats.org/presentationml/2006/ole">
            <mc:AlternateContent xmlns:mc="http://schemas.openxmlformats.org/markup-compatibility/2006">
              <mc:Choice xmlns:v="urn:schemas-microsoft-com:vml" Requires="v">
                <p:oleObj name="Equation" r:id="rId2" imgW="596880" imgH="431640" progId="Equation.DSMT4">
                  <p:embed/>
                </p:oleObj>
              </mc:Choice>
              <mc:Fallback>
                <p:oleObj name="Equation" r:id="rId2" imgW="59688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216" y="2500272"/>
                        <a:ext cx="59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858368" y="2247220"/>
          <a:ext cx="1676400" cy="952500"/>
        </p:xfrm>
        <a:graphic>
          <a:graphicData uri="http://schemas.openxmlformats.org/presentationml/2006/ole">
            <mc:AlternateContent xmlns:mc="http://schemas.openxmlformats.org/markup-compatibility/2006">
              <mc:Choice xmlns:v="urn:schemas-microsoft-com:vml" Requires="v">
                <p:oleObj name="Equation" r:id="rId4" imgW="1676160" imgH="952200" progId="Equation.DSMT4">
                  <p:embed/>
                </p:oleObj>
              </mc:Choice>
              <mc:Fallback>
                <p:oleObj name="Equation" r:id="rId4" imgW="167616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8368" y="2247220"/>
                        <a:ext cx="1676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548416" y="2258024"/>
          <a:ext cx="787400" cy="838200"/>
        </p:xfrm>
        <a:graphic>
          <a:graphicData uri="http://schemas.openxmlformats.org/presentationml/2006/ole">
            <mc:AlternateContent xmlns:mc="http://schemas.openxmlformats.org/markup-compatibility/2006">
              <mc:Choice xmlns:v="urn:schemas-microsoft-com:vml" Requires="v">
                <p:oleObj name="Equation" r:id="rId6" imgW="787320" imgH="838080" progId="Equation.DSMT4">
                  <p:embed/>
                </p:oleObj>
              </mc:Choice>
              <mc:Fallback>
                <p:oleObj name="Equation" r:id="rId6" imgW="7873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8416" y="2258024"/>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385668" y="2222768"/>
          <a:ext cx="3340100" cy="876300"/>
        </p:xfrm>
        <a:graphic>
          <a:graphicData uri="http://schemas.openxmlformats.org/presentationml/2006/ole">
            <mc:AlternateContent xmlns:mc="http://schemas.openxmlformats.org/markup-compatibility/2006">
              <mc:Choice xmlns:v="urn:schemas-microsoft-com:vml" Requires="v">
                <p:oleObj name="Equation" r:id="rId8" imgW="3340080" imgH="876240" progId="Equation.DSMT4">
                  <p:embed/>
                </p:oleObj>
              </mc:Choice>
              <mc:Fallback>
                <p:oleObj name="Equation" r:id="rId8" imgW="3340080" imgH="8762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85668" y="2222768"/>
                        <a:ext cx="334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4400264" y="3236872"/>
          <a:ext cx="3073400" cy="330200"/>
        </p:xfrm>
        <a:graphic>
          <a:graphicData uri="http://schemas.openxmlformats.org/presentationml/2006/ole">
            <mc:AlternateContent xmlns:mc="http://schemas.openxmlformats.org/markup-compatibility/2006">
              <mc:Choice xmlns:v="urn:schemas-microsoft-com:vml" Requires="v">
                <p:oleObj name="Equation" r:id="rId10" imgW="3073320" imgH="330120" progId="Equation.DSMT4">
                  <p:embed/>
                </p:oleObj>
              </mc:Choice>
              <mc:Fallback>
                <p:oleObj name="Equation" r:id="rId10" imgW="307332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00264" y="3236872"/>
                        <a:ext cx="307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321256" y="5552744"/>
          <a:ext cx="596900" cy="431800"/>
        </p:xfrm>
        <a:graphic>
          <a:graphicData uri="http://schemas.openxmlformats.org/presentationml/2006/ole">
            <mc:AlternateContent xmlns:mc="http://schemas.openxmlformats.org/markup-compatibility/2006">
              <mc:Choice xmlns:v="urn:schemas-microsoft-com:vml" Requires="v">
                <p:oleObj name="Equation" r:id="rId12" imgW="596880" imgH="431640" progId="Equation.DSMT4">
                  <p:embed/>
                </p:oleObj>
              </mc:Choice>
              <mc:Fallback>
                <p:oleObj name="Equation" r:id="rId12" imgW="596880" imgH="4316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21256" y="5552744"/>
                        <a:ext cx="59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Permutations with Repeated Objects </a:t>
            </a:r>
          </a:p>
        </p:txBody>
      </p:sp>
      <p:sp>
        <p:nvSpPr>
          <p:cNvPr id="3" name="Content Placeholder 2"/>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pPr algn="ctr"/>
            <a:r>
              <a:rPr lang="en-US" b="1" dirty="0">
                <a:solidFill>
                  <a:srgbClr val="000000"/>
                </a:solidFill>
              </a:rPr>
              <a:t>Permutations with Repeated Objects </a:t>
            </a:r>
          </a:p>
          <a:p>
            <a:r>
              <a:rPr lang="en-US" dirty="0">
                <a:solidFill>
                  <a:srgbClr val="000000"/>
                </a:solidFill>
              </a:rPr>
              <a:t>The number of distinguishable </a:t>
            </a:r>
            <a:r>
              <a:rPr lang="en-US" b="1" dirty="0">
                <a:solidFill>
                  <a:srgbClr val="C00000"/>
                </a:solidFill>
              </a:rPr>
              <a:t>permutations</a:t>
            </a:r>
            <a:r>
              <a:rPr lang="en-US" dirty="0">
                <a:solidFill>
                  <a:srgbClr val="000000"/>
                </a:solidFill>
              </a:rPr>
              <a:t> of </a:t>
            </a:r>
            <a:r>
              <a:rPr lang="en-US" i="1" dirty="0">
                <a:solidFill>
                  <a:srgbClr val="000000"/>
                </a:solidFill>
              </a:rPr>
              <a:t>n </a:t>
            </a:r>
            <a:r>
              <a:rPr lang="en-US" dirty="0">
                <a:solidFill>
                  <a:srgbClr val="000000"/>
                </a:solidFill>
              </a:rPr>
              <a:t>objects, of which </a:t>
            </a:r>
            <a:r>
              <a:rPr lang="en-US" i="1" dirty="0">
                <a:solidFill>
                  <a:srgbClr val="000000"/>
                </a:solidFill>
              </a:rPr>
              <a:t>k</a:t>
            </a:r>
            <a:r>
              <a:rPr lang="en-US" baseline="-25000" dirty="0">
                <a:solidFill>
                  <a:srgbClr val="000000"/>
                </a:solidFill>
              </a:rPr>
              <a:t>1</a:t>
            </a:r>
            <a:r>
              <a:rPr lang="en-US" dirty="0">
                <a:solidFill>
                  <a:srgbClr val="000000"/>
                </a:solidFill>
              </a:rPr>
              <a:t> are all alike, </a:t>
            </a:r>
            <a:r>
              <a:rPr lang="en-US" i="1" dirty="0">
                <a:solidFill>
                  <a:srgbClr val="000000"/>
                </a:solidFill>
              </a:rPr>
              <a:t>k</a:t>
            </a:r>
            <a:r>
              <a:rPr lang="en-US" baseline="-25000" dirty="0">
                <a:solidFill>
                  <a:srgbClr val="000000"/>
                </a:solidFill>
              </a:rPr>
              <a:t>2</a:t>
            </a:r>
            <a:r>
              <a:rPr lang="en-US" dirty="0">
                <a:solidFill>
                  <a:srgbClr val="000000"/>
                </a:solidFill>
              </a:rPr>
              <a:t> are all alike, and so forth is given by </a:t>
            </a:r>
          </a:p>
          <a:p>
            <a:endParaRPr lang="en-US" dirty="0">
              <a:solidFill>
                <a:srgbClr val="000000"/>
              </a:solidFill>
            </a:endParaRPr>
          </a:p>
          <a:p>
            <a:endParaRPr lang="en-US" dirty="0">
              <a:solidFill>
                <a:srgbClr val="000000"/>
              </a:solidFill>
            </a:endParaRPr>
          </a:p>
          <a:p>
            <a:r>
              <a:rPr lang="en-US" dirty="0">
                <a:solidFill>
                  <a:srgbClr val="000000"/>
                </a:solidFill>
              </a:rPr>
              <a:t>where </a:t>
            </a:r>
          </a:p>
        </p:txBody>
      </p:sp>
      <p:graphicFrame>
        <p:nvGraphicFramePr>
          <p:cNvPr id="16386" name="Object 2"/>
          <p:cNvGraphicFramePr>
            <a:graphicFrameLocks noChangeAspect="1"/>
          </p:cNvGraphicFramePr>
          <p:nvPr/>
        </p:nvGraphicFramePr>
        <p:xfrm>
          <a:off x="3003550" y="3145808"/>
          <a:ext cx="3136900" cy="1016000"/>
        </p:xfrm>
        <a:graphic>
          <a:graphicData uri="http://schemas.openxmlformats.org/presentationml/2006/ole">
            <mc:AlternateContent xmlns:mc="http://schemas.openxmlformats.org/markup-compatibility/2006">
              <mc:Choice xmlns:v="urn:schemas-microsoft-com:vml" Requires="v">
                <p:oleObj name="Equation" r:id="rId2" imgW="3136680" imgH="1015920" progId="Equation.DSMT4">
                  <p:embed/>
                </p:oleObj>
              </mc:Choice>
              <mc:Fallback>
                <p:oleObj name="Equation" r:id="rId2" imgW="3136680" imgH="10159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3145808"/>
                        <a:ext cx="3136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3"/>
          <p:cNvGraphicFramePr>
            <a:graphicFrameLocks noChangeAspect="1"/>
          </p:cNvGraphicFramePr>
          <p:nvPr/>
        </p:nvGraphicFramePr>
        <p:xfrm>
          <a:off x="1572904" y="4268148"/>
          <a:ext cx="2743200" cy="469900"/>
        </p:xfrm>
        <a:graphic>
          <a:graphicData uri="http://schemas.openxmlformats.org/presentationml/2006/ole">
            <mc:AlternateContent xmlns:mc="http://schemas.openxmlformats.org/markup-compatibility/2006">
              <mc:Choice xmlns:v="urn:schemas-microsoft-com:vml" Requires="v">
                <p:oleObj name="Equation" r:id="rId4" imgW="2743200" imgH="469800" progId="Equation.DSMT4">
                  <p:embed/>
                </p:oleObj>
              </mc:Choice>
              <mc:Fallback>
                <p:oleObj name="Equation" r:id="rId4" imgW="27432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2904" y="4268148"/>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Permutations with Repeated Objects </a:t>
            </a:r>
          </a:p>
        </p:txBody>
      </p:sp>
      <p:sp>
        <p:nvSpPr>
          <p:cNvPr id="3" name="Content Placeholder 2"/>
          <p:cNvSpPr>
            <a:spLocks noGrp="1"/>
          </p:cNvSpPr>
          <p:nvPr>
            <p:ph idx="1"/>
          </p:nvPr>
        </p:nvSpPr>
        <p:spPr/>
        <p:txBody>
          <a:bodyPr/>
          <a:lstStyle/>
          <a:p>
            <a:r>
              <a:rPr lang="en-US" dirty="0"/>
              <a:t>How many different ways can you arrange the letters in the word </a:t>
            </a:r>
            <a:r>
              <a:rPr lang="en-US" dirty="0">
                <a:solidFill>
                  <a:srgbClr val="0000FF"/>
                </a:solidFill>
              </a:rPr>
              <a:t>MISSISSIPPI</a:t>
            </a:r>
            <a:r>
              <a:rPr lang="en-US" dirty="0"/>
              <a:t>? </a:t>
            </a:r>
          </a:p>
          <a:p>
            <a:r>
              <a:rPr lang="en-US" b="1" dirty="0"/>
              <a:t>Solution </a:t>
            </a:r>
          </a:p>
          <a:p>
            <a:r>
              <a:rPr lang="en-US" dirty="0"/>
              <a:t>Because there are repeated letters in the word, and no real distinction is made between each duplicated letter, we need to count the duplicate letters for our formula. </a:t>
            </a:r>
          </a:p>
        </p:txBody>
      </p:sp>
      <p:graphicFrame>
        <p:nvGraphicFramePr>
          <p:cNvPr id="17410" name="Object 2"/>
          <p:cNvGraphicFramePr>
            <a:graphicFrameLocks noChangeAspect="1"/>
          </p:cNvGraphicFramePr>
          <p:nvPr/>
        </p:nvGraphicFramePr>
        <p:xfrm>
          <a:off x="4159250" y="4152900"/>
          <a:ext cx="825500" cy="1663700"/>
        </p:xfrm>
        <a:graphic>
          <a:graphicData uri="http://schemas.openxmlformats.org/presentationml/2006/ole">
            <mc:AlternateContent xmlns:mc="http://schemas.openxmlformats.org/markup-compatibility/2006">
              <mc:Choice xmlns:v="urn:schemas-microsoft-com:vml" Requires="v">
                <p:oleObj name="Equation" r:id="rId2" imgW="825480" imgH="1663560" progId="Equation.DSMT4">
                  <p:embed/>
                </p:oleObj>
              </mc:Choice>
              <mc:Fallback>
                <p:oleObj name="Equation" r:id="rId2" imgW="825480" imgH="1663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9250" y="4152900"/>
                        <a:ext cx="8255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Permutations with Repeated Objects (cont.) </a:t>
            </a:r>
          </a:p>
        </p:txBody>
      </p:sp>
      <p:sp>
        <p:nvSpPr>
          <p:cNvPr id="3" name="Content Placeholder 2"/>
          <p:cNvSpPr>
            <a:spLocks noGrp="1"/>
          </p:cNvSpPr>
          <p:nvPr>
            <p:ph idx="1"/>
          </p:nvPr>
        </p:nvSpPr>
        <p:spPr>
          <a:xfrm>
            <a:off x="457200" y="1280160"/>
            <a:ext cx="8229600" cy="2332946"/>
          </a:xfrm>
        </p:spPr>
        <p:txBody>
          <a:bodyPr>
            <a:spAutoFit/>
          </a:bodyPr>
          <a:lstStyle/>
          <a:p>
            <a:r>
              <a:rPr lang="en-US" dirty="0"/>
              <a:t>Note that since the letter M is not duplicated, </a:t>
            </a:r>
            <a:r>
              <a:rPr lang="en-US" dirty="0">
                <a:solidFill>
                  <a:srgbClr val="00007F"/>
                </a:solidFill>
              </a:rPr>
              <a:t>M = 1 </a:t>
            </a:r>
            <a:r>
              <a:rPr lang="en-US" dirty="0"/>
              <a:t>and its factorial is </a:t>
            </a:r>
            <a:r>
              <a:rPr lang="en-US" dirty="0">
                <a:solidFill>
                  <a:srgbClr val="00007F"/>
                </a:solidFill>
              </a:rPr>
              <a:t>1! = 1</a:t>
            </a:r>
            <a:r>
              <a:rPr lang="en-US" dirty="0"/>
              <a:t>, which will not change our fraction when we include it. This is always the case for unduplicated objects. </a:t>
            </a:r>
          </a:p>
          <a:p>
            <a:r>
              <a:rPr lang="en-US" dirty="0"/>
              <a:t>There are </a:t>
            </a:r>
            <a:r>
              <a:rPr lang="en-US" dirty="0">
                <a:solidFill>
                  <a:srgbClr val="0000FF"/>
                </a:solidFill>
              </a:rPr>
              <a:t>11</a:t>
            </a:r>
            <a:r>
              <a:rPr lang="en-US" dirty="0"/>
              <a:t> letters in </a:t>
            </a:r>
            <a:r>
              <a:rPr lang="en-US" dirty="0">
                <a:solidFill>
                  <a:srgbClr val="0000FF"/>
                </a:solidFill>
              </a:rPr>
              <a:t>MISSISSIPPI</a:t>
            </a:r>
            <a:r>
              <a:rPr lang="en-US" dirty="0"/>
              <a:t>, so </a:t>
            </a:r>
            <a:r>
              <a:rPr lang="en-US" i="1" dirty="0">
                <a:solidFill>
                  <a:srgbClr val="00007F"/>
                </a:solidFill>
              </a:rPr>
              <a:t>n </a:t>
            </a:r>
            <a:r>
              <a:rPr lang="en-US" dirty="0">
                <a:solidFill>
                  <a:srgbClr val="00007F"/>
                </a:solidFill>
              </a:rPr>
              <a:t>= 11</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Permutations with Repeated Objects (cont.) </a:t>
            </a:r>
          </a:p>
        </p:txBody>
      </p:sp>
      <p:sp>
        <p:nvSpPr>
          <p:cNvPr id="3" name="Content Placeholder 2"/>
          <p:cNvSpPr>
            <a:spLocks noGrp="1"/>
          </p:cNvSpPr>
          <p:nvPr>
            <p:ph idx="1"/>
          </p:nvPr>
        </p:nvSpPr>
        <p:spPr>
          <a:xfrm>
            <a:off x="457200" y="4267200"/>
            <a:ext cx="8229600" cy="954107"/>
          </a:xfrm>
        </p:spPr>
        <p:txBody>
          <a:bodyPr>
            <a:spAutoFit/>
          </a:bodyPr>
          <a:lstStyle/>
          <a:p>
            <a:r>
              <a:rPr lang="en-US" dirty="0"/>
              <a:t>Thus, there are </a:t>
            </a:r>
            <a:r>
              <a:rPr lang="en-US" dirty="0">
                <a:solidFill>
                  <a:srgbClr val="FF0000"/>
                </a:solidFill>
              </a:rPr>
              <a:t>34,650</a:t>
            </a:r>
            <a:r>
              <a:rPr lang="en-US" dirty="0"/>
              <a:t> ways to arrange the letters in the word </a:t>
            </a:r>
            <a:r>
              <a:rPr lang="en-US" dirty="0">
                <a:solidFill>
                  <a:srgbClr val="0000FF"/>
                </a:solidFill>
              </a:rPr>
              <a:t>MISSISSIPPI</a:t>
            </a:r>
            <a:r>
              <a:rPr lang="en-US" dirty="0"/>
              <a:t>. </a:t>
            </a:r>
          </a:p>
        </p:txBody>
      </p:sp>
      <p:graphicFrame>
        <p:nvGraphicFramePr>
          <p:cNvPr id="19459" name="Object 3"/>
          <p:cNvGraphicFramePr>
            <a:graphicFrameLocks noChangeAspect="1"/>
          </p:cNvGraphicFramePr>
          <p:nvPr>
            <p:extLst>
              <p:ext uri="{D42A27DB-BD31-4B8C-83A1-F6EECF244321}">
                <p14:modId xmlns:p14="http://schemas.microsoft.com/office/powerpoint/2010/main" val="1373863755"/>
              </p:ext>
            </p:extLst>
          </p:nvPr>
        </p:nvGraphicFramePr>
        <p:xfrm>
          <a:off x="1295400" y="2016456"/>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016456"/>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extLst>
              <p:ext uri="{D42A27DB-BD31-4B8C-83A1-F6EECF244321}">
                <p14:modId xmlns:p14="http://schemas.microsoft.com/office/powerpoint/2010/main" val="2777667797"/>
              </p:ext>
            </p:extLst>
          </p:nvPr>
        </p:nvGraphicFramePr>
        <p:xfrm>
          <a:off x="2590800" y="1981200"/>
          <a:ext cx="4064000" cy="876300"/>
        </p:xfrm>
        <a:graphic>
          <a:graphicData uri="http://schemas.openxmlformats.org/presentationml/2006/ole">
            <mc:AlternateContent xmlns:mc="http://schemas.openxmlformats.org/markup-compatibility/2006">
              <mc:Choice xmlns:v="urn:schemas-microsoft-com:vml" Requires="v">
                <p:oleObj name="Equation" r:id="rId4" imgW="4063680" imgH="876240" progId="Equation.DSMT4">
                  <p:embed/>
                </p:oleObj>
              </mc:Choice>
              <mc:Fallback>
                <p:oleObj name="Equation" r:id="rId4" imgW="4063680" imgH="876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1981200"/>
                        <a:ext cx="4064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134577264"/>
              </p:ext>
            </p:extLst>
          </p:nvPr>
        </p:nvGraphicFramePr>
        <p:xfrm>
          <a:off x="2641600" y="3048000"/>
          <a:ext cx="3759200" cy="990600"/>
        </p:xfrm>
        <a:graphic>
          <a:graphicData uri="http://schemas.openxmlformats.org/presentationml/2006/ole">
            <mc:AlternateContent xmlns:mc="http://schemas.openxmlformats.org/markup-compatibility/2006">
              <mc:Choice xmlns:v="urn:schemas-microsoft-com:vml" Requires="v">
                <p:oleObj name="Equation" r:id="rId6" imgW="3759120" imgH="990360" progId="Equation.DSMT4">
                  <p:embed/>
                </p:oleObj>
              </mc:Choice>
              <mc:Fallback>
                <p:oleObj name="Equation" r:id="rId6" imgW="3759120" imgH="990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048000"/>
                        <a:ext cx="375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427079817"/>
              </p:ext>
            </p:extLst>
          </p:nvPr>
        </p:nvGraphicFramePr>
        <p:xfrm>
          <a:off x="6437952" y="3366448"/>
          <a:ext cx="1320800" cy="330200"/>
        </p:xfrm>
        <a:graphic>
          <a:graphicData uri="http://schemas.openxmlformats.org/presentationml/2006/ole">
            <mc:AlternateContent xmlns:mc="http://schemas.openxmlformats.org/markup-compatibility/2006">
              <mc:Choice xmlns:v="urn:schemas-microsoft-com:vml" Requires="v">
                <p:oleObj name="Equation" r:id="rId8" imgW="1320480" imgH="330120" progId="Equation.DSMT4">
                  <p:embed/>
                </p:oleObj>
              </mc:Choice>
              <mc:Fallback>
                <p:oleObj name="Equation" r:id="rId8" imgW="1320480" imgH="3301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37952" y="3366448"/>
                        <a:ext cx="1320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a:off x="6324600" y="203010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267200" y="256350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Content Placeholder 2"/>
          <p:cNvSpPr txBox="1">
            <a:spLocks/>
          </p:cNvSpPr>
          <p:nvPr/>
        </p:nvSpPr>
        <p:spPr>
          <a:xfrm>
            <a:off x="457200" y="1255693"/>
            <a:ext cx="8229600" cy="523220"/>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Substituting these values into the formula, we have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Tree Diagram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a:solidFill>
                  <a:srgbClr val="000000"/>
                </a:solidFill>
              </a:rPr>
              <a:t>Tree Diagram </a:t>
            </a:r>
          </a:p>
          <a:p>
            <a:r>
              <a:rPr lang="en-US" dirty="0">
                <a:solidFill>
                  <a:srgbClr val="000000"/>
                </a:solidFill>
              </a:rPr>
              <a:t>A </a:t>
            </a:r>
            <a:r>
              <a:rPr lang="en-US" b="1" dirty="0">
                <a:solidFill>
                  <a:srgbClr val="C00000"/>
                </a:solidFill>
              </a:rPr>
              <a:t>tree diagram </a:t>
            </a:r>
            <a:r>
              <a:rPr lang="en-US" dirty="0">
                <a:solidFill>
                  <a:srgbClr val="000000"/>
                </a:solidFill>
              </a:rPr>
              <a:t>uses branches to indicate possible choices at the </a:t>
            </a:r>
            <a:r>
              <a:rPr lang="en-US">
                <a:solidFill>
                  <a:srgbClr val="000000"/>
                </a:solidFill>
              </a:rPr>
              <a:t>next stage </a:t>
            </a:r>
            <a:r>
              <a:rPr lang="en-US" dirty="0">
                <a:solidFill>
                  <a:srgbClr val="000000"/>
                </a:solidFill>
              </a:rPr>
              <a:t>of outcomes.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Fundamental Counting Principle </a:t>
            </a:r>
          </a:p>
        </p:txBody>
      </p:sp>
      <p:sp>
        <p:nvSpPr>
          <p:cNvPr id="3" name="Content Placeholder 2"/>
          <p:cNvSpPr>
            <a:spLocks noGrp="1"/>
          </p:cNvSpPr>
          <p:nvPr>
            <p:ph idx="1"/>
          </p:nvPr>
        </p:nvSpPr>
        <p:spPr>
          <a:xfrm>
            <a:off x="457200" y="1280160"/>
            <a:ext cx="8229600" cy="3444240"/>
          </a:xfrm>
          <a:solidFill>
            <a:schemeClr val="accent3"/>
          </a:solidFill>
          <a:ln w="28575">
            <a:solidFill>
              <a:srgbClr val="000000"/>
            </a:solidFill>
          </a:ln>
        </p:spPr>
        <p:txBody>
          <a:bodyPr>
            <a:noAutofit/>
          </a:bodyPr>
          <a:lstStyle/>
          <a:p>
            <a:pPr algn="ctr"/>
            <a:r>
              <a:rPr lang="en-US" b="1" dirty="0">
                <a:solidFill>
                  <a:srgbClr val="000000"/>
                </a:solidFill>
              </a:rPr>
              <a:t>Fundamental Counting Principle </a:t>
            </a:r>
          </a:p>
          <a:p>
            <a:r>
              <a:rPr lang="en-US" dirty="0">
                <a:solidFill>
                  <a:srgbClr val="000000"/>
                </a:solidFill>
              </a:rPr>
              <a:t>For a sequence of </a:t>
            </a:r>
            <a:r>
              <a:rPr lang="en-US" i="1" dirty="0">
                <a:solidFill>
                  <a:srgbClr val="000000"/>
                </a:solidFill>
              </a:rPr>
              <a:t>n</a:t>
            </a:r>
            <a:r>
              <a:rPr lang="en-US" dirty="0">
                <a:solidFill>
                  <a:srgbClr val="000000"/>
                </a:solidFill>
              </a:rPr>
              <a:t> experiments where the first experiment has </a:t>
            </a:r>
            <a:r>
              <a:rPr lang="en-US" i="1" dirty="0">
                <a:solidFill>
                  <a:srgbClr val="000000"/>
                </a:solidFill>
              </a:rPr>
              <a:t>k</a:t>
            </a:r>
            <a:r>
              <a:rPr lang="en-US" baseline="-25000" dirty="0">
                <a:solidFill>
                  <a:srgbClr val="000000"/>
                </a:solidFill>
              </a:rPr>
              <a:t>1</a:t>
            </a:r>
            <a:r>
              <a:rPr lang="en-US" dirty="0">
                <a:solidFill>
                  <a:srgbClr val="000000"/>
                </a:solidFill>
              </a:rPr>
              <a:t> outcomes, the second experiment has </a:t>
            </a:r>
            <a:r>
              <a:rPr lang="en-US" i="1" dirty="0">
                <a:solidFill>
                  <a:srgbClr val="000000"/>
                </a:solidFill>
              </a:rPr>
              <a:t>k</a:t>
            </a:r>
            <a:r>
              <a:rPr lang="en-US" baseline="-25000" dirty="0">
                <a:solidFill>
                  <a:srgbClr val="000000"/>
                </a:solidFill>
              </a:rPr>
              <a:t>2</a:t>
            </a:r>
            <a:r>
              <a:rPr lang="en-US" dirty="0">
                <a:solidFill>
                  <a:srgbClr val="000000"/>
                </a:solidFill>
              </a:rPr>
              <a:t> outcomes, the third experiment has </a:t>
            </a:r>
            <a:r>
              <a:rPr lang="en-US" i="1" dirty="0">
                <a:solidFill>
                  <a:srgbClr val="000000"/>
                </a:solidFill>
              </a:rPr>
              <a:t>k</a:t>
            </a:r>
            <a:r>
              <a:rPr lang="en-US" baseline="-25000" dirty="0">
                <a:solidFill>
                  <a:srgbClr val="000000"/>
                </a:solidFill>
              </a:rPr>
              <a:t>3</a:t>
            </a:r>
            <a:r>
              <a:rPr lang="en-US" dirty="0">
                <a:solidFill>
                  <a:srgbClr val="000000"/>
                </a:solidFill>
              </a:rPr>
              <a:t> outcomes, and so forth, the total number of possible outcomes for the sequence of experiments is</a:t>
            </a:r>
          </a:p>
          <a:p>
            <a:endParaRPr lang="en-US" dirty="0">
              <a:solidFill>
                <a:srgbClr val="000000"/>
              </a:solidFill>
            </a:endParaRPr>
          </a:p>
        </p:txBody>
      </p:sp>
      <p:graphicFrame>
        <p:nvGraphicFramePr>
          <p:cNvPr id="1026" name="Object 2"/>
          <p:cNvGraphicFramePr>
            <a:graphicFrameLocks noChangeAspect="1"/>
          </p:cNvGraphicFramePr>
          <p:nvPr/>
        </p:nvGraphicFramePr>
        <p:xfrm>
          <a:off x="595952" y="4065896"/>
          <a:ext cx="2667000" cy="495300"/>
        </p:xfrm>
        <a:graphic>
          <a:graphicData uri="http://schemas.openxmlformats.org/presentationml/2006/ole">
            <mc:AlternateContent xmlns:mc="http://schemas.openxmlformats.org/markup-compatibility/2006">
              <mc:Choice xmlns:v="urn:schemas-microsoft-com:vml" Requires="v">
                <p:oleObj name="Equation" r:id="rId2" imgW="2666880" imgH="495000" progId="Equation.DSMT4">
                  <p:embed/>
                </p:oleObj>
              </mc:Choice>
              <mc:Fallback>
                <p:oleObj name="Equation" r:id="rId2" imgW="266688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952" y="4065896"/>
                        <a:ext cx="2667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Replacement </a:t>
            </a:r>
          </a:p>
        </p:txBody>
      </p:sp>
      <p:sp>
        <p:nvSpPr>
          <p:cNvPr id="3" name="Content Placeholder 2"/>
          <p:cNvSpPr>
            <a:spLocks noGrp="1"/>
          </p:cNvSpPr>
          <p:nvPr>
            <p:ph idx="1"/>
          </p:nvPr>
        </p:nvSpPr>
        <p:spPr>
          <a:xfrm>
            <a:off x="457200" y="1280160"/>
            <a:ext cx="8229600" cy="3280898"/>
          </a:xfrm>
          <a:solidFill>
            <a:schemeClr val="accent3"/>
          </a:solidFill>
          <a:ln w="28575">
            <a:solidFill>
              <a:srgbClr val="000000"/>
            </a:solidFill>
          </a:ln>
        </p:spPr>
        <p:txBody>
          <a:bodyPr>
            <a:spAutoFit/>
          </a:bodyPr>
          <a:lstStyle/>
          <a:p>
            <a:pPr algn="ctr"/>
            <a:r>
              <a:rPr lang="en-US" b="1" dirty="0">
                <a:solidFill>
                  <a:srgbClr val="000000"/>
                </a:solidFill>
              </a:rPr>
              <a:t>Replacement </a:t>
            </a:r>
          </a:p>
          <a:p>
            <a:r>
              <a:rPr lang="en-US" b="1" dirty="0">
                <a:solidFill>
                  <a:srgbClr val="C00000"/>
                </a:solidFill>
              </a:rPr>
              <a:t>With replacement</a:t>
            </a:r>
            <a:r>
              <a:rPr lang="en-US" dirty="0">
                <a:solidFill>
                  <a:srgbClr val="C00000"/>
                </a:solidFill>
              </a:rPr>
              <a:t>:</a:t>
            </a:r>
            <a:r>
              <a:rPr lang="en-US" dirty="0">
                <a:solidFill>
                  <a:srgbClr val="000000"/>
                </a:solidFill>
              </a:rPr>
              <a:t> When counting possible outcomes with replacement, objects are placed back into consideration for the following choice. </a:t>
            </a:r>
          </a:p>
          <a:p>
            <a:r>
              <a:rPr lang="en-US" b="1" dirty="0">
                <a:solidFill>
                  <a:srgbClr val="C00000"/>
                </a:solidFill>
              </a:rPr>
              <a:t>Without replacement</a:t>
            </a:r>
            <a:r>
              <a:rPr lang="en-US" dirty="0">
                <a:solidFill>
                  <a:srgbClr val="C00000"/>
                </a:solidFill>
              </a:rPr>
              <a:t>: </a:t>
            </a:r>
            <a:r>
              <a:rPr lang="en-US" dirty="0">
                <a:solidFill>
                  <a:srgbClr val="000000"/>
                </a:solidFill>
              </a:rPr>
              <a:t>When counting possible outcomes without replacement, objects are </a:t>
            </a:r>
            <a:r>
              <a:rPr lang="en-US" i="1" dirty="0">
                <a:solidFill>
                  <a:srgbClr val="000000"/>
                </a:solidFill>
              </a:rPr>
              <a:t>not </a:t>
            </a:r>
            <a:r>
              <a:rPr lang="en-US" dirty="0">
                <a:solidFill>
                  <a:srgbClr val="000000"/>
                </a:solidFill>
              </a:rPr>
              <a:t>placed back into consideration for the following choice.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Counting Principle with Replacement </a:t>
            </a:r>
          </a:p>
        </p:txBody>
      </p:sp>
      <p:sp>
        <p:nvSpPr>
          <p:cNvPr id="3" name="Content Placeholder 2"/>
          <p:cNvSpPr>
            <a:spLocks noGrp="1"/>
          </p:cNvSpPr>
          <p:nvPr>
            <p:ph idx="1"/>
          </p:nvPr>
        </p:nvSpPr>
        <p:spPr>
          <a:xfrm>
            <a:off x="457200" y="1280160"/>
            <a:ext cx="8229600" cy="3108543"/>
          </a:xfrm>
        </p:spPr>
        <p:txBody>
          <a:bodyPr>
            <a:spAutoFit/>
          </a:bodyPr>
          <a:lstStyle/>
          <a:p>
            <a:r>
              <a:rPr lang="en-US" dirty="0"/>
              <a:t>In order to log in to your new e-mail account, you must create a password. The requirements are that the password needs to be </a:t>
            </a:r>
            <a:r>
              <a:rPr lang="en-US" dirty="0">
                <a:solidFill>
                  <a:srgbClr val="0000FF"/>
                </a:solidFill>
              </a:rPr>
              <a:t>8</a:t>
            </a:r>
            <a:r>
              <a:rPr lang="en-US" dirty="0"/>
              <a:t> characters long consisting of </a:t>
            </a:r>
            <a:r>
              <a:rPr lang="en-US" dirty="0">
                <a:solidFill>
                  <a:srgbClr val="0000FF"/>
                </a:solidFill>
              </a:rPr>
              <a:t>5</a:t>
            </a:r>
            <a:r>
              <a:rPr lang="en-US" dirty="0"/>
              <a:t> lowercase letters followed by </a:t>
            </a:r>
            <a:r>
              <a:rPr lang="en-US" dirty="0">
                <a:solidFill>
                  <a:srgbClr val="0000FF"/>
                </a:solidFill>
              </a:rPr>
              <a:t>3</a:t>
            </a:r>
            <a:r>
              <a:rPr lang="en-US" dirty="0"/>
              <a:t> numbers. If you are allowed to use a character more than once, that is, </a:t>
            </a:r>
            <a:r>
              <a:rPr lang="en-US" b="1" dirty="0"/>
              <a:t>with replacement</a:t>
            </a:r>
            <a:r>
              <a:rPr lang="en-US" dirty="0"/>
              <a:t>, how many different possibilities are there for passwords?</a:t>
            </a:r>
            <a:r>
              <a:rPr lang="en-US" b="1"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Counting Principle with Replacement (cont.)</a:t>
            </a:r>
          </a:p>
        </p:txBody>
      </p:sp>
      <p:sp>
        <p:nvSpPr>
          <p:cNvPr id="3" name="Content Placeholder 2"/>
          <p:cNvSpPr>
            <a:spLocks noGrp="1"/>
          </p:cNvSpPr>
          <p:nvPr>
            <p:ph idx="1"/>
          </p:nvPr>
        </p:nvSpPr>
        <p:spPr>
          <a:xfrm>
            <a:off x="457200" y="1280160"/>
            <a:ext cx="8229600" cy="2332946"/>
          </a:xfrm>
        </p:spPr>
        <p:txBody>
          <a:bodyPr>
            <a:spAutoFit/>
          </a:bodyPr>
          <a:lstStyle/>
          <a:p>
            <a:r>
              <a:rPr lang="en-US" b="1" dirty="0"/>
              <a:t>Solution </a:t>
            </a:r>
          </a:p>
          <a:p>
            <a:r>
              <a:rPr lang="en-US" dirty="0"/>
              <a:t>If we think about each character in the password as a slot to fill, then we have </a:t>
            </a:r>
            <a:r>
              <a:rPr lang="en-US" dirty="0">
                <a:solidFill>
                  <a:srgbClr val="0000FF"/>
                </a:solidFill>
              </a:rPr>
              <a:t>8</a:t>
            </a:r>
            <a:r>
              <a:rPr lang="en-US" dirty="0"/>
              <a:t> slots that need filling. The first </a:t>
            </a:r>
            <a:r>
              <a:rPr lang="en-US" dirty="0">
                <a:solidFill>
                  <a:srgbClr val="0000FF"/>
                </a:solidFill>
              </a:rPr>
              <a:t>5</a:t>
            </a:r>
            <a:r>
              <a:rPr lang="en-US" dirty="0"/>
              <a:t> can be filled with letters and the last </a:t>
            </a:r>
            <a:r>
              <a:rPr lang="en-US" dirty="0">
                <a:solidFill>
                  <a:srgbClr val="0000FF"/>
                </a:solidFill>
              </a:rPr>
              <a:t>3</a:t>
            </a:r>
            <a:r>
              <a:rPr lang="en-US" dirty="0"/>
              <a:t> with digits as the following figure shows. </a:t>
            </a:r>
          </a:p>
        </p:txBody>
      </p:sp>
      <p:pic>
        <p:nvPicPr>
          <p:cNvPr id="2051" name="Picture 3"/>
          <p:cNvPicPr>
            <a:picLocks noChangeAspect="1" noChangeArrowheads="1"/>
          </p:cNvPicPr>
          <p:nvPr/>
        </p:nvPicPr>
        <p:blipFill>
          <a:blip r:embed="rId2" cstate="print"/>
          <a:srcRect/>
          <a:stretch>
            <a:fillRect/>
          </a:stretch>
        </p:blipFill>
        <p:spPr bwMode="auto">
          <a:xfrm>
            <a:off x="1874520" y="3550452"/>
            <a:ext cx="5394960" cy="23795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Counting Principle with Replacement (cont.)</a:t>
            </a:r>
          </a:p>
        </p:txBody>
      </p:sp>
      <p:sp>
        <p:nvSpPr>
          <p:cNvPr id="3" name="Content Placeholder 2"/>
          <p:cNvSpPr>
            <a:spLocks noGrp="1"/>
          </p:cNvSpPr>
          <p:nvPr>
            <p:ph idx="1"/>
          </p:nvPr>
        </p:nvSpPr>
        <p:spPr>
          <a:xfrm>
            <a:off x="457200" y="1280160"/>
            <a:ext cx="8229600" cy="3108543"/>
          </a:xfrm>
        </p:spPr>
        <p:txBody>
          <a:bodyPr>
            <a:spAutoFit/>
          </a:bodyPr>
          <a:lstStyle/>
          <a:p>
            <a:r>
              <a:rPr lang="en-US" dirty="0"/>
              <a:t>The first </a:t>
            </a:r>
            <a:r>
              <a:rPr lang="en-US" dirty="0">
                <a:solidFill>
                  <a:srgbClr val="0000FF"/>
                </a:solidFill>
              </a:rPr>
              <a:t>5</a:t>
            </a:r>
            <a:r>
              <a:rPr lang="en-US" dirty="0"/>
              <a:t> slots contain </a:t>
            </a:r>
            <a:r>
              <a:rPr lang="en-US" dirty="0">
                <a:solidFill>
                  <a:srgbClr val="0000FF"/>
                </a:solidFill>
              </a:rPr>
              <a:t>26</a:t>
            </a:r>
            <a:r>
              <a:rPr lang="en-US" dirty="0"/>
              <a:t> possibilities each, one for each letter of the alphabet. The last </a:t>
            </a:r>
            <a:r>
              <a:rPr lang="en-US" dirty="0">
                <a:solidFill>
                  <a:srgbClr val="0000FF"/>
                </a:solidFill>
              </a:rPr>
              <a:t>3</a:t>
            </a:r>
            <a:r>
              <a:rPr lang="en-US" dirty="0"/>
              <a:t> slots have </a:t>
            </a:r>
            <a:r>
              <a:rPr lang="en-US" dirty="0">
                <a:solidFill>
                  <a:srgbClr val="0000FF"/>
                </a:solidFill>
              </a:rPr>
              <a:t>10</a:t>
            </a:r>
            <a:r>
              <a:rPr lang="en-US" dirty="0"/>
              <a:t> possible possibilities each, one for each digit 0 through 9. Using the Fundamental Counting Principle, we multiply each of the possibilities together to get </a:t>
            </a:r>
            <a:br>
              <a:rPr lang="en-US" dirty="0"/>
            </a:br>
            <a:r>
              <a:rPr lang="en-US" dirty="0">
                <a:solidFill>
                  <a:srgbClr val="00007F"/>
                </a:solidFill>
              </a:rPr>
              <a:t>(26) (26) (26) (26) (26) (10) (10) (10)</a:t>
            </a:r>
            <a:r>
              <a:rPr lang="en-US" dirty="0"/>
              <a:t> = </a:t>
            </a:r>
            <a:r>
              <a:rPr lang="en-US" dirty="0">
                <a:solidFill>
                  <a:srgbClr val="FF0000"/>
                </a:solidFill>
              </a:rPr>
              <a:t>11,881,376,000 </a:t>
            </a:r>
            <a:r>
              <a:rPr lang="en-US" dirty="0"/>
              <a:t>possible passwords for the new e-mail account.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1811</Words>
  <Application>Microsoft Office PowerPoint</Application>
  <PresentationFormat>On-screen Show (4:3)</PresentationFormat>
  <Paragraphs>114</Paragraphs>
  <Slides>35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Calibri</vt:lpstr>
      <vt:lpstr>Courier New</vt:lpstr>
      <vt:lpstr>Arial</vt:lpstr>
      <vt:lpstr>Office Theme</vt:lpstr>
      <vt:lpstr>Equation</vt:lpstr>
      <vt:lpstr>Section 7.2</vt:lpstr>
      <vt:lpstr>Objective</vt:lpstr>
      <vt:lpstr>Counting Our Way to Probabilities</vt:lpstr>
      <vt:lpstr>Tree Diagram </vt:lpstr>
      <vt:lpstr>Fundamental Counting Principle </vt:lpstr>
      <vt:lpstr>Replacement </vt:lpstr>
      <vt:lpstr>Example 1: Using the Fundamental Counting Principle with Replacement </vt:lpstr>
      <vt:lpstr>Example 1: Using the Fundamental Counting Principle with Replacement (cont.)</vt:lpstr>
      <vt:lpstr>Example 1: Using the Fundamental Counting Principle with Replacement (cont.)</vt:lpstr>
      <vt:lpstr>Example 2: Using the Fundamental Counting Principle without Replacement </vt:lpstr>
      <vt:lpstr>Example 2: Using the Fundamental Counting Principle without Replacement (cont.)</vt:lpstr>
      <vt:lpstr>Example 2: Using the Fundamental Counting Principle without Replacement (cont.)</vt:lpstr>
      <vt:lpstr>n Factorial </vt:lpstr>
      <vt:lpstr>Example 3: Calculating Factorials </vt:lpstr>
      <vt:lpstr>Example 3: Calculating Factorials (cont.)</vt:lpstr>
      <vt:lpstr>Example 3: Calculating Factorials (cont.)</vt:lpstr>
      <vt:lpstr>Example 3: Calculating Factorials (cont.)</vt:lpstr>
      <vt:lpstr>Example 3: Calculating Factorials (cont.)</vt:lpstr>
      <vt:lpstr>Combinations </vt:lpstr>
      <vt:lpstr>Permutations</vt:lpstr>
      <vt:lpstr>Skill Check #1 </vt:lpstr>
      <vt:lpstr>Skill Check #1 (cont.)</vt:lpstr>
      <vt:lpstr>Combinations and Permutations of n Objects Taken r at a Time </vt:lpstr>
      <vt:lpstr>Combinations and Permutations of n Objects Taken r at a Time (cont.)</vt:lpstr>
      <vt:lpstr>Example 4: Using Combinations </vt:lpstr>
      <vt:lpstr>Example 4: Using Combinations (cont.) </vt:lpstr>
      <vt:lpstr>Example 4: Using Combinations (cont.) </vt:lpstr>
      <vt:lpstr>Example 5: Using Permutations </vt:lpstr>
      <vt:lpstr>Example 5: Using Permutations (cont.) </vt:lpstr>
      <vt:lpstr>Example 6: Using Permutations </vt:lpstr>
      <vt:lpstr>Example 6: Using Permutations (cont.) </vt:lpstr>
      <vt:lpstr>Permutations with Repeated Objects </vt:lpstr>
      <vt:lpstr>Example 7: Using Permutations with Repeated Objects </vt:lpstr>
      <vt:lpstr>Example 7: Using Permutations with Repeated Objects (cont.) </vt:lpstr>
      <vt:lpstr>Example 7: Using Permutations with Repeated Objects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Danielle Bess</cp:lastModifiedBy>
  <cp:revision>233</cp:revision>
  <dcterms:created xsi:type="dcterms:W3CDTF">2013-04-26T14:43:13Z</dcterms:created>
  <dcterms:modified xsi:type="dcterms:W3CDTF">2021-07-30T17:18:04Z</dcterms:modified>
</cp:coreProperties>
</file>