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8" r:id="rId3"/>
    <p:sldId id="286"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99"/>
    <a:srgbClr val="366092"/>
    <a:srgbClr val="1F497D"/>
    <a:srgbClr val="FFFFCC"/>
    <a:srgbClr val="FF00FF"/>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8.1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Collecting Data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1: Population vs. Sample</a:t>
            </a:r>
            <a:endParaRPr lang="en-US" dirty="0"/>
          </a:p>
        </p:txBody>
      </p:sp>
      <p:graphicFrame>
        <p:nvGraphicFramePr>
          <p:cNvPr id="4" name="Content Placeholder 3"/>
          <p:cNvGraphicFramePr>
            <a:graphicFrameLocks noGrp="1"/>
          </p:cNvGraphicFramePr>
          <p:nvPr>
            <p:ph idx="1"/>
          </p:nvPr>
        </p:nvGraphicFramePr>
        <p:xfrm>
          <a:off x="457200" y="1279525"/>
          <a:ext cx="8229600" cy="3714750"/>
        </p:xfrm>
        <a:graphic>
          <a:graphicData uri="http://schemas.openxmlformats.org/drawingml/2006/table">
            <a:tbl>
              <a:tblPr firstRow="1" bandRow="1">
                <a:tableStyleId>{5C22544A-7EE6-4342-B048-85BDC9FD1C3A}</a:tableStyleId>
              </a:tblPr>
              <a:tblGrid>
                <a:gridCol w="4191000"/>
                <a:gridCol w="4038600"/>
              </a:tblGrid>
              <a:tr h="370840">
                <a:tc>
                  <a:txBody>
                    <a:bodyPr/>
                    <a:lstStyle/>
                    <a:p>
                      <a:pPr algn="ctr" fontAlgn="b"/>
                      <a:r>
                        <a:rPr lang="en-US" sz="2400" b="1" i="0" u="none" strike="noStrike" dirty="0">
                          <a:solidFill>
                            <a:schemeClr val="bg1"/>
                          </a:solidFill>
                          <a:latin typeface="Calibri"/>
                        </a:rPr>
                        <a:t>Population</a:t>
                      </a:r>
                    </a:p>
                  </a:txBody>
                  <a:tcPr marL="9525" marR="9525" marT="9525" marB="0" anchor="ctr"/>
                </a:tc>
                <a:tc>
                  <a:txBody>
                    <a:bodyPr/>
                    <a:lstStyle/>
                    <a:p>
                      <a:pPr algn="ctr" fontAlgn="b"/>
                      <a:r>
                        <a:rPr lang="en-US" sz="2400" b="1" i="0" u="none" strike="noStrike" dirty="0">
                          <a:solidFill>
                            <a:schemeClr val="bg1"/>
                          </a:solidFill>
                          <a:latin typeface="Calibri"/>
                        </a:rPr>
                        <a:t>Sample</a:t>
                      </a:r>
                    </a:p>
                  </a:txBody>
                  <a:tcPr marL="9525" marR="9525" marT="9525" marB="0" anchor="ctr"/>
                </a:tc>
              </a:tr>
              <a:tr h="370840">
                <a:tc>
                  <a:txBody>
                    <a:bodyPr/>
                    <a:lstStyle/>
                    <a:p>
                      <a:pPr algn="ctr" fontAlgn="b"/>
                      <a:r>
                        <a:rPr lang="en-US" sz="2400" b="0" i="0" u="none" strike="noStrike">
                          <a:solidFill>
                            <a:srgbClr val="000000"/>
                          </a:solidFill>
                          <a:latin typeface="Calibri"/>
                        </a:rPr>
                        <a:t>Whole group</a:t>
                      </a:r>
                    </a:p>
                  </a:txBody>
                  <a:tcPr marL="9525" marR="9525" marT="9525" marB="0" anchor="ctr"/>
                </a:tc>
                <a:tc>
                  <a:txBody>
                    <a:bodyPr/>
                    <a:lstStyle/>
                    <a:p>
                      <a:pPr algn="ctr" fontAlgn="b"/>
                      <a:r>
                        <a:rPr lang="en-US" sz="2400" b="0" i="0" u="none" strike="noStrike">
                          <a:solidFill>
                            <a:srgbClr val="000000"/>
                          </a:solidFill>
                          <a:latin typeface="Calibri"/>
                        </a:rPr>
                        <a:t>Part of a group</a:t>
                      </a:r>
                    </a:p>
                  </a:txBody>
                  <a:tcPr marL="9525" marR="9525" marT="9525" marB="0" anchor="ctr"/>
                </a:tc>
              </a:tr>
              <a:tr h="370840">
                <a:tc>
                  <a:txBody>
                    <a:bodyPr/>
                    <a:lstStyle/>
                    <a:p>
                      <a:pPr algn="ctr" fontAlgn="b"/>
                      <a:r>
                        <a:rPr lang="en-US" sz="2400" b="0" i="0" u="none" strike="noStrike">
                          <a:solidFill>
                            <a:srgbClr val="000000"/>
                          </a:solidFill>
                          <a:latin typeface="Calibri"/>
                        </a:rPr>
                        <a:t>Group I want to know about</a:t>
                      </a:r>
                    </a:p>
                  </a:txBody>
                  <a:tcPr marL="9525" marR="9525" marT="9525" marB="0" anchor="ctr"/>
                </a:tc>
                <a:tc>
                  <a:txBody>
                    <a:bodyPr/>
                    <a:lstStyle/>
                    <a:p>
                      <a:pPr algn="ctr" fontAlgn="b"/>
                      <a:r>
                        <a:rPr lang="en-US" sz="2400" b="0" i="0" u="none" strike="noStrike">
                          <a:solidFill>
                            <a:srgbClr val="000000"/>
                          </a:solidFill>
                          <a:latin typeface="Calibri"/>
                        </a:rPr>
                        <a:t>Group I do know about</a:t>
                      </a:r>
                    </a:p>
                  </a:txBody>
                  <a:tcPr marL="9525" marR="9525" marT="9525" marB="0" anchor="ctr"/>
                </a:tc>
              </a:tr>
              <a:tr h="370840">
                <a:tc>
                  <a:txBody>
                    <a:bodyPr/>
                    <a:lstStyle/>
                    <a:p>
                      <a:pPr algn="ctr" fontAlgn="b"/>
                      <a:r>
                        <a:rPr lang="en-US" sz="2400" b="0" i="0" u="none" strike="noStrike">
                          <a:solidFill>
                            <a:srgbClr val="000000"/>
                          </a:solidFill>
                          <a:latin typeface="Calibri"/>
                        </a:rPr>
                        <a:t>Numerical descriptions of characteristics are called parameters</a:t>
                      </a:r>
                    </a:p>
                  </a:txBody>
                  <a:tcPr marL="9525" marR="9525" marT="9525" marB="0" anchor="ctr"/>
                </a:tc>
                <a:tc>
                  <a:txBody>
                    <a:bodyPr/>
                    <a:lstStyle/>
                    <a:p>
                      <a:pPr algn="ctr" fontAlgn="b"/>
                      <a:r>
                        <a:rPr lang="en-US" sz="2400" b="0" i="0" u="none" strike="noStrike">
                          <a:solidFill>
                            <a:srgbClr val="000000"/>
                          </a:solidFill>
                          <a:latin typeface="Calibri"/>
                        </a:rPr>
                        <a:t>Numerical descriptions of characteristics are called statistics</a:t>
                      </a:r>
                    </a:p>
                  </a:txBody>
                  <a:tcPr marL="9525" marR="9525" marT="9525" marB="0" anchor="ctr"/>
                </a:tc>
              </a:tr>
              <a:tr h="370840">
                <a:tc>
                  <a:txBody>
                    <a:bodyPr/>
                    <a:lstStyle/>
                    <a:p>
                      <a:pPr algn="ctr" fontAlgn="b"/>
                      <a:r>
                        <a:rPr lang="en-US" sz="2400" b="0" i="0" u="none" strike="noStrike">
                          <a:solidFill>
                            <a:srgbClr val="000000"/>
                          </a:solidFill>
                          <a:latin typeface="Calibri"/>
                        </a:rPr>
                        <a:t>Parameters are generally unknown</a:t>
                      </a:r>
                    </a:p>
                  </a:txBody>
                  <a:tcPr marL="9525" marR="9525" marT="9525" marB="0" anchor="ctr"/>
                </a:tc>
                <a:tc>
                  <a:txBody>
                    <a:bodyPr/>
                    <a:lstStyle/>
                    <a:p>
                      <a:pPr algn="ctr" fontAlgn="b"/>
                      <a:r>
                        <a:rPr lang="en-US" sz="2400" b="0" i="0" u="none" strike="noStrike">
                          <a:solidFill>
                            <a:srgbClr val="000000"/>
                          </a:solidFill>
                          <a:latin typeface="Calibri"/>
                        </a:rPr>
                        <a:t>Statistics are always known</a:t>
                      </a:r>
                    </a:p>
                  </a:txBody>
                  <a:tcPr marL="9525" marR="9525" marT="9525" marB="0" anchor="ctr"/>
                </a:tc>
              </a:tr>
              <a:tr h="370840">
                <a:tc>
                  <a:txBody>
                    <a:bodyPr/>
                    <a:lstStyle/>
                    <a:p>
                      <a:pPr algn="ctr" fontAlgn="b"/>
                      <a:r>
                        <a:rPr lang="en-US" sz="2400" b="0" i="0" u="none" strike="noStrike">
                          <a:solidFill>
                            <a:srgbClr val="000000"/>
                          </a:solidFill>
                          <a:latin typeface="Calibri"/>
                        </a:rPr>
                        <a:t>Parameters are fixed</a:t>
                      </a:r>
                    </a:p>
                  </a:txBody>
                  <a:tcPr marL="9525" marR="9525" marT="9525" marB="0" anchor="ctr"/>
                </a:tc>
                <a:tc>
                  <a:txBody>
                    <a:bodyPr/>
                    <a:lstStyle/>
                    <a:p>
                      <a:pPr algn="ctr" fontAlgn="b"/>
                      <a:r>
                        <a:rPr lang="en-US" sz="2400" b="0" i="0" u="none" strike="noStrike" dirty="0">
                          <a:solidFill>
                            <a:srgbClr val="000000"/>
                          </a:solidFill>
                          <a:latin typeface="Calibri"/>
                        </a:rPr>
                        <a:t>Statistics vary with the sample chosen</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Identifying Parts of a Survey </a:t>
            </a:r>
            <a:endParaRPr lang="en-US" dirty="0"/>
          </a:p>
        </p:txBody>
      </p:sp>
      <p:sp>
        <p:nvSpPr>
          <p:cNvPr id="3" name="Content Placeholder 2"/>
          <p:cNvSpPr>
            <a:spLocks noGrp="1"/>
          </p:cNvSpPr>
          <p:nvPr>
            <p:ph idx="1"/>
          </p:nvPr>
        </p:nvSpPr>
        <p:spPr/>
        <p:txBody>
          <a:bodyPr>
            <a:normAutofit/>
          </a:bodyPr>
          <a:lstStyle/>
          <a:p>
            <a:r>
              <a:rPr lang="en-US" dirty="0" smtClean="0"/>
              <a:t>Two shortened survey reports are given. In each report, identify the following: the population, the sample, the results, and whether the results represent a sample statistic or a population parameter. </a:t>
            </a:r>
          </a:p>
          <a:p>
            <a:pPr marL="463550" indent="-463550"/>
            <a:r>
              <a:rPr lang="en-US" b="1" dirty="0" smtClean="0"/>
              <a:t>a.	</a:t>
            </a:r>
            <a:r>
              <a:rPr lang="en-US" dirty="0" smtClean="0"/>
              <a:t>A headline about the rising obesity among young people led a school board to survey local high school students. Out of </a:t>
            </a:r>
            <a:r>
              <a:rPr lang="en-US" dirty="0" smtClean="0">
                <a:solidFill>
                  <a:srgbClr val="0000FF"/>
                </a:solidFill>
              </a:rPr>
              <a:t>231</a:t>
            </a:r>
            <a:r>
              <a:rPr lang="en-US" dirty="0" smtClean="0"/>
              <a:t> students surveyed, </a:t>
            </a:r>
            <a:r>
              <a:rPr lang="en-US" dirty="0" smtClean="0">
                <a:solidFill>
                  <a:srgbClr val="0000FF"/>
                </a:solidFill>
              </a:rPr>
              <a:t>58% </a:t>
            </a:r>
            <a:r>
              <a:rPr lang="en-US" dirty="0" smtClean="0"/>
              <a:t>reported eating a “high fat” snack at least </a:t>
            </a:r>
            <a:r>
              <a:rPr lang="en-US" dirty="0" smtClean="0">
                <a:solidFill>
                  <a:srgbClr val="0000FF"/>
                </a:solidFill>
              </a:rPr>
              <a:t>4</a:t>
            </a:r>
            <a:r>
              <a:rPr lang="en-US" dirty="0" smtClean="0"/>
              <a:t> times a week.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Identifying Parts of a Survey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A nonprofit organization interviewed </a:t>
            </a:r>
            <a:r>
              <a:rPr lang="en-US" dirty="0" smtClean="0">
                <a:solidFill>
                  <a:srgbClr val="0000FF"/>
                </a:solidFill>
              </a:rPr>
              <a:t>618</a:t>
            </a:r>
            <a:r>
              <a:rPr lang="en-US" dirty="0" smtClean="0"/>
              <a:t> adult shoppers at malls across Louisiana about their views on obesity in youths. The resulting report stated that an estimated </a:t>
            </a:r>
            <a:r>
              <a:rPr lang="en-US" dirty="0" smtClean="0">
                <a:solidFill>
                  <a:srgbClr val="0000FF"/>
                </a:solidFill>
              </a:rPr>
              <a:t>48%</a:t>
            </a:r>
            <a:r>
              <a:rPr lang="en-US" dirty="0" smtClean="0"/>
              <a:t> of Louisiana adults are in favor of government regulation of “high fat” fast food options.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Identifying Parts of a Survey (cont.)</a:t>
            </a:r>
            <a:endParaRPr lang="en-US" dirty="0"/>
          </a:p>
        </p:txBody>
      </p:sp>
      <p:sp>
        <p:nvSpPr>
          <p:cNvPr id="3" name="Content Placeholder 2"/>
          <p:cNvSpPr>
            <a:spLocks noGrp="1"/>
          </p:cNvSpPr>
          <p:nvPr>
            <p:ph idx="1"/>
          </p:nvPr>
        </p:nvSpPr>
        <p:spPr/>
        <p:txBody>
          <a:bodyPr/>
          <a:lstStyle/>
          <a:p>
            <a:pPr marL="463550" indent="-463550"/>
            <a:r>
              <a:rPr lang="en-US" b="1" dirty="0" smtClean="0"/>
              <a:t>Solution </a:t>
            </a:r>
          </a:p>
          <a:p>
            <a:pPr marL="463550" indent="-463550"/>
            <a:r>
              <a:rPr lang="en-US" b="1" dirty="0" smtClean="0"/>
              <a:t>a.	</a:t>
            </a:r>
            <a:r>
              <a:rPr lang="en-US" dirty="0" smtClean="0"/>
              <a:t>Population: local high school students</a:t>
            </a:r>
            <a:r>
              <a:rPr lang="en-US" b="1" dirty="0" smtClean="0"/>
              <a:t> </a:t>
            </a:r>
          </a:p>
          <a:p>
            <a:pPr marL="463550" indent="-463550"/>
            <a:r>
              <a:rPr lang="en-US" dirty="0" smtClean="0"/>
              <a:t>	Sample: the </a:t>
            </a:r>
            <a:r>
              <a:rPr lang="en-US" dirty="0" smtClean="0">
                <a:solidFill>
                  <a:srgbClr val="000099"/>
                </a:solidFill>
              </a:rPr>
              <a:t>231</a:t>
            </a:r>
            <a:r>
              <a:rPr lang="en-US" dirty="0" smtClean="0"/>
              <a:t> students who were surveyed </a:t>
            </a:r>
          </a:p>
          <a:p>
            <a:pPr marL="463550" indent="-463550"/>
            <a:r>
              <a:rPr lang="en-US" dirty="0" smtClean="0"/>
              <a:t>	Results: </a:t>
            </a:r>
            <a:r>
              <a:rPr lang="en-US" dirty="0" smtClean="0">
                <a:solidFill>
                  <a:srgbClr val="000099"/>
                </a:solidFill>
              </a:rPr>
              <a:t>58%</a:t>
            </a:r>
            <a:r>
              <a:rPr lang="en-US" dirty="0" smtClean="0"/>
              <a:t> of students surveyed eat a “high fat” snack at least </a:t>
            </a:r>
            <a:r>
              <a:rPr lang="en-US" dirty="0" smtClean="0">
                <a:solidFill>
                  <a:srgbClr val="000099"/>
                </a:solidFill>
              </a:rPr>
              <a:t>4</a:t>
            </a:r>
            <a:r>
              <a:rPr lang="en-US" dirty="0" smtClean="0"/>
              <a:t> times a week. </a:t>
            </a:r>
          </a:p>
          <a:p>
            <a:pPr marL="463550" indent="-463550"/>
            <a:r>
              <a:rPr lang="en-US" dirty="0" smtClean="0"/>
              <a:t>	The result refers to only those students who were surveyed, thus </a:t>
            </a:r>
            <a:r>
              <a:rPr lang="en-US" dirty="0" smtClean="0">
                <a:solidFill>
                  <a:srgbClr val="FF0000"/>
                </a:solidFill>
              </a:rPr>
              <a:t>the result is a sample statistic</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Identifying Parts of a Survey (cont.)</a:t>
            </a:r>
            <a:endParaRPr lang="en-US" dirty="0"/>
          </a:p>
        </p:txBody>
      </p:sp>
      <p:sp>
        <p:nvSpPr>
          <p:cNvPr id="3" name="Content Placeholder 2"/>
          <p:cNvSpPr>
            <a:spLocks noGrp="1"/>
          </p:cNvSpPr>
          <p:nvPr>
            <p:ph idx="1"/>
          </p:nvPr>
        </p:nvSpPr>
        <p:spPr>
          <a:xfrm>
            <a:off x="457200" y="1280160"/>
            <a:ext cx="8229600" cy="4659737"/>
          </a:xfrm>
        </p:spPr>
        <p:txBody>
          <a:bodyPr>
            <a:spAutoFit/>
          </a:bodyPr>
          <a:lstStyle/>
          <a:p>
            <a:pPr marL="463550" indent="-463550"/>
            <a:r>
              <a:rPr lang="en-US" b="1" dirty="0" smtClean="0"/>
              <a:t>b.	</a:t>
            </a:r>
            <a:r>
              <a:rPr lang="en-US" dirty="0" smtClean="0"/>
              <a:t>Population: Louisiana adults</a:t>
            </a:r>
            <a:r>
              <a:rPr lang="en-US" b="1" dirty="0" smtClean="0"/>
              <a:t> </a:t>
            </a:r>
          </a:p>
          <a:p>
            <a:pPr marL="463550" indent="-463550"/>
            <a:r>
              <a:rPr lang="en-US" dirty="0" smtClean="0"/>
              <a:t>	Sample: the </a:t>
            </a:r>
            <a:r>
              <a:rPr lang="en-US" dirty="0" smtClean="0">
                <a:solidFill>
                  <a:srgbClr val="000099"/>
                </a:solidFill>
              </a:rPr>
              <a:t>618</a:t>
            </a:r>
            <a:r>
              <a:rPr lang="en-US" dirty="0" smtClean="0"/>
              <a:t> adult Louisiana mall shoppers who were surveyed </a:t>
            </a:r>
          </a:p>
          <a:p>
            <a:pPr marL="463550" indent="-463550"/>
            <a:r>
              <a:rPr lang="en-US" dirty="0" smtClean="0"/>
              <a:t>	Results: </a:t>
            </a:r>
            <a:r>
              <a:rPr lang="en-US" dirty="0" smtClean="0">
                <a:solidFill>
                  <a:srgbClr val="000099"/>
                </a:solidFill>
              </a:rPr>
              <a:t>48%</a:t>
            </a:r>
            <a:r>
              <a:rPr lang="en-US" dirty="0" smtClean="0"/>
              <a:t> of Louisiana adults are in favor of government regulation of “high fat” fast food options. </a:t>
            </a:r>
          </a:p>
          <a:p>
            <a:pPr marL="463550" indent="-463550"/>
            <a:r>
              <a:rPr lang="en-US" dirty="0" smtClean="0"/>
              <a:t>	The results refer to all Louisiana adults, thus </a:t>
            </a:r>
            <a:r>
              <a:rPr lang="en-US" dirty="0" smtClean="0">
                <a:solidFill>
                  <a:srgbClr val="FF0000"/>
                </a:solidFill>
              </a:rPr>
              <a:t>this is a population parameter</a:t>
            </a:r>
            <a:r>
              <a:rPr lang="en-US" dirty="0" smtClean="0"/>
              <a:t>. This population parameter is an estimate based on the sample statistics, which were not reported.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Representative Sample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Representative Sample </a:t>
            </a:r>
          </a:p>
          <a:p>
            <a:r>
              <a:rPr lang="en-US" dirty="0" smtClean="0">
                <a:solidFill>
                  <a:srgbClr val="000000"/>
                </a:solidFill>
              </a:rPr>
              <a:t>A </a:t>
            </a:r>
            <a:r>
              <a:rPr lang="en-US" b="1" dirty="0" smtClean="0">
                <a:solidFill>
                  <a:srgbClr val="C00000"/>
                </a:solidFill>
              </a:rPr>
              <a:t>representative sample</a:t>
            </a:r>
            <a:r>
              <a:rPr lang="en-US" dirty="0" smtClean="0">
                <a:solidFill>
                  <a:srgbClr val="000000"/>
                </a:solidFill>
              </a:rPr>
              <a:t> is one that has the same relevant characteristics as the population and does not favor one group of the population over another.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Sample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Random Sample </a:t>
            </a:r>
          </a:p>
          <a:p>
            <a:r>
              <a:rPr lang="en-US" dirty="0" smtClean="0">
                <a:solidFill>
                  <a:srgbClr val="000000"/>
                </a:solidFill>
              </a:rPr>
              <a:t>A </a:t>
            </a:r>
            <a:r>
              <a:rPr lang="en-US" b="1" dirty="0" smtClean="0">
                <a:solidFill>
                  <a:srgbClr val="C00000"/>
                </a:solidFill>
              </a:rPr>
              <a:t>random sample</a:t>
            </a:r>
            <a:r>
              <a:rPr lang="en-US" dirty="0" smtClean="0">
                <a:solidFill>
                  <a:srgbClr val="000000"/>
                </a:solidFill>
              </a:rPr>
              <a:t> is one in which every member of the population has an equal chance of being selected.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Stratified Sample </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Stratified Sample </a:t>
            </a:r>
          </a:p>
          <a:p>
            <a:r>
              <a:rPr lang="en-US" dirty="0" smtClean="0">
                <a:solidFill>
                  <a:srgbClr val="000000"/>
                </a:solidFill>
              </a:rPr>
              <a:t>A </a:t>
            </a:r>
            <a:r>
              <a:rPr lang="en-US" b="1" dirty="0" smtClean="0">
                <a:solidFill>
                  <a:srgbClr val="C00000"/>
                </a:solidFill>
              </a:rPr>
              <a:t>stratified sample</a:t>
            </a:r>
            <a:r>
              <a:rPr lang="en-US" dirty="0" smtClean="0">
                <a:solidFill>
                  <a:srgbClr val="000000"/>
                </a:solidFill>
              </a:rPr>
              <a:t> is one in which members of the population are divided into two or more subgroups, called strata, that share similar characteristics like age, gender, or ethnicity. A random sample from </a:t>
            </a:r>
            <a:r>
              <a:rPr lang="en-US" i="1" dirty="0" smtClean="0">
                <a:solidFill>
                  <a:srgbClr val="000000"/>
                </a:solidFill>
              </a:rPr>
              <a:t>each </a:t>
            </a:r>
            <a:r>
              <a:rPr lang="en-US" dirty="0" smtClean="0">
                <a:solidFill>
                  <a:srgbClr val="000000"/>
                </a:solidFill>
              </a:rPr>
              <a:t>stratum is then drawn.</a:t>
            </a:r>
            <a:r>
              <a:rPr lang="en-US" i="1" dirty="0" smtClean="0">
                <a:solidFill>
                  <a:srgbClr val="000000"/>
                </a:solidFill>
              </a:rPr>
              <a:t> </a:t>
            </a:r>
            <a:r>
              <a:rPr lang="en-US"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Can you think of some other ways to divide the cars into strata that might represent a broader scope of vehicles on the market?</a:t>
            </a:r>
            <a:endParaRPr lang="en-US" dirty="0">
              <a:solidFill>
                <a:srgbClr val="000000"/>
              </a:solidFill>
            </a:endParaRPr>
          </a:p>
        </p:txBody>
      </p:sp>
      <p:sp>
        <p:nvSpPr>
          <p:cNvPr id="4" name="Rectangle 3"/>
          <p:cNvSpPr/>
          <p:nvPr/>
        </p:nvSpPr>
        <p:spPr>
          <a:xfrm>
            <a:off x="457200" y="3581400"/>
            <a:ext cx="8229600" cy="1384995"/>
          </a:xfrm>
          <a:prstGeom prst="rect">
            <a:avLst/>
          </a:prstGeom>
        </p:spPr>
        <p:txBody>
          <a:bodyPr>
            <a:spAutoFit/>
          </a:bodyPr>
          <a:lstStyle/>
          <a:p>
            <a:pPr marL="463550" indent="-463550"/>
            <a:r>
              <a:rPr lang="en-US" sz="2800" dirty="0" smtClean="0">
                <a:solidFill>
                  <a:srgbClr val="000000"/>
                </a:solidFill>
              </a:rPr>
              <a:t>Answer: </a:t>
            </a:r>
          </a:p>
          <a:p>
            <a:r>
              <a:rPr lang="en-US" sz="2800" dirty="0" smtClean="0">
                <a:solidFill>
                  <a:srgbClr val="FF0000"/>
                </a:solidFill>
              </a:rPr>
              <a:t>Answers will vary. For example: size of engine, manufacturer, make, safety rating, number of doors.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Sample </a:t>
            </a:r>
            <a:endParaRPr lang="en-US" dirty="0"/>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smtClean="0">
                <a:solidFill>
                  <a:srgbClr val="000000"/>
                </a:solidFill>
              </a:rPr>
              <a:t>Cluster Sample </a:t>
            </a:r>
          </a:p>
          <a:p>
            <a:r>
              <a:rPr lang="en-US" dirty="0" smtClean="0">
                <a:solidFill>
                  <a:srgbClr val="000000"/>
                </a:solidFill>
              </a:rPr>
              <a:t>A </a:t>
            </a:r>
            <a:r>
              <a:rPr lang="en-US" b="1" dirty="0" smtClean="0">
                <a:solidFill>
                  <a:srgbClr val="C00000"/>
                </a:solidFill>
              </a:rPr>
              <a:t>cluster sample</a:t>
            </a:r>
            <a:r>
              <a:rPr lang="en-US" dirty="0" smtClean="0">
                <a:solidFill>
                  <a:srgbClr val="000000"/>
                </a:solidFill>
              </a:rPr>
              <a:t> is one chosen by dividing the population into groups, called clusters, that are each similar to the entire population. The researcher then randomly selects some of the clusters. The sample consists of the data collected from </a:t>
            </a:r>
            <a:r>
              <a:rPr lang="en-US" i="1" dirty="0" smtClean="0">
                <a:solidFill>
                  <a:srgbClr val="000000"/>
                </a:solidFill>
              </a:rPr>
              <a:t>every </a:t>
            </a:r>
            <a:r>
              <a:rPr lang="en-US" dirty="0" smtClean="0">
                <a:solidFill>
                  <a:srgbClr val="000000"/>
                </a:solidFill>
              </a:rPr>
              <a:t>member of each cluster selected.</a:t>
            </a:r>
            <a:r>
              <a:rPr lang="en-US" i="1"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63550" indent="-463550">
              <a:buFont typeface="Courier New" pitchFamily="49" charset="0"/>
              <a:buChar char="o"/>
            </a:pPr>
            <a:r>
              <a:rPr lang="en-US" dirty="0" smtClean="0"/>
              <a:t>Distinguish between sampling techniques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For our mpg study, do you think this method would produce a good representative sample of vehicles if we allowed our clusters to be price ranges? Why or why not? </a:t>
            </a:r>
            <a:endParaRPr lang="en-US" dirty="0">
              <a:solidFill>
                <a:srgbClr val="000000"/>
              </a:solidFill>
            </a:endParaRPr>
          </a:p>
        </p:txBody>
      </p:sp>
      <p:sp>
        <p:nvSpPr>
          <p:cNvPr id="4" name="Rectangle 3"/>
          <p:cNvSpPr/>
          <p:nvPr/>
        </p:nvSpPr>
        <p:spPr>
          <a:xfrm>
            <a:off x="457200" y="3746718"/>
            <a:ext cx="8229600" cy="2246769"/>
          </a:xfrm>
          <a:prstGeom prst="rect">
            <a:avLst/>
          </a:prstGeom>
        </p:spPr>
        <p:txBody>
          <a:bodyPr>
            <a:spAutoFit/>
          </a:bodyPr>
          <a:lstStyle/>
          <a:p>
            <a:pPr marL="463550" indent="-463550"/>
            <a:r>
              <a:rPr lang="en-US" sz="2800" dirty="0" smtClean="0">
                <a:solidFill>
                  <a:srgbClr val="000000"/>
                </a:solidFill>
              </a:rPr>
              <a:t>Answer:</a:t>
            </a:r>
          </a:p>
          <a:p>
            <a:r>
              <a:rPr lang="en-US" sz="2800" dirty="0" smtClean="0">
                <a:solidFill>
                  <a:srgbClr val="FF0000"/>
                </a:solidFill>
              </a:rPr>
              <a:t>Because cluster sampling is an “all from one group” method, comparing mpg’s from cars in only certain price ranges would not produce a representative sample.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Systematic Sample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Systematic Sample </a:t>
            </a:r>
          </a:p>
          <a:p>
            <a:r>
              <a:rPr lang="en-US" dirty="0" smtClean="0">
                <a:solidFill>
                  <a:srgbClr val="000000"/>
                </a:solidFill>
              </a:rPr>
              <a:t>A </a:t>
            </a:r>
            <a:r>
              <a:rPr lang="en-US" b="1" dirty="0" smtClean="0">
                <a:solidFill>
                  <a:srgbClr val="C00000"/>
                </a:solidFill>
              </a:rPr>
              <a:t>systematic sample</a:t>
            </a:r>
            <a:r>
              <a:rPr lang="en-US" dirty="0" smtClean="0">
                <a:solidFill>
                  <a:srgbClr val="000000"/>
                </a:solidFill>
              </a:rPr>
              <a:t> is one chosen by selecting every </a:t>
            </a:r>
            <a:r>
              <a:rPr lang="en-US" i="1" dirty="0" smtClean="0">
                <a:solidFill>
                  <a:srgbClr val="000000"/>
                </a:solidFill>
              </a:rPr>
              <a:t>n</a:t>
            </a:r>
            <a:r>
              <a:rPr lang="en-US" baseline="30000" dirty="0" smtClean="0">
                <a:solidFill>
                  <a:srgbClr val="000000"/>
                </a:solidFill>
              </a:rPr>
              <a:t>th</a:t>
            </a:r>
            <a:r>
              <a:rPr lang="en-US" dirty="0" smtClean="0">
                <a:solidFill>
                  <a:srgbClr val="000000"/>
                </a:solidFill>
              </a:rPr>
              <a:t> member of the population.</a:t>
            </a:r>
            <a:r>
              <a:rPr lang="en-US" i="1"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Skill Check #3 </a:t>
            </a:r>
          </a:p>
          <a:p>
            <a:r>
              <a:rPr lang="en-US" dirty="0" smtClean="0">
                <a:solidFill>
                  <a:srgbClr val="000000"/>
                </a:solidFill>
              </a:rPr>
              <a:t>Identifying every 8</a:t>
            </a:r>
            <a:r>
              <a:rPr lang="en-US" baseline="30000" dirty="0" smtClean="0">
                <a:solidFill>
                  <a:srgbClr val="000000"/>
                </a:solidFill>
              </a:rPr>
              <a:t>th</a:t>
            </a:r>
            <a:r>
              <a:rPr lang="en-US" dirty="0" smtClean="0">
                <a:solidFill>
                  <a:srgbClr val="000000"/>
                </a:solidFill>
              </a:rPr>
              <a:t> car accessing the interstate on a particular entrance ramp during rush hour traffic is an example of systematic sampling for our fuel study. Can you identify any potential biases that we might need to be aware of when choosing the observation spot? </a:t>
            </a:r>
            <a:endParaRPr lang="en-US" dirty="0">
              <a:solidFill>
                <a:srgbClr val="000000"/>
              </a:solidFill>
            </a:endParaRPr>
          </a:p>
        </p:txBody>
      </p:sp>
      <p:sp>
        <p:nvSpPr>
          <p:cNvPr id="4" name="Rectangle 3"/>
          <p:cNvSpPr/>
          <p:nvPr/>
        </p:nvSpPr>
        <p:spPr>
          <a:xfrm>
            <a:off x="457200" y="4191000"/>
            <a:ext cx="8229600" cy="1815882"/>
          </a:xfrm>
          <a:prstGeom prst="rect">
            <a:avLst/>
          </a:prstGeom>
        </p:spPr>
        <p:txBody>
          <a:bodyPr>
            <a:spAutoFit/>
          </a:bodyPr>
          <a:lstStyle/>
          <a:p>
            <a:r>
              <a:rPr lang="en-US" sz="2800" dirty="0" smtClean="0">
                <a:solidFill>
                  <a:srgbClr val="000000"/>
                </a:solidFill>
              </a:rPr>
              <a:t>Answer:  </a:t>
            </a:r>
          </a:p>
          <a:p>
            <a:r>
              <a:rPr lang="en-US" sz="2800" dirty="0" smtClean="0">
                <a:solidFill>
                  <a:srgbClr val="FF0000"/>
                </a:solidFill>
              </a:rPr>
              <a:t>The location of the entrance ramp might lend itself to having cars only on one end of the price scale depending on the businesses located in the area.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Convenience Sample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Convenience Sample </a:t>
            </a:r>
          </a:p>
          <a:p>
            <a:r>
              <a:rPr lang="en-US" dirty="0" smtClean="0">
                <a:solidFill>
                  <a:srgbClr val="000000"/>
                </a:solidFill>
              </a:rPr>
              <a:t>A </a:t>
            </a:r>
            <a:r>
              <a:rPr lang="en-US" b="1" dirty="0" smtClean="0">
                <a:solidFill>
                  <a:srgbClr val="C00000"/>
                </a:solidFill>
              </a:rPr>
              <a:t>convenience sample</a:t>
            </a:r>
            <a:r>
              <a:rPr lang="en-US" dirty="0" smtClean="0">
                <a:solidFill>
                  <a:srgbClr val="000000"/>
                </a:solidFill>
              </a:rPr>
              <a:t> is one in which the sample is “convenient” to select. It is so named because it is convenient for the </a:t>
            </a:r>
            <a:r>
              <a:rPr lang="en-US" i="1" dirty="0" smtClean="0">
                <a:solidFill>
                  <a:srgbClr val="000000"/>
                </a:solidFill>
              </a:rPr>
              <a:t>researcher.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#4 </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Skill Check #4 </a:t>
            </a:r>
          </a:p>
          <a:p>
            <a:r>
              <a:rPr lang="en-US" dirty="0" smtClean="0">
                <a:solidFill>
                  <a:srgbClr val="000000"/>
                </a:solidFill>
              </a:rPr>
              <a:t>Earlier we mentioned gathering data from half the students in your class for our comparison of fuel-efficient cars. Do you think this example of convenience sampling would be an accurate picture of the population of cars driven in the United States?</a:t>
            </a:r>
            <a:endParaRPr lang="en-US" dirty="0">
              <a:solidFill>
                <a:srgbClr val="000000"/>
              </a:solidFill>
            </a:endParaRPr>
          </a:p>
        </p:txBody>
      </p:sp>
      <p:sp>
        <p:nvSpPr>
          <p:cNvPr id="4" name="Rectangle 3"/>
          <p:cNvSpPr/>
          <p:nvPr/>
        </p:nvSpPr>
        <p:spPr>
          <a:xfrm>
            <a:off x="457200" y="4180344"/>
            <a:ext cx="8229600" cy="1938992"/>
          </a:xfrm>
          <a:prstGeom prst="rect">
            <a:avLst/>
          </a:prstGeom>
        </p:spPr>
        <p:txBody>
          <a:bodyPr>
            <a:spAutoFit/>
          </a:bodyPr>
          <a:lstStyle/>
          <a:p>
            <a:pPr marL="463550" indent="-463550"/>
            <a:r>
              <a:rPr lang="en-US" sz="2400" dirty="0" smtClean="0">
                <a:solidFill>
                  <a:srgbClr val="000000"/>
                </a:solidFill>
              </a:rPr>
              <a:t>Answer:</a:t>
            </a:r>
          </a:p>
          <a:p>
            <a:r>
              <a:rPr lang="en-US" sz="2400" dirty="0" smtClean="0">
                <a:solidFill>
                  <a:srgbClr val="FF0000"/>
                </a:solidFill>
              </a:rPr>
              <a:t>It is unlikely that students (or any age group for that matter) will drive a wide range of cars. Newer, more expensive cars are less likely to be driven by students and would not be well represented in the student sample.</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a:t>
            </a:r>
            <a:endParaRPr lang="en-US" dirty="0"/>
          </a:p>
        </p:txBody>
      </p:sp>
      <p:sp>
        <p:nvSpPr>
          <p:cNvPr id="3" name="Content Placeholder 2"/>
          <p:cNvSpPr>
            <a:spLocks noGrp="1"/>
          </p:cNvSpPr>
          <p:nvPr>
            <p:ph idx="1"/>
          </p:nvPr>
        </p:nvSpPr>
        <p:spPr/>
        <p:txBody>
          <a:bodyPr>
            <a:noAutofit/>
          </a:bodyPr>
          <a:lstStyle/>
          <a:p>
            <a:r>
              <a:rPr lang="en-US" dirty="0" smtClean="0"/>
              <a:t>Identify the sampling technique used to obtain a sample in each of the following situations. </a:t>
            </a:r>
          </a:p>
          <a:p>
            <a:pPr marL="463550" indent="-463550"/>
            <a:r>
              <a:rPr lang="en-US" b="1" dirty="0" smtClean="0"/>
              <a:t>a.</a:t>
            </a:r>
            <a:r>
              <a:rPr lang="en-US" dirty="0" smtClean="0"/>
              <a:t>	To conduct a survey on collegiate social life, you knock on every </a:t>
            </a:r>
            <a:r>
              <a:rPr lang="en-US" dirty="0" smtClean="0">
                <a:solidFill>
                  <a:srgbClr val="0000FF"/>
                </a:solidFill>
              </a:rPr>
              <a:t>5</a:t>
            </a:r>
            <a:r>
              <a:rPr lang="en-US" baseline="30000" dirty="0" smtClean="0">
                <a:solidFill>
                  <a:srgbClr val="0000FF"/>
                </a:solidFill>
              </a:rPr>
              <a:t>th</a:t>
            </a:r>
            <a:r>
              <a:rPr lang="en-US" dirty="0" smtClean="0"/>
              <a:t> dorm room door on campus. </a:t>
            </a:r>
          </a:p>
          <a:p>
            <a:pPr marL="463550" indent="-463550"/>
            <a:r>
              <a:rPr lang="en-US" b="1" dirty="0" smtClean="0"/>
              <a:t>b.</a:t>
            </a:r>
            <a:r>
              <a:rPr lang="en-US" dirty="0" smtClean="0"/>
              <a:t>	Student ID numbers are randomly selected from a computer print out for free tickets to the championship game.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(cont.) </a:t>
            </a:r>
            <a:endParaRPr lang="en-US" dirty="0"/>
          </a:p>
        </p:txBody>
      </p:sp>
      <p:sp>
        <p:nvSpPr>
          <p:cNvPr id="3" name="Content Placeholder 2"/>
          <p:cNvSpPr>
            <a:spLocks noGrp="1"/>
          </p:cNvSpPr>
          <p:nvPr>
            <p:ph idx="1"/>
          </p:nvPr>
        </p:nvSpPr>
        <p:spPr>
          <a:xfrm>
            <a:off x="457200" y="1280160"/>
            <a:ext cx="8321040" cy="4573560"/>
          </a:xfrm>
        </p:spPr>
        <p:txBody>
          <a:bodyPr>
            <a:spAutoFit/>
          </a:bodyPr>
          <a:lstStyle/>
          <a:p>
            <a:pPr marL="463550" indent="-463550"/>
            <a:r>
              <a:rPr lang="en-US" b="1" dirty="0" smtClean="0"/>
              <a:t>c.	</a:t>
            </a:r>
            <a:r>
              <a:rPr lang="en-US" dirty="0" smtClean="0"/>
              <a:t>Fourth grade reading levels across the county were analyzed by the school board by randomly selecting </a:t>
            </a:r>
            <a:r>
              <a:rPr lang="en-US" dirty="0" smtClean="0">
                <a:solidFill>
                  <a:srgbClr val="0000FF"/>
                </a:solidFill>
              </a:rPr>
              <a:t>25</a:t>
            </a:r>
            <a:r>
              <a:rPr lang="en-US" dirty="0" smtClean="0"/>
              <a:t> fourth graders from each school in the county district. </a:t>
            </a:r>
          </a:p>
          <a:p>
            <a:pPr marL="463550" indent="-463550"/>
            <a:r>
              <a:rPr lang="en-US" b="1" dirty="0" smtClean="0"/>
              <a:t>d.	</a:t>
            </a:r>
            <a:r>
              <a:rPr lang="en-US" dirty="0" smtClean="0"/>
              <a:t>In order to determine what ice cream flavors would sell best, a grocery store polls shoppers that are in the frozen foods section. </a:t>
            </a:r>
          </a:p>
          <a:p>
            <a:pPr marL="463550" indent="-463550"/>
            <a:r>
              <a:rPr lang="en-US" b="1" dirty="0" smtClean="0"/>
              <a:t>e.	</a:t>
            </a:r>
            <a:r>
              <a:rPr lang="en-US" dirty="0" smtClean="0"/>
              <a:t>To determine the average number of cars per household, each household in </a:t>
            </a:r>
            <a:r>
              <a:rPr lang="en-US" dirty="0" smtClean="0">
                <a:solidFill>
                  <a:srgbClr val="0000FF"/>
                </a:solidFill>
              </a:rPr>
              <a:t>4</a:t>
            </a:r>
            <a:r>
              <a:rPr lang="en-US" dirty="0" smtClean="0"/>
              <a:t> of the </a:t>
            </a:r>
            <a:r>
              <a:rPr lang="en-US" dirty="0" smtClean="0">
                <a:solidFill>
                  <a:srgbClr val="0000FF"/>
                </a:solidFill>
              </a:rPr>
              <a:t>20</a:t>
            </a:r>
            <a:r>
              <a:rPr lang="en-US" dirty="0" smtClean="0"/>
              <a:t> local counties were sent a survey regarding car ownership.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(cont.) </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Because the sample is obtained by choosing every </a:t>
            </a:r>
            <a:r>
              <a:rPr lang="en-US" i="1" dirty="0" smtClean="0"/>
              <a:t>n</a:t>
            </a:r>
            <a:r>
              <a:rPr lang="en-US" baseline="30000" dirty="0" smtClean="0"/>
              <a:t>th</a:t>
            </a:r>
            <a:r>
              <a:rPr lang="en-US" dirty="0" smtClean="0"/>
              <a:t> dorm room, </a:t>
            </a:r>
            <a:r>
              <a:rPr lang="en-US" dirty="0" smtClean="0">
                <a:solidFill>
                  <a:srgbClr val="FF0000"/>
                </a:solidFill>
              </a:rPr>
              <a:t>this is systematic sampling</a:t>
            </a:r>
            <a:r>
              <a:rPr lang="en-US" dirty="0" smtClean="0"/>
              <a:t>. </a:t>
            </a:r>
            <a:r>
              <a:rPr lang="en-US" dirty="0" smtClean="0">
                <a:solidFill>
                  <a:srgbClr val="FF0000"/>
                </a:solidFill>
              </a:rPr>
              <a:t>This is a representative sample</a:t>
            </a:r>
            <a:r>
              <a:rPr lang="en-US" dirty="0" smtClean="0"/>
              <a:t>, as long as students were randomly assigned to dorm rooms and there are no hidden potential biases, like only males may live in every</a:t>
            </a:r>
            <a:r>
              <a:rPr lang="en-US" i="1" dirty="0" smtClean="0"/>
              <a:t> n</a:t>
            </a:r>
            <a:r>
              <a:rPr lang="en-US" baseline="30000" dirty="0" smtClean="0"/>
              <a:t>th</a:t>
            </a:r>
            <a:r>
              <a:rPr lang="en-US" dirty="0" smtClean="0"/>
              <a:t> room.</a:t>
            </a:r>
            <a:r>
              <a:rPr lang="en-US" i="1" dirty="0" smtClean="0"/>
              <a:t> </a:t>
            </a:r>
          </a:p>
          <a:p>
            <a:pPr marL="463550" indent="-463550"/>
            <a:r>
              <a:rPr lang="en-US" b="1" dirty="0" smtClean="0"/>
              <a:t>b.	</a:t>
            </a:r>
            <a:r>
              <a:rPr lang="en-US" dirty="0" smtClean="0"/>
              <a:t>Since every member has an equal chance of being selected, </a:t>
            </a:r>
            <a:r>
              <a:rPr lang="en-US" dirty="0" smtClean="0">
                <a:solidFill>
                  <a:srgbClr val="FF0000"/>
                </a:solidFill>
              </a:rPr>
              <a:t>this is random sampling</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(cont.) </a:t>
            </a:r>
            <a:endParaRPr lang="en-US" dirty="0"/>
          </a:p>
        </p:txBody>
      </p:sp>
      <p:sp>
        <p:nvSpPr>
          <p:cNvPr id="3" name="Content Placeholder 2"/>
          <p:cNvSpPr>
            <a:spLocks noGrp="1"/>
          </p:cNvSpPr>
          <p:nvPr>
            <p:ph idx="1"/>
          </p:nvPr>
        </p:nvSpPr>
        <p:spPr/>
        <p:txBody>
          <a:bodyPr/>
          <a:lstStyle/>
          <a:p>
            <a:pPr marL="463550" indent="-463550"/>
            <a:r>
              <a:rPr lang="en-US" b="1" dirty="0" smtClean="0"/>
              <a:t>c.	</a:t>
            </a:r>
            <a:r>
              <a:rPr lang="en-US" dirty="0" smtClean="0"/>
              <a:t>The students were divided into strata based on their schools and then a random sample from each school was chosen. </a:t>
            </a:r>
            <a:r>
              <a:rPr lang="en-US" dirty="0" smtClean="0">
                <a:solidFill>
                  <a:srgbClr val="FF0000"/>
                </a:solidFill>
              </a:rPr>
              <a:t>This is stratified sampling</a:t>
            </a:r>
            <a:r>
              <a:rPr lang="en-US" dirty="0" smtClean="0"/>
              <a:t>. </a:t>
            </a:r>
          </a:p>
          <a:p>
            <a:pPr marL="463550" indent="-463550"/>
            <a:r>
              <a:rPr lang="en-US" b="1" dirty="0" smtClean="0"/>
              <a:t>d.	</a:t>
            </a:r>
            <a:r>
              <a:rPr lang="en-US" dirty="0" smtClean="0"/>
              <a:t>Because of the ease of choosing shoppers right in their own store, </a:t>
            </a:r>
            <a:r>
              <a:rPr lang="en-US" dirty="0" smtClean="0">
                <a:solidFill>
                  <a:srgbClr val="FF0000"/>
                </a:solidFill>
              </a:rPr>
              <a:t>this is convenience sampling.</a:t>
            </a:r>
            <a:r>
              <a:rPr lang="en-US" dirty="0" smtClean="0"/>
              <a:t> In this case, convenience sampling is a viable method for gaining a representative sample since the store would be interested in knowing the thoughts of their customers.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Sampling Techniques (cont.) </a:t>
            </a:r>
            <a:endParaRPr lang="en-US" dirty="0"/>
          </a:p>
        </p:txBody>
      </p:sp>
      <p:sp>
        <p:nvSpPr>
          <p:cNvPr id="3" name="Content Placeholder 2"/>
          <p:cNvSpPr>
            <a:spLocks noGrp="1"/>
          </p:cNvSpPr>
          <p:nvPr>
            <p:ph idx="1"/>
          </p:nvPr>
        </p:nvSpPr>
        <p:spPr/>
        <p:txBody>
          <a:bodyPr/>
          <a:lstStyle/>
          <a:p>
            <a:pPr marL="463550" indent="-463550"/>
            <a:r>
              <a:rPr lang="en-US" b="1" dirty="0" smtClean="0"/>
              <a:t>e.	</a:t>
            </a:r>
            <a:r>
              <a:rPr lang="en-US" dirty="0" smtClean="0">
                <a:solidFill>
                  <a:srgbClr val="FF0000"/>
                </a:solidFill>
              </a:rPr>
              <a:t>Cluster sampling </a:t>
            </a:r>
            <a:r>
              <a:rPr lang="en-US" dirty="0" smtClean="0"/>
              <a:t>was used here because the counties are the natural clusters and all of the households in some of the counties received the surveys.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Collecting Data</a:t>
            </a:r>
            <a:endParaRPr lang="en-US" dirty="0"/>
          </a:p>
        </p:txBody>
      </p:sp>
      <p:sp>
        <p:nvSpPr>
          <p:cNvPr id="3" name="Content Placeholder 2"/>
          <p:cNvSpPr>
            <a:spLocks noGrp="1"/>
          </p:cNvSpPr>
          <p:nvPr>
            <p:ph idx="1"/>
          </p:nvPr>
        </p:nvSpPr>
        <p:spPr/>
        <p:txBody>
          <a:bodyPr/>
          <a:lstStyle/>
          <a:p>
            <a:r>
              <a:rPr lang="en-US" dirty="0" smtClean="0"/>
              <a:t>Most statistical studies are brought about by the desire to know the answer to a particular question. For instance, you might want to know which car gets the best gas mileage. The search for answers to many questions just like this is helped along by collecting data and then drawing conclusions.</a:t>
            </a:r>
            <a:endParaRPr lang="en-US" dirty="0"/>
          </a:p>
        </p:txBody>
      </p:sp>
    </p:spTree>
    <p:extLst>
      <p:ext uri="{BB962C8B-B14F-4D97-AF65-F5344CB8AC3E}">
        <p14:creationId xmlns:p14="http://schemas.microsoft.com/office/powerpoint/2010/main" val="1220831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Population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Population </a:t>
            </a:r>
          </a:p>
          <a:p>
            <a:r>
              <a:rPr lang="en-US" dirty="0" smtClean="0">
                <a:solidFill>
                  <a:srgbClr val="000000"/>
                </a:solidFill>
              </a:rPr>
              <a:t>A </a:t>
            </a:r>
            <a:r>
              <a:rPr lang="en-US" b="1" dirty="0" smtClean="0">
                <a:solidFill>
                  <a:srgbClr val="C00000"/>
                </a:solidFill>
              </a:rPr>
              <a:t>population</a:t>
            </a:r>
            <a:r>
              <a:rPr lang="en-US" dirty="0" smtClean="0">
                <a:solidFill>
                  <a:srgbClr val="000000"/>
                </a:solidFill>
              </a:rPr>
              <a:t> is the particular group of interest in a study.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Data </a:t>
            </a:r>
          </a:p>
          <a:p>
            <a:r>
              <a:rPr lang="en-US" b="1" dirty="0" smtClean="0">
                <a:solidFill>
                  <a:srgbClr val="C00000"/>
                </a:solidFill>
              </a:rPr>
              <a:t>Data</a:t>
            </a:r>
            <a:r>
              <a:rPr lang="en-US" dirty="0" smtClean="0">
                <a:solidFill>
                  <a:srgbClr val="000000"/>
                </a:solidFill>
              </a:rPr>
              <a:t> is information collected for a study.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Census</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Census </a:t>
            </a:r>
          </a:p>
          <a:p>
            <a:r>
              <a:rPr lang="en-US" dirty="0" smtClean="0">
                <a:solidFill>
                  <a:srgbClr val="000000"/>
                </a:solidFill>
              </a:rPr>
              <a:t>A </a:t>
            </a:r>
            <a:r>
              <a:rPr lang="en-US" b="1" dirty="0" smtClean="0">
                <a:solidFill>
                  <a:srgbClr val="C00000"/>
                </a:solidFill>
              </a:rPr>
              <a:t>census</a:t>
            </a:r>
            <a:r>
              <a:rPr lang="en-US" dirty="0" smtClean="0">
                <a:solidFill>
                  <a:srgbClr val="000000"/>
                </a:solidFill>
              </a:rPr>
              <a:t> involves collecting data from every member of the population.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Parameter </a:t>
            </a:r>
          </a:p>
          <a:p>
            <a:r>
              <a:rPr lang="en-US" dirty="0" smtClean="0">
                <a:solidFill>
                  <a:srgbClr val="000000"/>
                </a:solidFill>
              </a:rPr>
              <a:t>A </a:t>
            </a:r>
            <a:r>
              <a:rPr lang="en-US" b="1" dirty="0" smtClean="0">
                <a:solidFill>
                  <a:srgbClr val="C00000"/>
                </a:solidFill>
              </a:rPr>
              <a:t>parameter</a:t>
            </a:r>
            <a:r>
              <a:rPr lang="en-US" dirty="0" smtClean="0">
                <a:solidFill>
                  <a:srgbClr val="000000"/>
                </a:solidFill>
              </a:rPr>
              <a:t> is the numerical description of a particular population characteristic.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a:t>
            </a:r>
            <a:endParaRPr lang="en-US" dirty="0"/>
          </a:p>
        </p:txBody>
      </p:sp>
      <p:sp>
        <p:nvSpPr>
          <p:cNvPr id="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pPr algn="ctr"/>
            <a:r>
              <a:rPr lang="en-US" b="1" dirty="0" smtClean="0">
                <a:solidFill>
                  <a:srgbClr val="000000"/>
                </a:solidFill>
              </a:rPr>
              <a:t>Sample </a:t>
            </a:r>
          </a:p>
          <a:p>
            <a:r>
              <a:rPr lang="en-US" dirty="0" smtClean="0">
                <a:solidFill>
                  <a:srgbClr val="000000"/>
                </a:solidFill>
              </a:rPr>
              <a:t>A </a:t>
            </a:r>
            <a:r>
              <a:rPr lang="en-US" b="1" dirty="0" smtClean="0">
                <a:solidFill>
                  <a:srgbClr val="C00000"/>
                </a:solidFill>
              </a:rPr>
              <a:t>sample</a:t>
            </a:r>
            <a:r>
              <a:rPr lang="en-US" dirty="0" smtClean="0">
                <a:solidFill>
                  <a:srgbClr val="000000"/>
                </a:solidFill>
              </a:rPr>
              <a:t> is a subset of a population.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Statistic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Sample Statistic </a:t>
            </a:r>
          </a:p>
          <a:p>
            <a:r>
              <a:rPr lang="en-US" dirty="0" smtClean="0">
                <a:solidFill>
                  <a:srgbClr val="000000"/>
                </a:solidFill>
              </a:rPr>
              <a:t>A </a:t>
            </a:r>
            <a:r>
              <a:rPr lang="en-US" b="1" dirty="0" smtClean="0">
                <a:solidFill>
                  <a:srgbClr val="C00000"/>
                </a:solidFill>
              </a:rPr>
              <a:t>sample statistic</a:t>
            </a:r>
            <a:r>
              <a:rPr lang="en-US" dirty="0" smtClean="0">
                <a:solidFill>
                  <a:srgbClr val="000000"/>
                </a:solidFill>
              </a:rPr>
              <a:t> is the numerical description of a characteristic of a sample.   </a:t>
            </a:r>
            <a:endParaRPr lang="en-US" dirty="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899</TotalTime>
  <Words>881</Words>
  <Application>Microsoft Office PowerPoint</Application>
  <PresentationFormat>On-screen Show (4:3)</PresentationFormat>
  <Paragraphs>108</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Calibri</vt:lpstr>
      <vt:lpstr>Courier New</vt:lpstr>
      <vt:lpstr>Arial</vt:lpstr>
      <vt:lpstr>Office Theme</vt:lpstr>
      <vt:lpstr>Section 8.1</vt:lpstr>
      <vt:lpstr>Objectives</vt:lpstr>
      <vt:lpstr>Collecting Data</vt:lpstr>
      <vt:lpstr>Population </vt:lpstr>
      <vt:lpstr>Data</vt:lpstr>
      <vt:lpstr>Census</vt:lpstr>
      <vt:lpstr>Parameter </vt:lpstr>
      <vt:lpstr>Sample </vt:lpstr>
      <vt:lpstr>Sample Statistic </vt:lpstr>
      <vt:lpstr>Table 1: Population vs. Sample</vt:lpstr>
      <vt:lpstr>Example 1: Identifying Parts of a Survey </vt:lpstr>
      <vt:lpstr>Example 1: Identifying Parts of a Survey (cont.)</vt:lpstr>
      <vt:lpstr>Example 1: Identifying Parts of a Survey (cont.)</vt:lpstr>
      <vt:lpstr>Example 1: Identifying Parts of a Survey (cont.)</vt:lpstr>
      <vt:lpstr>Representative Sample </vt:lpstr>
      <vt:lpstr>Random Sample </vt:lpstr>
      <vt:lpstr>Stratified Sample </vt:lpstr>
      <vt:lpstr>Skill Check #1 </vt:lpstr>
      <vt:lpstr>Cluster Sample </vt:lpstr>
      <vt:lpstr>Skill Check #2 </vt:lpstr>
      <vt:lpstr>Systematic Sample </vt:lpstr>
      <vt:lpstr>Skill Check #3 </vt:lpstr>
      <vt:lpstr>Convenience Sample </vt:lpstr>
      <vt:lpstr>Skill Check #4 </vt:lpstr>
      <vt:lpstr>Example 2: Identifying Sampling Techniques </vt:lpstr>
      <vt:lpstr>Example 2: Identifying Sampling Techniques (cont.) </vt:lpstr>
      <vt:lpstr>Example 2: Identifying Sampling Techniques (cont.) </vt:lpstr>
      <vt:lpstr>Example 2: Identifying Sampling Techniques (cont.) </vt:lpstr>
      <vt:lpstr>Example 2: Identifying Sampling Techniques (cont.)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144</cp:revision>
  <dcterms:created xsi:type="dcterms:W3CDTF">2013-04-26T14:43:13Z</dcterms:created>
  <dcterms:modified xsi:type="dcterms:W3CDTF">2017-08-03T19:04:37Z</dcterms:modified>
</cp:coreProperties>
</file>