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0"/>
  </p:notesMasterIdLst>
  <p:handoutMasterIdLst>
    <p:handoutMasterId r:id="rId71"/>
  </p:handoutMasterIdLst>
  <p:sldIdLst>
    <p:sldId id="256" r:id="rId2"/>
    <p:sldId id="325" r:id="rId3"/>
    <p:sldId id="32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26" r:id="rId42"/>
    <p:sldId id="327"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22" r:id="rId59"/>
    <p:sldId id="323" r:id="rId60"/>
    <p:sldId id="324" r:id="rId61"/>
    <p:sldId id="321" r:id="rId62"/>
    <p:sldId id="310" r:id="rId63"/>
    <p:sldId id="315" r:id="rId64"/>
    <p:sldId id="316" r:id="rId65"/>
    <p:sldId id="317" r:id="rId66"/>
    <p:sldId id="318" r:id="rId67"/>
    <p:sldId id="319" r:id="rId68"/>
    <p:sldId id="320" r:id="rId69"/>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
      <p:font typeface="Euclid Symbol" panose="05050102010706020507" pitchFamily="18" charset="2"/>
      <p:regular r:id="rId77"/>
      <p:bold r:id="rId78"/>
      <p:italic r:id="rId79"/>
      <p:boldItalic r:id="rId80"/>
    </p:embeddedFont>
    <p:embeddedFont>
      <p:font typeface="Ti86pc" panose="020B0609020003040203" pitchFamily="49" charset="0"/>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00"/>
    <a:srgbClr val="FFFFCC"/>
    <a:srgbClr val="CCFFCC"/>
    <a:srgbClr val="366092"/>
    <a:srgbClr val="FF00FF"/>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110" d="100"/>
          <a:sy n="110" d="100"/>
        </p:scale>
        <p:origin x="18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4/26/2019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25.bin"/><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8.wmf"/></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Describing and Analyzing Data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(cont.)</a:t>
            </a:r>
          </a:p>
        </p:txBody>
      </p:sp>
      <p:sp>
        <p:nvSpPr>
          <p:cNvPr id="3" name="Content Placeholder 2"/>
          <p:cNvSpPr>
            <a:spLocks noGrp="1"/>
          </p:cNvSpPr>
          <p:nvPr>
            <p:ph idx="1"/>
          </p:nvPr>
        </p:nvSpPr>
        <p:spPr/>
        <p:txBody>
          <a:bodyPr/>
          <a:lstStyle/>
          <a:p>
            <a:r>
              <a:rPr lang="en-US" b="1" dirty="0"/>
              <a:t>Solution </a:t>
            </a:r>
          </a:p>
          <a:p>
            <a:r>
              <a:rPr lang="en-US" dirty="0"/>
              <a:t>First, put the data in ascending numerical order.</a:t>
            </a:r>
          </a:p>
          <a:p>
            <a:pPr algn="ctr"/>
            <a:r>
              <a:rPr lang="en-US" dirty="0">
                <a:solidFill>
                  <a:srgbClr val="000099"/>
                </a:solidFill>
              </a:rPr>
              <a:t>23.0, 25.5, 26.8, 26.94, 26.97, 27.0,</a:t>
            </a:r>
            <a:br>
              <a:rPr lang="en-US" dirty="0">
                <a:solidFill>
                  <a:srgbClr val="000099"/>
                </a:solidFill>
              </a:rPr>
            </a:br>
            <a:r>
              <a:rPr lang="en-US" dirty="0">
                <a:solidFill>
                  <a:srgbClr val="000099"/>
                </a:solidFill>
              </a:rPr>
              <a:t>27.1, 27.2, 27.52, 27.53, 27.7, 28.3 </a:t>
            </a:r>
          </a:p>
          <a:p>
            <a:r>
              <a:rPr lang="en-US" dirty="0"/>
              <a:t>Since there are 12 pieces of data, the median will be the value between the middle two data points, </a:t>
            </a:r>
            <a:r>
              <a:rPr lang="en-US" dirty="0">
                <a:solidFill>
                  <a:srgbClr val="0000FF"/>
                </a:solidFill>
              </a:rPr>
              <a:t>27.0</a:t>
            </a:r>
            <a:r>
              <a:rPr lang="en-US" dirty="0"/>
              <a:t> and </a:t>
            </a:r>
            <a:r>
              <a:rPr lang="en-US" dirty="0">
                <a:solidFill>
                  <a:srgbClr val="0000FF"/>
                </a:solidFill>
              </a:rPr>
              <a:t>27.1</a:t>
            </a:r>
            <a:r>
              <a:rPr lang="en-US" dirty="0"/>
              <a:t>. To find this, add the two together and divide by two.</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4139153969"/>
              </p:ext>
            </p:extLst>
          </p:nvPr>
        </p:nvGraphicFramePr>
        <p:xfrm>
          <a:off x="2451100" y="4876800"/>
          <a:ext cx="4241800" cy="838200"/>
        </p:xfrm>
        <a:graphic>
          <a:graphicData uri="http://schemas.openxmlformats.org/presentationml/2006/ole">
            <mc:AlternateContent xmlns:mc="http://schemas.openxmlformats.org/markup-compatibility/2006">
              <mc:Choice xmlns:v="urn:schemas-microsoft-com:vml" Requires="v">
                <p:oleObj spid="_x0000_s3098" name="Equation" r:id="rId3" imgW="4241520" imgH="838080" progId="Equation.DSMT4">
                  <p:embed/>
                </p:oleObj>
              </mc:Choice>
              <mc:Fallback>
                <p:oleObj name="Equation" r:id="rId3" imgW="4241520" imgH="838080" progId="Equation.DSMT4">
                  <p:embed/>
                  <p:pic>
                    <p:nvPicPr>
                      <p:cNvPr id="0" name="Picture 2"/>
                      <p:cNvPicPr>
                        <a:picLocks noChangeAspect="1" noChangeArrowheads="1"/>
                      </p:cNvPicPr>
                      <p:nvPr/>
                    </p:nvPicPr>
                    <p:blipFill>
                      <a:blip r:embed="rId4"/>
                      <a:srcRect/>
                      <a:stretch>
                        <a:fillRect/>
                      </a:stretch>
                    </p:blipFill>
                    <p:spPr bwMode="auto">
                      <a:xfrm>
                        <a:off x="2451100" y="487680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(cont.)</a:t>
            </a:r>
          </a:p>
        </p:txBody>
      </p:sp>
      <p:sp>
        <p:nvSpPr>
          <p:cNvPr id="3" name="Content Placeholder 2"/>
          <p:cNvSpPr>
            <a:spLocks noGrp="1"/>
          </p:cNvSpPr>
          <p:nvPr>
            <p:ph idx="1"/>
          </p:nvPr>
        </p:nvSpPr>
        <p:spPr/>
        <p:txBody>
          <a:bodyPr/>
          <a:lstStyle/>
          <a:p>
            <a:r>
              <a:rPr lang="en-US" dirty="0"/>
              <a:t>Once again, the value of this “average” is not a member of the data set. However, it is a typical value in the sense that it is located in the middle of the data set when it is arranged numerically.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Mode </a:t>
            </a:r>
          </a:p>
          <a:p>
            <a:r>
              <a:rPr lang="en-US" dirty="0">
                <a:solidFill>
                  <a:srgbClr val="000000"/>
                </a:solidFill>
              </a:rPr>
              <a:t>The </a:t>
            </a:r>
            <a:r>
              <a:rPr lang="en-US" b="1" dirty="0">
                <a:solidFill>
                  <a:srgbClr val="C00000"/>
                </a:solidFill>
              </a:rPr>
              <a:t>mode</a:t>
            </a:r>
            <a:r>
              <a:rPr lang="en-US" dirty="0">
                <a:solidFill>
                  <a:srgbClr val="000000"/>
                </a:solidFill>
              </a:rPr>
              <a:t> is the value in the data set that occurs most frequently.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a:t>
            </a:r>
          </a:p>
        </p:txBody>
      </p:sp>
      <p:sp>
        <p:nvSpPr>
          <p:cNvPr id="3" name="Content Placeholder 2"/>
          <p:cNvSpPr>
            <a:spLocks noGrp="1"/>
          </p:cNvSpPr>
          <p:nvPr>
            <p:ph idx="1"/>
          </p:nvPr>
        </p:nvSpPr>
        <p:spPr/>
        <p:txBody>
          <a:bodyPr/>
          <a:lstStyle/>
          <a:p>
            <a:r>
              <a:rPr lang="en-US" dirty="0"/>
              <a:t>Find the mode of each of the following sets of data. State if the data set is </a:t>
            </a:r>
            <a:r>
              <a:rPr lang="en-US" dirty="0" err="1"/>
              <a:t>unimodal</a:t>
            </a:r>
            <a:r>
              <a:rPr lang="en-US" dirty="0"/>
              <a:t>, bimodal, multimodal, or has no mode. </a:t>
            </a:r>
          </a:p>
          <a:p>
            <a:pPr marL="463550" indent="-463550"/>
            <a:r>
              <a:rPr lang="en-US" b="1" dirty="0"/>
              <a:t>a.	</a:t>
            </a:r>
            <a:r>
              <a:rPr lang="en-US" dirty="0"/>
              <a:t>Preferred color of cell phone cases among students</a:t>
            </a:r>
            <a:r>
              <a:rPr lang="en-US" b="1" dirty="0"/>
              <a:t> </a:t>
            </a:r>
          </a:p>
          <a:p>
            <a:pPr algn="ctr"/>
            <a:r>
              <a:rPr lang="en-US" dirty="0">
                <a:solidFill>
                  <a:srgbClr val="0000FF"/>
                </a:solidFill>
              </a:rPr>
              <a:t>lemon, gunmetal, violet, turquoise, lime, violet, lemon, orange, red, lemon, pink, violet, lime, violet, lemon, pink, gunmetal, red, turquoise, violet, violet, gunmetal, turquoise, red, violet, turquoise, orange, pink, violet, violet, turquoise, violet, pink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(cont.)</a:t>
            </a:r>
          </a:p>
        </p:txBody>
      </p:sp>
      <p:sp>
        <p:nvSpPr>
          <p:cNvPr id="3" name="Content Placeholder 2"/>
          <p:cNvSpPr>
            <a:spLocks noGrp="1"/>
          </p:cNvSpPr>
          <p:nvPr>
            <p:ph idx="1"/>
          </p:nvPr>
        </p:nvSpPr>
        <p:spPr/>
        <p:txBody>
          <a:bodyPr/>
          <a:lstStyle/>
          <a:p>
            <a:pPr marL="463550" indent="-463550"/>
            <a:r>
              <a:rPr lang="en-US" b="1" dirty="0"/>
              <a:t>b.	</a:t>
            </a:r>
            <a:r>
              <a:rPr lang="en-US" dirty="0"/>
              <a:t>Favorite football jersey number</a:t>
            </a:r>
            <a:r>
              <a:rPr lang="en-US" b="1" dirty="0"/>
              <a:t> </a:t>
            </a:r>
          </a:p>
          <a:p>
            <a:pPr algn="ctr"/>
            <a:r>
              <a:rPr lang="en-US" dirty="0">
                <a:solidFill>
                  <a:srgbClr val="0000FF"/>
                </a:solidFill>
              </a:rPr>
              <a:t>32, 18, 99, 12, 7, 10, 28, 56, 13, 16, 19, 51, 23, 78 </a:t>
            </a:r>
          </a:p>
          <a:p>
            <a:pPr marL="463550" indent="-463550"/>
            <a:r>
              <a:rPr lang="en-US" b="1" dirty="0"/>
              <a:t>c.	</a:t>
            </a:r>
            <a:r>
              <a:rPr lang="en-US" dirty="0"/>
              <a:t>Ages of children at the community playground one afternoon </a:t>
            </a:r>
          </a:p>
          <a:p>
            <a:pPr algn="ctr"/>
            <a:r>
              <a:rPr lang="en-US" dirty="0">
                <a:solidFill>
                  <a:srgbClr val="0000FF"/>
                </a:solidFill>
              </a:rPr>
              <a:t>12, 4, 2, 7, 8, 4, 10, 6, 5, 7, 7, 4, 3 </a:t>
            </a:r>
          </a:p>
          <a:p>
            <a:pPr marL="463550" indent="-463550"/>
            <a:r>
              <a:rPr lang="en-US" b="1" dirty="0"/>
              <a:t>d.	</a:t>
            </a:r>
            <a:r>
              <a:rPr lang="en-US" dirty="0"/>
              <a:t>Number of ATM withdrawals per hour at the downtown branch of University Bank </a:t>
            </a:r>
          </a:p>
          <a:p>
            <a:pPr algn="ctr"/>
            <a:r>
              <a:rPr lang="en-US" dirty="0">
                <a:solidFill>
                  <a:srgbClr val="0000FF"/>
                </a:solidFill>
              </a:rPr>
              <a:t>10, 13, 9, 13, 9, 14, 10, 14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(cont.)</a:t>
            </a:r>
          </a:p>
        </p:txBody>
      </p:sp>
      <p:sp>
        <p:nvSpPr>
          <p:cNvPr id="3" name="Content Placeholder 2"/>
          <p:cNvSpPr>
            <a:spLocks noGrp="1"/>
          </p:cNvSpPr>
          <p:nvPr>
            <p:ph idx="1"/>
          </p:nvPr>
        </p:nvSpPr>
        <p:spPr/>
        <p:txBody>
          <a:bodyPr>
            <a:normAutofit/>
          </a:bodyPr>
          <a:lstStyle/>
          <a:p>
            <a:r>
              <a:rPr lang="en-US" b="1" dirty="0"/>
              <a:t>Solution </a:t>
            </a:r>
          </a:p>
          <a:p>
            <a:pPr marL="463550" indent="-463550"/>
            <a:r>
              <a:rPr lang="en-US" b="1" dirty="0"/>
              <a:t>a.	</a:t>
            </a:r>
            <a:r>
              <a:rPr lang="en-US" dirty="0"/>
              <a:t>The color violet occurs more than any other color, so the mode is violet. This data set is </a:t>
            </a:r>
            <a:r>
              <a:rPr lang="en-US" dirty="0" err="1">
                <a:solidFill>
                  <a:srgbClr val="FF0000"/>
                </a:solidFill>
              </a:rPr>
              <a:t>unimodal</a:t>
            </a:r>
            <a:r>
              <a:rPr lang="en-US" dirty="0"/>
              <a:t>. </a:t>
            </a:r>
          </a:p>
          <a:p>
            <a:pPr marL="463550" indent="-463550"/>
            <a:r>
              <a:rPr lang="en-US" b="1" dirty="0"/>
              <a:t>b.	</a:t>
            </a:r>
            <a:r>
              <a:rPr lang="en-US" dirty="0"/>
              <a:t>Each value occurs only once, so there is </a:t>
            </a:r>
            <a:r>
              <a:rPr lang="en-US" dirty="0">
                <a:solidFill>
                  <a:srgbClr val="FF0000"/>
                </a:solidFill>
              </a:rPr>
              <a:t>no mode</a:t>
            </a:r>
            <a:r>
              <a:rPr lang="en-US" dirty="0"/>
              <a:t>. </a:t>
            </a:r>
          </a:p>
          <a:p>
            <a:pPr marL="463550" indent="-463550"/>
            <a:r>
              <a:rPr lang="en-US" b="1" dirty="0"/>
              <a:t>c.	</a:t>
            </a:r>
            <a:r>
              <a:rPr lang="en-US" dirty="0"/>
              <a:t>The values 4 and 7 both occur an equal number of times, which is more than any other value. Thus, the set is bimodal with the modes </a:t>
            </a:r>
            <a:r>
              <a:rPr lang="en-US" dirty="0">
                <a:solidFill>
                  <a:srgbClr val="FF0000"/>
                </a:solidFill>
              </a:rPr>
              <a:t>4</a:t>
            </a:r>
            <a:r>
              <a:rPr lang="en-US" dirty="0"/>
              <a:t> and </a:t>
            </a:r>
            <a:r>
              <a:rPr lang="en-US" dirty="0">
                <a:solidFill>
                  <a:srgbClr val="FF0000"/>
                </a:solidFill>
              </a:rPr>
              <a:t>7</a:t>
            </a:r>
            <a:r>
              <a:rPr lang="en-US" dirty="0"/>
              <a:t>. </a:t>
            </a:r>
          </a:p>
          <a:p>
            <a:pPr marL="463550" indent="-463550"/>
            <a:r>
              <a:rPr lang="en-US" b="1" dirty="0"/>
              <a:t>d.	</a:t>
            </a:r>
            <a:r>
              <a:rPr lang="en-US" dirty="0"/>
              <a:t>Be careful here. Since each value occurs the same number of times, there is no mode in this data set.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Outlier </a:t>
            </a:r>
          </a:p>
          <a:p>
            <a:r>
              <a:rPr lang="en-US" dirty="0">
                <a:solidFill>
                  <a:srgbClr val="000000"/>
                </a:solidFill>
              </a:rPr>
              <a:t>An </a:t>
            </a:r>
            <a:r>
              <a:rPr lang="en-US" b="1" dirty="0">
                <a:solidFill>
                  <a:srgbClr val="C00000"/>
                </a:solidFill>
              </a:rPr>
              <a:t>outlier</a:t>
            </a:r>
            <a:r>
              <a:rPr lang="en-US" dirty="0">
                <a:solidFill>
                  <a:srgbClr val="000000"/>
                </a:solidFill>
              </a:rPr>
              <a:t> is a data value that is extreme compared with the rest of the data values in the set.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a:t>
            </a:r>
          </a:p>
        </p:txBody>
      </p:sp>
      <p:sp>
        <p:nvSpPr>
          <p:cNvPr id="3" name="Content Placeholder 2"/>
          <p:cNvSpPr>
            <a:spLocks noGrp="1"/>
          </p:cNvSpPr>
          <p:nvPr>
            <p:ph idx="1"/>
          </p:nvPr>
        </p:nvSpPr>
        <p:spPr/>
        <p:txBody>
          <a:bodyPr/>
          <a:lstStyle/>
          <a:p>
            <a:pPr>
              <a:spcBef>
                <a:spcPts val="0"/>
              </a:spcBef>
            </a:pPr>
            <a:r>
              <a:rPr lang="en-US" dirty="0"/>
              <a:t>Given the following data set, find the mean, median, and mode, and decide which measure of center you think best describes the data set. </a:t>
            </a:r>
          </a:p>
          <a:p>
            <a:pPr algn="ctr">
              <a:spcBef>
                <a:spcPts val="0"/>
              </a:spcBef>
            </a:pPr>
            <a:r>
              <a:rPr lang="en-US" dirty="0">
                <a:solidFill>
                  <a:srgbClr val="0000FF"/>
                </a:solidFill>
              </a:rPr>
              <a:t>16, 44, 15, 48, 14, 77, 11, 84, 26, 61, 15 </a:t>
            </a:r>
          </a:p>
          <a:p>
            <a:pPr>
              <a:spcBef>
                <a:spcPts val="0"/>
              </a:spcBef>
            </a:pPr>
            <a:r>
              <a:rPr lang="en-US" b="1" dirty="0"/>
              <a:t>Solution </a:t>
            </a:r>
          </a:p>
          <a:p>
            <a:pPr>
              <a:spcBef>
                <a:spcPts val="0"/>
              </a:spcBef>
            </a:pPr>
            <a:r>
              <a:rPr lang="en-US" dirty="0"/>
              <a:t>To find the mean, add up all of the data values and divide by 11 (the number of data values). </a:t>
            </a:r>
          </a:p>
        </p:txBody>
      </p:sp>
      <p:graphicFrame>
        <p:nvGraphicFramePr>
          <p:cNvPr id="4100" name="Object 4"/>
          <p:cNvGraphicFramePr>
            <a:graphicFrameLocks noChangeAspect="1"/>
          </p:cNvGraphicFramePr>
          <p:nvPr/>
        </p:nvGraphicFramePr>
        <p:xfrm>
          <a:off x="594056" y="4419600"/>
          <a:ext cx="8204200" cy="838200"/>
        </p:xfrm>
        <a:graphic>
          <a:graphicData uri="http://schemas.openxmlformats.org/presentationml/2006/ole">
            <mc:AlternateContent xmlns:mc="http://schemas.openxmlformats.org/markup-compatibility/2006">
              <mc:Choice xmlns:v="urn:schemas-microsoft-com:vml" Requires="v">
                <p:oleObj spid="_x0000_s4172" name="Equation" r:id="rId3" imgW="8204040" imgH="838080" progId="Equation.DSMT4">
                  <p:embed/>
                </p:oleObj>
              </mc:Choice>
              <mc:Fallback>
                <p:oleObj name="Equation" r:id="rId3" imgW="820404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56" y="4419600"/>
                        <a:ext cx="820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488744" y="5078413"/>
          <a:ext cx="889000" cy="838200"/>
        </p:xfrm>
        <a:graphic>
          <a:graphicData uri="http://schemas.openxmlformats.org/presentationml/2006/ole">
            <mc:AlternateContent xmlns:mc="http://schemas.openxmlformats.org/markup-compatibility/2006">
              <mc:Choice xmlns:v="urn:schemas-microsoft-com:vml" Requires="v">
                <p:oleObj spid="_x0000_s4173" name="Equation" r:id="rId5" imgW="888840" imgH="838080" progId="Equation.DSMT4">
                  <p:embed/>
                </p:oleObj>
              </mc:Choice>
              <mc:Fallback>
                <p:oleObj name="Equation" r:id="rId5" imgW="88884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744" y="5078413"/>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425700" y="5342156"/>
          <a:ext cx="927100" cy="292100"/>
        </p:xfrm>
        <a:graphic>
          <a:graphicData uri="http://schemas.openxmlformats.org/presentationml/2006/ole">
            <mc:AlternateContent xmlns:mc="http://schemas.openxmlformats.org/markup-compatibility/2006">
              <mc:Choice xmlns:v="urn:schemas-microsoft-com:vml" Requires="v">
                <p:oleObj spid="_x0000_s4174" name="Equation" r:id="rId7" imgW="927000" imgH="291960" progId="Equation.DSMT4">
                  <p:embed/>
                </p:oleObj>
              </mc:Choice>
              <mc:Fallback>
                <p:oleObj name="Equation" r:id="rId7" imgW="92700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5700" y="5342156"/>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(cont.)</a:t>
            </a:r>
          </a:p>
        </p:txBody>
      </p:sp>
      <p:sp>
        <p:nvSpPr>
          <p:cNvPr id="3" name="Content Placeholder 2"/>
          <p:cNvSpPr>
            <a:spLocks noGrp="1"/>
          </p:cNvSpPr>
          <p:nvPr>
            <p:ph idx="1"/>
          </p:nvPr>
        </p:nvSpPr>
        <p:spPr/>
        <p:txBody>
          <a:bodyPr/>
          <a:lstStyle/>
          <a:p>
            <a:r>
              <a:rPr lang="en-US" dirty="0"/>
              <a:t>To find the median, arrange the values in ascending order and find the middle value. </a:t>
            </a:r>
          </a:p>
          <a:p>
            <a:endParaRPr lang="en-US" dirty="0"/>
          </a:p>
          <a:p>
            <a:endParaRPr lang="en-US" dirty="0"/>
          </a:p>
          <a:p>
            <a:pPr algn="ctr"/>
            <a:r>
              <a:rPr lang="en-US" dirty="0">
                <a:solidFill>
                  <a:srgbClr val="000099"/>
                </a:solidFill>
              </a:rPr>
              <a:t>Median = 26 </a:t>
            </a:r>
          </a:p>
          <a:p>
            <a:r>
              <a:rPr lang="en-US" dirty="0"/>
              <a:t>The mode is the most commonly occurring value. Notice that 15 occurs twice, while all other values occur only once. Therefore, the mode is 15. </a:t>
            </a:r>
          </a:p>
        </p:txBody>
      </p:sp>
      <p:graphicFrame>
        <p:nvGraphicFramePr>
          <p:cNvPr id="5122" name="Object 2"/>
          <p:cNvGraphicFramePr>
            <a:graphicFrameLocks noChangeAspect="1"/>
          </p:cNvGraphicFramePr>
          <p:nvPr/>
        </p:nvGraphicFramePr>
        <p:xfrm>
          <a:off x="1479550" y="2476500"/>
          <a:ext cx="6184900" cy="495300"/>
        </p:xfrm>
        <a:graphic>
          <a:graphicData uri="http://schemas.openxmlformats.org/presentationml/2006/ole">
            <mc:AlternateContent xmlns:mc="http://schemas.openxmlformats.org/markup-compatibility/2006">
              <mc:Choice xmlns:v="urn:schemas-microsoft-com:vml" Requires="v">
                <p:oleObj spid="_x0000_s5146" name="Equation" r:id="rId3" imgW="6184800" imgH="495000" progId="Equation.DSMT4">
                  <p:embed/>
                </p:oleObj>
              </mc:Choice>
              <mc:Fallback>
                <p:oleObj name="Equation" r:id="rId3" imgW="61848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2476500"/>
                        <a:ext cx="618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(cont.)</a:t>
            </a:r>
          </a:p>
        </p:txBody>
      </p:sp>
      <p:sp>
        <p:nvSpPr>
          <p:cNvPr id="3" name="Content Placeholder 2"/>
          <p:cNvSpPr>
            <a:spLocks noGrp="1"/>
          </p:cNvSpPr>
          <p:nvPr>
            <p:ph idx="1"/>
          </p:nvPr>
        </p:nvSpPr>
        <p:spPr/>
        <p:txBody>
          <a:bodyPr/>
          <a:lstStyle/>
          <a:p>
            <a:r>
              <a:rPr lang="en-US" dirty="0"/>
              <a:t>Although there is a mode, because it only occurs twice while all the other data points occur once, this is not the best descriptor of the “average” piece of data. A mode of 15 does not accurately reflect the middle of the data set since the data ranges from 11 to 84. That leaves the mean and the median. Since there are not any outliers it’s appropriate to use the mean of the data as the measure of center for this data.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a:solidFill>
                  <a:schemeClr val="accent1"/>
                </a:solidFill>
              </a:rPr>
              <a:t>Objectives</a:t>
            </a:r>
          </a:p>
        </p:txBody>
      </p:sp>
      <p:sp>
        <p:nvSpPr>
          <p:cNvPr id="5123" name="Rectangle 3"/>
          <p:cNvSpPr>
            <a:spLocks noGrp="1"/>
          </p:cNvSpPr>
          <p:nvPr>
            <p:ph idx="1"/>
          </p:nvPr>
        </p:nvSpPr>
        <p:spPr>
          <a:xfrm>
            <a:off x="457200" y="1280160"/>
            <a:ext cx="8229600" cy="1384995"/>
          </a:xfrm>
          <a:prstGeom prst="rect">
            <a:avLst/>
          </a:prstGeom>
          <a:noFill/>
        </p:spPr>
        <p:txBody>
          <a:bodyPr>
            <a:spAutoFit/>
          </a:bodyPr>
          <a:lstStyle/>
          <a:p>
            <a:pPr marL="463550" indent="-463550">
              <a:buFont typeface="Courier New" pitchFamily="49" charset="0"/>
              <a:buChar char="o"/>
            </a:pPr>
            <a:r>
              <a:rPr lang="en-US" dirty="0"/>
              <a:t>Calculate numerical descriptors of data, such as measures of center, </a:t>
            </a:r>
            <a:r>
              <a:rPr lang="en-US"/>
              <a:t>standard deviation, </a:t>
            </a:r>
            <a:r>
              <a:rPr lang="en-US" dirty="0"/>
              <a:t>and percentiles.</a:t>
            </a:r>
          </a:p>
        </p:txBody>
      </p:sp>
    </p:spTree>
    <p:extLst>
      <p:ext uri="{BB962C8B-B14F-4D97-AF65-F5344CB8AC3E}">
        <p14:creationId xmlns:p14="http://schemas.microsoft.com/office/powerpoint/2010/main" val="256131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Find the mean, median, and mode of the following data. </a:t>
            </a:r>
          </a:p>
          <a:p>
            <a:pPr algn="ctr"/>
            <a:r>
              <a:rPr lang="en-US" dirty="0">
                <a:solidFill>
                  <a:srgbClr val="000000"/>
                </a:solidFill>
              </a:rPr>
              <a:t>8, 12, 10, 11, 13, 12, 15, 9, 11, 16 </a:t>
            </a:r>
          </a:p>
        </p:txBody>
      </p:sp>
      <p:sp>
        <p:nvSpPr>
          <p:cNvPr id="4" name="Rectangle 3"/>
          <p:cNvSpPr/>
          <p:nvPr/>
        </p:nvSpPr>
        <p:spPr>
          <a:xfrm>
            <a:off x="457200" y="5344180"/>
            <a:ext cx="7553927" cy="523220"/>
          </a:xfrm>
          <a:prstGeom prst="rect">
            <a:avLst/>
          </a:prstGeom>
        </p:spPr>
        <p:txBody>
          <a:bodyPr wrap="none">
            <a:spAutoFit/>
          </a:bodyPr>
          <a:lstStyle/>
          <a:p>
            <a:pPr marL="463550" indent="-463550"/>
            <a:r>
              <a:rPr lang="en-US" sz="2800" dirty="0">
                <a:solidFill>
                  <a:srgbClr val="000000"/>
                </a:solidFill>
              </a:rPr>
              <a:t>Answer:  </a:t>
            </a:r>
            <a:r>
              <a:rPr lang="en-US" sz="2800" dirty="0">
                <a:solidFill>
                  <a:srgbClr val="FF0000"/>
                </a:solidFill>
              </a:rPr>
              <a:t>Mean: 11.7; Median: 11.5; Mode: 11, 12</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algn="ctr"/>
            <a:r>
              <a:rPr lang="en-US" b="1" dirty="0">
                <a:solidFill>
                  <a:srgbClr val="000000"/>
                </a:solidFill>
              </a:rPr>
              <a:t>Range </a:t>
            </a:r>
          </a:p>
          <a:p>
            <a:r>
              <a:rPr lang="en-US" dirty="0">
                <a:solidFill>
                  <a:srgbClr val="000000"/>
                </a:solidFill>
              </a:rPr>
              <a:t>The </a:t>
            </a:r>
            <a:r>
              <a:rPr lang="en-US" b="1" dirty="0">
                <a:solidFill>
                  <a:srgbClr val="C00000"/>
                </a:solidFill>
              </a:rPr>
              <a:t>range</a:t>
            </a:r>
            <a:r>
              <a:rPr lang="en-US" dirty="0">
                <a:solidFill>
                  <a:srgbClr val="000000"/>
                </a:solidFill>
              </a:rPr>
              <a:t> is the difference between the largest and smallest values in the data set, which tells you the distance covered on the number line between the two extremes. </a:t>
            </a:r>
          </a:p>
          <a:p>
            <a:pPr algn="ctr"/>
            <a:r>
              <a:rPr lang="en-US" dirty="0">
                <a:solidFill>
                  <a:srgbClr val="0000FF"/>
                </a:solidFill>
              </a:rPr>
              <a:t>range = maximum data value – minimum data value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Range </a:t>
            </a:r>
          </a:p>
        </p:txBody>
      </p:sp>
      <p:sp>
        <p:nvSpPr>
          <p:cNvPr id="3" name="Content Placeholder 2"/>
          <p:cNvSpPr>
            <a:spLocks noGrp="1"/>
          </p:cNvSpPr>
          <p:nvPr>
            <p:ph idx="1"/>
          </p:nvPr>
        </p:nvSpPr>
        <p:spPr/>
        <p:txBody>
          <a:bodyPr/>
          <a:lstStyle/>
          <a:p>
            <a:r>
              <a:rPr lang="en-US" dirty="0"/>
              <a:t>Find the range of the following sets of data. </a:t>
            </a:r>
          </a:p>
          <a:p>
            <a:pPr marL="463550" indent="-463550"/>
            <a:r>
              <a:rPr lang="en-US" b="1" dirty="0"/>
              <a:t>a.	</a:t>
            </a:r>
            <a:r>
              <a:rPr lang="en-US" dirty="0"/>
              <a:t>The number of students enrolled as computer science majors over the past 12 semesters</a:t>
            </a:r>
            <a:r>
              <a:rPr lang="en-US" b="1" dirty="0"/>
              <a:t> </a:t>
            </a:r>
          </a:p>
          <a:p>
            <a:pPr algn="ctr"/>
            <a:r>
              <a:rPr lang="en-US" dirty="0">
                <a:solidFill>
                  <a:srgbClr val="0000FF"/>
                </a:solidFill>
              </a:rPr>
              <a:t>5, 21, 54, 33, 12, 14, 36, 40, 27, 29, 37, 22 </a:t>
            </a:r>
          </a:p>
          <a:p>
            <a:pPr marL="463550" indent="-463550"/>
            <a:r>
              <a:rPr lang="en-US" b="1" dirty="0"/>
              <a:t>b.	</a:t>
            </a:r>
            <a:r>
              <a:rPr lang="en-US" dirty="0"/>
              <a:t>The number of shoppers at a gas station downtown Monday through Sunday one week</a:t>
            </a:r>
            <a:r>
              <a:rPr lang="en-US" b="1" dirty="0"/>
              <a:t> </a:t>
            </a:r>
          </a:p>
          <a:p>
            <a:pPr algn="ctr"/>
            <a:r>
              <a:rPr lang="en-US" dirty="0">
                <a:solidFill>
                  <a:srgbClr val="0000FF"/>
                </a:solidFill>
              </a:rPr>
              <a:t>1007, 1010, 1006, 1005, 1054, 1021, 1005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Range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The maximum value is 54 and the minimum value is 5, so the range is</a:t>
            </a:r>
            <a:r>
              <a:rPr lang="en-US" b="1" dirty="0"/>
              <a:t> </a:t>
            </a:r>
          </a:p>
          <a:p>
            <a:pPr algn="ctr"/>
            <a:r>
              <a:rPr lang="en-US" dirty="0">
                <a:solidFill>
                  <a:srgbClr val="000099"/>
                </a:solidFill>
              </a:rPr>
              <a:t>54 </a:t>
            </a:r>
            <a:r>
              <a:rPr lang="en-US" dirty="0">
                <a:solidFill>
                  <a:srgbClr val="000099"/>
                </a:solidFill>
                <a:latin typeface="Symbol" pitchFamily="18" charset="2"/>
              </a:rPr>
              <a:t>-</a:t>
            </a:r>
            <a:r>
              <a:rPr lang="en-US" dirty="0">
                <a:solidFill>
                  <a:srgbClr val="000099"/>
                </a:solidFill>
              </a:rPr>
              <a:t> 5 </a:t>
            </a:r>
            <a:r>
              <a:rPr lang="en-US" dirty="0">
                <a:solidFill>
                  <a:srgbClr val="FF0000"/>
                </a:solidFill>
              </a:rPr>
              <a:t>= 49</a:t>
            </a:r>
            <a:r>
              <a:rPr lang="en-US" dirty="0"/>
              <a:t>. </a:t>
            </a:r>
          </a:p>
          <a:p>
            <a:pPr marL="463550" indent="-463550"/>
            <a:r>
              <a:rPr lang="en-US" b="1" dirty="0"/>
              <a:t>b.	</a:t>
            </a:r>
            <a:r>
              <a:rPr lang="en-US" dirty="0"/>
              <a:t>The maximum value for the data set is 1054 and the minimum value is 1005, so the range is also</a:t>
            </a:r>
            <a:r>
              <a:rPr lang="en-US" b="1" dirty="0"/>
              <a:t> </a:t>
            </a:r>
          </a:p>
          <a:p>
            <a:pPr algn="ctr"/>
            <a:r>
              <a:rPr lang="en-US" dirty="0">
                <a:solidFill>
                  <a:srgbClr val="000099"/>
                </a:solidFill>
              </a:rPr>
              <a:t>1054 </a:t>
            </a:r>
            <a:r>
              <a:rPr lang="en-US" dirty="0">
                <a:solidFill>
                  <a:srgbClr val="000099"/>
                </a:solidFill>
                <a:latin typeface="Symbol" pitchFamily="18" charset="2"/>
              </a:rPr>
              <a:t>-</a:t>
            </a:r>
            <a:r>
              <a:rPr lang="en-US" dirty="0">
                <a:solidFill>
                  <a:srgbClr val="000099"/>
                </a:solidFill>
              </a:rPr>
              <a:t> 1005</a:t>
            </a:r>
            <a:r>
              <a:rPr lang="en-US" dirty="0"/>
              <a:t> </a:t>
            </a:r>
            <a:r>
              <a:rPr lang="en-US" dirty="0">
                <a:solidFill>
                  <a:srgbClr val="FF0000"/>
                </a:solidFill>
              </a:rPr>
              <a:t>= 49</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p>
        </p:txBody>
      </p:sp>
      <p:sp>
        <p:nvSpPr>
          <p:cNvPr id="3" name="Content Placeholder 2"/>
          <p:cNvSpPr>
            <a:spLocks noGrp="1"/>
          </p:cNvSpPr>
          <p:nvPr>
            <p:ph idx="1"/>
          </p:nvPr>
        </p:nvSpPr>
        <p:spPr>
          <a:xfrm>
            <a:off x="457200" y="1280160"/>
            <a:ext cx="8229600" cy="4598182"/>
          </a:xfrm>
          <a:solidFill>
            <a:srgbClr val="FFFFCC"/>
          </a:solidFill>
          <a:ln w="28575">
            <a:solidFill>
              <a:srgbClr val="000000"/>
            </a:solidFill>
          </a:ln>
        </p:spPr>
        <p:txBody>
          <a:bodyPr>
            <a:spAutoFit/>
          </a:bodyPr>
          <a:lstStyle/>
          <a:p>
            <a:pPr algn="ctr"/>
            <a:r>
              <a:rPr lang="en-US" b="1" dirty="0">
                <a:solidFill>
                  <a:srgbClr val="000000"/>
                </a:solidFill>
              </a:rPr>
              <a:t>Standard Deviation </a:t>
            </a:r>
          </a:p>
          <a:p>
            <a:r>
              <a:rPr lang="en-US" dirty="0">
                <a:solidFill>
                  <a:srgbClr val="000000"/>
                </a:solidFill>
              </a:rPr>
              <a:t>The </a:t>
            </a:r>
            <a:r>
              <a:rPr lang="en-US" b="1" dirty="0">
                <a:solidFill>
                  <a:srgbClr val="C00000"/>
                </a:solidFill>
              </a:rPr>
              <a:t>standard deviation</a:t>
            </a:r>
            <a:r>
              <a:rPr lang="en-US" dirty="0">
                <a:solidFill>
                  <a:srgbClr val="000000"/>
                </a:solidFill>
              </a:rPr>
              <a:t> is a measure of how much we might expect a member of the data set to differ from the mean. </a:t>
            </a:r>
          </a:p>
          <a:p>
            <a:r>
              <a:rPr lang="en-US" dirty="0">
                <a:solidFill>
                  <a:srgbClr val="000000"/>
                </a:solidFill>
              </a:rPr>
              <a:t>The formula for finding the population standard deviation is </a:t>
            </a:r>
          </a:p>
          <a:p>
            <a:pPr>
              <a:lnSpc>
                <a:spcPct val="150000"/>
              </a:lnSpc>
              <a:spcBef>
                <a:spcPts val="1200"/>
              </a:spcBef>
            </a:pPr>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t>
            </a:r>
            <a:r>
              <a:rPr lang="el-GR" i="1" dirty="0">
                <a:solidFill>
                  <a:srgbClr val="000000"/>
                </a:solidFill>
                <a:latin typeface="Cambria Math" panose="02040503050406030204" pitchFamily="18" charset="0"/>
                <a:ea typeface="Cambria Math" panose="02040503050406030204" pitchFamily="18" charset="0"/>
              </a:rPr>
              <a:t>μ</a:t>
            </a:r>
            <a:r>
              <a:rPr lang="en-US" dirty="0">
                <a:solidFill>
                  <a:srgbClr val="000000"/>
                </a:solidFill>
              </a:rPr>
              <a:t> is the population mean, and </a:t>
            </a:r>
            <a:r>
              <a:rPr lang="en-US" i="1" dirty="0">
                <a:solidFill>
                  <a:srgbClr val="000000"/>
                </a:solidFill>
              </a:rPr>
              <a:t>N</a:t>
            </a:r>
            <a:r>
              <a:rPr lang="en-US" dirty="0">
                <a:solidFill>
                  <a:srgbClr val="000000"/>
                </a:solidFill>
              </a:rPr>
              <a:t> is the size of the population. </a:t>
            </a:r>
          </a:p>
        </p:txBody>
      </p:sp>
      <p:graphicFrame>
        <p:nvGraphicFramePr>
          <p:cNvPr id="6146" name="Object 2"/>
          <p:cNvGraphicFramePr>
            <a:graphicFrameLocks noChangeAspect="1"/>
          </p:cNvGraphicFramePr>
          <p:nvPr>
            <p:extLst>
              <p:ext uri="{D42A27DB-BD31-4B8C-83A1-F6EECF244321}">
                <p14:modId xmlns:p14="http://schemas.microsoft.com/office/powerpoint/2010/main" val="2034511003"/>
              </p:ext>
            </p:extLst>
          </p:nvPr>
        </p:nvGraphicFramePr>
        <p:xfrm>
          <a:off x="3302000" y="3784600"/>
          <a:ext cx="2540000" cy="1092200"/>
        </p:xfrm>
        <a:graphic>
          <a:graphicData uri="http://schemas.openxmlformats.org/presentationml/2006/ole">
            <mc:AlternateContent xmlns:mc="http://schemas.openxmlformats.org/markup-compatibility/2006">
              <mc:Choice xmlns:v="urn:schemas-microsoft-com:vml" Requires="v">
                <p:oleObj spid="_x0000_s6171" name="Equation" r:id="rId3" imgW="2539800" imgH="1091880" progId="Equation.DSMT4">
                  <p:embed/>
                </p:oleObj>
              </mc:Choice>
              <mc:Fallback>
                <p:oleObj name="Equation" r:id="rId3" imgW="2539800" imgH="1091880" progId="Equation.DSMT4">
                  <p:embed/>
                  <p:pic>
                    <p:nvPicPr>
                      <p:cNvPr id="0" name="Picture 2"/>
                      <p:cNvPicPr>
                        <a:picLocks noChangeAspect="1" noChangeArrowheads="1"/>
                      </p:cNvPicPr>
                      <p:nvPr/>
                    </p:nvPicPr>
                    <p:blipFill>
                      <a:blip r:embed="rId4"/>
                      <a:srcRect/>
                      <a:stretch>
                        <a:fillRect/>
                      </a:stretch>
                    </p:blipFill>
                    <p:spPr bwMode="auto">
                      <a:xfrm>
                        <a:off x="3302000" y="3784600"/>
                        <a:ext cx="25400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(cont.) </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rgbClr val="000000"/>
                </a:solidFill>
              </a:rPr>
              <a:t>Standard Deviation (cont.) </a:t>
            </a:r>
          </a:p>
          <a:p>
            <a:r>
              <a:rPr lang="en-US" dirty="0">
                <a:solidFill>
                  <a:srgbClr val="000000"/>
                </a:solidFill>
              </a:rPr>
              <a:t>For a sample, the standard deviation is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is the sample mean, and </a:t>
            </a:r>
            <a:r>
              <a:rPr lang="en-US" i="1" dirty="0">
                <a:solidFill>
                  <a:srgbClr val="000000"/>
                </a:solidFill>
              </a:rPr>
              <a:t>n</a:t>
            </a:r>
            <a:r>
              <a:rPr lang="en-US" dirty="0">
                <a:solidFill>
                  <a:srgbClr val="000000"/>
                </a:solidFill>
              </a:rPr>
              <a:t> is the sample size. </a:t>
            </a:r>
          </a:p>
        </p:txBody>
      </p:sp>
      <p:graphicFrame>
        <p:nvGraphicFramePr>
          <p:cNvPr id="7171" name="Object 3"/>
          <p:cNvGraphicFramePr>
            <a:graphicFrameLocks noChangeAspect="1"/>
          </p:cNvGraphicFramePr>
          <p:nvPr/>
        </p:nvGraphicFramePr>
        <p:xfrm>
          <a:off x="3352800" y="2413000"/>
          <a:ext cx="2438400" cy="1092200"/>
        </p:xfrm>
        <a:graphic>
          <a:graphicData uri="http://schemas.openxmlformats.org/presentationml/2006/ole">
            <mc:AlternateContent xmlns:mc="http://schemas.openxmlformats.org/markup-compatibility/2006">
              <mc:Choice xmlns:v="urn:schemas-microsoft-com:vml" Requires="v">
                <p:oleObj spid="_x0000_s7215" name="Equation" r:id="rId3" imgW="2438280" imgH="1091880" progId="Equation.DSMT4">
                  <p:embed/>
                </p:oleObj>
              </mc:Choice>
              <mc:Fallback>
                <p:oleObj name="Equation" r:id="rId3" imgW="2438280" imgH="1091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13000"/>
                        <a:ext cx="2438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3091653"/>
              </p:ext>
            </p:extLst>
          </p:nvPr>
        </p:nvGraphicFramePr>
        <p:xfrm>
          <a:off x="4711700" y="3962400"/>
          <a:ext cx="241300" cy="292100"/>
        </p:xfrm>
        <a:graphic>
          <a:graphicData uri="http://schemas.openxmlformats.org/presentationml/2006/ole">
            <mc:AlternateContent xmlns:mc="http://schemas.openxmlformats.org/markup-compatibility/2006">
              <mc:Choice xmlns:v="urn:schemas-microsoft-com:vml" Requires="v">
                <p:oleObj spid="_x0000_s7216" name="Equation" r:id="rId5" imgW="241200" imgH="291960" progId="Equation.DSMT4">
                  <p:embed/>
                </p:oleObj>
              </mc:Choice>
              <mc:Fallback>
                <p:oleObj name="Equation" r:id="rId5" imgW="241200" imgH="291960" progId="Equation.DSMT4">
                  <p:embed/>
                  <p:pic>
                    <p:nvPicPr>
                      <p:cNvPr id="0" name="Object 2"/>
                      <p:cNvPicPr>
                        <a:picLocks noChangeAspect="1" noChangeArrowheads="1"/>
                      </p:cNvPicPr>
                      <p:nvPr/>
                    </p:nvPicPr>
                    <p:blipFill>
                      <a:blip r:embed="rId6"/>
                      <a:srcRect/>
                      <a:stretch>
                        <a:fillRect/>
                      </a:stretch>
                    </p:blipFill>
                    <p:spPr bwMode="auto">
                      <a:xfrm>
                        <a:off x="4711700" y="39624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a:t>
            </a:r>
          </a:p>
        </p:txBody>
      </p:sp>
      <p:sp>
        <p:nvSpPr>
          <p:cNvPr id="3" name="Content Placeholder 2"/>
          <p:cNvSpPr>
            <a:spLocks noGrp="1"/>
          </p:cNvSpPr>
          <p:nvPr>
            <p:ph idx="1"/>
          </p:nvPr>
        </p:nvSpPr>
        <p:spPr/>
        <p:txBody>
          <a:bodyPr/>
          <a:lstStyle/>
          <a:p>
            <a:r>
              <a:rPr lang="en-US" dirty="0"/>
              <a:t>Calculate the sample standard deviation for a sample of nine ages of students working with a university theater production of </a:t>
            </a:r>
            <a:r>
              <a:rPr lang="en-US" i="1" dirty="0"/>
              <a:t>Macbeth. </a:t>
            </a:r>
          </a:p>
          <a:p>
            <a:pPr algn="ctr"/>
            <a:r>
              <a:rPr lang="en-US" dirty="0">
                <a:solidFill>
                  <a:srgbClr val="0000FF"/>
                </a:solidFill>
              </a:rPr>
              <a:t>17, 21, 18, 18, 24, 19, 21, 20, 28 </a:t>
            </a:r>
          </a:p>
          <a:p>
            <a:r>
              <a:rPr lang="en-US" b="1" dirty="0"/>
              <a:t>Solution </a:t>
            </a:r>
          </a:p>
          <a:p>
            <a:r>
              <a:rPr lang="en-US" dirty="0"/>
              <a:t>When calculating the standard deviation by hand, we need to first note the sample size </a:t>
            </a:r>
            <a:r>
              <a:rPr lang="en-US" i="1" dirty="0"/>
              <a:t>n </a:t>
            </a:r>
            <a:r>
              <a:rPr lang="en-US" dirty="0"/>
              <a:t>and find the sample mean</a:t>
            </a:r>
            <a:r>
              <a:rPr lang="en-US" i="1" dirty="0"/>
              <a:t>     </a:t>
            </a:r>
            <a:r>
              <a:rPr lang="en-US" dirty="0"/>
              <a:t>With</a:t>
            </a:r>
            <a:r>
              <a:rPr lang="en-US" i="1" dirty="0"/>
              <a:t> n </a:t>
            </a:r>
            <a:r>
              <a:rPr lang="en-US" dirty="0"/>
              <a:t>= 9, the mean is</a:t>
            </a:r>
            <a:r>
              <a:rPr lang="en-US" i="1" dirty="0"/>
              <a:t> </a:t>
            </a:r>
            <a:endParaRPr lang="en-US" dirty="0"/>
          </a:p>
        </p:txBody>
      </p:sp>
      <p:graphicFrame>
        <p:nvGraphicFramePr>
          <p:cNvPr id="8195" name="Object 3"/>
          <p:cNvGraphicFramePr>
            <a:graphicFrameLocks noChangeAspect="1"/>
          </p:cNvGraphicFramePr>
          <p:nvPr>
            <p:extLst>
              <p:ext uri="{D42A27DB-BD31-4B8C-83A1-F6EECF244321}">
                <p14:modId xmlns:p14="http://schemas.microsoft.com/office/powerpoint/2010/main" val="3682707314"/>
              </p:ext>
            </p:extLst>
          </p:nvPr>
        </p:nvGraphicFramePr>
        <p:xfrm>
          <a:off x="7135504" y="5311444"/>
          <a:ext cx="1168400" cy="292100"/>
        </p:xfrm>
        <a:graphic>
          <a:graphicData uri="http://schemas.openxmlformats.org/presentationml/2006/ole">
            <mc:AlternateContent xmlns:mc="http://schemas.openxmlformats.org/markup-compatibility/2006">
              <mc:Choice xmlns:v="urn:schemas-microsoft-com:vml" Requires="v">
                <p:oleObj spid="_x0000_s8260" name="Equation" r:id="rId3" imgW="1168200" imgH="291960" progId="Equation.DSMT4">
                  <p:embed/>
                </p:oleObj>
              </mc:Choice>
              <mc:Fallback>
                <p:oleObj name="Equation" r:id="rId3" imgW="1168200" imgH="291960" progId="Equation.DSMT4">
                  <p:embed/>
                  <p:pic>
                    <p:nvPicPr>
                      <p:cNvPr id="0" name="Picture 3"/>
                      <p:cNvPicPr>
                        <a:picLocks noChangeAspect="1" noChangeArrowheads="1"/>
                      </p:cNvPicPr>
                      <p:nvPr/>
                    </p:nvPicPr>
                    <p:blipFill>
                      <a:blip r:embed="rId4"/>
                      <a:srcRect/>
                      <a:stretch>
                        <a:fillRect/>
                      </a:stretch>
                    </p:blipFill>
                    <p:spPr bwMode="auto">
                      <a:xfrm>
                        <a:off x="7135504" y="5311444"/>
                        <a:ext cx="116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851848" y="5029200"/>
          <a:ext cx="6248400" cy="838200"/>
        </p:xfrm>
        <a:graphic>
          <a:graphicData uri="http://schemas.openxmlformats.org/presentationml/2006/ole">
            <mc:AlternateContent xmlns:mc="http://schemas.openxmlformats.org/markup-compatibility/2006">
              <mc:Choice xmlns:v="urn:schemas-microsoft-com:vml" Requires="v">
                <p:oleObj spid="_x0000_s8261" name="Equation" r:id="rId5" imgW="6248160" imgH="838080" progId="Equation.DSMT4">
                  <p:embed/>
                </p:oleObj>
              </mc:Choice>
              <mc:Fallback>
                <p:oleObj name="Equation" r:id="rId5" imgW="6248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48" y="5029200"/>
                        <a:ext cx="624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39532371"/>
              </p:ext>
            </p:extLst>
          </p:nvPr>
        </p:nvGraphicFramePr>
        <p:xfrm>
          <a:off x="1403350" y="4648200"/>
          <a:ext cx="304800" cy="292100"/>
        </p:xfrm>
        <a:graphic>
          <a:graphicData uri="http://schemas.openxmlformats.org/presentationml/2006/ole">
            <mc:AlternateContent xmlns:mc="http://schemas.openxmlformats.org/markup-compatibility/2006">
              <mc:Choice xmlns:v="urn:schemas-microsoft-com:vml" Requires="v">
                <p:oleObj spid="_x0000_s8262" name="Equation" r:id="rId7" imgW="304560" imgH="291960" progId="Equation.DSMT4">
                  <p:embed/>
                </p:oleObj>
              </mc:Choice>
              <mc:Fallback>
                <p:oleObj name="Equation" r:id="rId7" imgW="304560" imgH="291960" progId="Equation.DSMT4">
                  <p:embed/>
                  <p:pic>
                    <p:nvPicPr>
                      <p:cNvPr id="0" name="Object 3"/>
                      <p:cNvPicPr>
                        <a:picLocks noChangeAspect="1" noChangeArrowheads="1"/>
                      </p:cNvPicPr>
                      <p:nvPr/>
                    </p:nvPicPr>
                    <p:blipFill>
                      <a:blip r:embed="rId8"/>
                      <a:srcRect/>
                      <a:stretch>
                        <a:fillRect/>
                      </a:stretch>
                    </p:blipFill>
                    <p:spPr bwMode="auto">
                      <a:xfrm>
                        <a:off x="1403350" y="4648200"/>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Note that we will round the mean to the nearest hundredth in an effort to minimize any error introduced from rounding. </a:t>
            </a:r>
          </a:p>
          <a:p>
            <a:r>
              <a:rPr lang="en-US" dirty="0"/>
              <a:t>When calculating standard deviation by hand, it’s helpful to use a table like Table 1 and build up to the formula.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897485"/>
              </p:ext>
            </p:extLst>
          </p:nvPr>
        </p:nvGraphicFramePr>
        <p:xfrm>
          <a:off x="457200" y="1279525"/>
          <a:ext cx="8229600" cy="468312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fontAlgn="b"/>
                      <a:r>
                        <a:rPr lang="en-US" sz="2400" b="1" i="0" u="none" strike="noStrike" dirty="0">
                          <a:solidFill>
                            <a:schemeClr val="bg1"/>
                          </a:solidFill>
                          <a:latin typeface="Calibri"/>
                        </a:rPr>
                        <a:t>Table 1: Sample Standard Deviation</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554990">
                <a:tc>
                  <a:txBody>
                    <a:bodyPr/>
                    <a:lstStyle/>
                    <a:p>
                      <a:pPr algn="ctr" fontAlgn="b"/>
                      <a:r>
                        <a:rPr lang="en-US" sz="2800" b="0" i="1" u="none" strike="noStrike" dirty="0">
                          <a:solidFill>
                            <a:srgbClr val="000000"/>
                          </a:solidFill>
                          <a:latin typeface="Calibri"/>
                        </a:rPr>
                        <a:t>x</a:t>
                      </a:r>
                      <a:r>
                        <a:rPr lang="en-US" sz="2400" b="1" i="1" u="none" strike="noStrike" baseline="-25000" dirty="0">
                          <a:solidFill>
                            <a:srgbClr val="000000"/>
                          </a:solidFill>
                          <a:latin typeface="Calibri"/>
                        </a:rPr>
                        <a:t>i</a:t>
                      </a: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Symbol" pitchFamily="18" charset="2"/>
                        </a:rPr>
                        <a:t> </a:t>
                      </a:r>
                      <a:endParaRPr lang="en-US" sz="2400" b="1" i="1" u="none" strike="noStrike" dirty="0">
                        <a:solidFill>
                          <a:srgbClr val="000000"/>
                        </a:solidFill>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400" b="1" i="0" u="none" strike="noStrike" baseline="30000" dirty="0">
                        <a:solidFill>
                          <a:srgbClr val="000000"/>
                        </a:solidFill>
                        <a:latin typeface="Calibri"/>
                      </a:endParaRPr>
                    </a:p>
                  </a:txBody>
                  <a:tcPr marL="9525" marR="9525" marT="9525" marB="0"/>
                </a:tc>
                <a:extLst>
                  <a:ext uri="{0D108BD9-81ED-4DB2-BD59-A6C34878D82A}">
                    <a16:rowId xmlns:a16="http://schemas.microsoft.com/office/drawing/2014/main" val="10001"/>
                  </a:ext>
                </a:extLst>
              </a:tr>
              <a:tr h="370840">
                <a:tc>
                  <a:txBody>
                    <a:bodyPr/>
                    <a:lstStyle/>
                    <a:p>
                      <a:pPr algn="ctr" fontAlgn="b"/>
                      <a:r>
                        <a:rPr lang="en-US" sz="2400" b="0" i="0" u="none" strike="noStrike" dirty="0">
                          <a:solidFill>
                            <a:srgbClr val="000000"/>
                          </a:solidFill>
                          <a:latin typeface="Calibri"/>
                        </a:rPr>
                        <a:t>17</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3.67</a:t>
                      </a:r>
                    </a:p>
                  </a:txBody>
                  <a:tcPr marL="9525" marR="9525" marT="9525" marB="0" anchor="b"/>
                </a:tc>
                <a:tc>
                  <a:txBody>
                    <a:bodyPr/>
                    <a:lstStyle/>
                    <a:p>
                      <a:pPr algn="ctr" fontAlgn="b"/>
                      <a:r>
                        <a:rPr lang="en-US" sz="2400" b="0" i="0" u="none" strike="noStrike">
                          <a:solidFill>
                            <a:srgbClr val="000000"/>
                          </a:solidFill>
                          <a:latin typeface="Calibri"/>
                        </a:rPr>
                        <a:t>13.47</a:t>
                      </a:r>
                    </a:p>
                  </a:txBody>
                  <a:tcPr marL="9525" marR="9525" marT="9525" marB="0" anchor="b"/>
                </a:tc>
                <a:extLst>
                  <a:ext uri="{0D108BD9-81ED-4DB2-BD59-A6C34878D82A}">
                    <a16:rowId xmlns:a16="http://schemas.microsoft.com/office/drawing/2014/main" val="10002"/>
                  </a:ext>
                </a:extLst>
              </a:tr>
              <a:tr h="370840">
                <a:tc>
                  <a:txBody>
                    <a:bodyPr/>
                    <a:lstStyle/>
                    <a:p>
                      <a:pPr algn="ctr" fontAlgn="b"/>
                      <a:r>
                        <a:rPr lang="en-US" sz="2400" b="0" i="0" u="none" strike="noStrike">
                          <a:solidFill>
                            <a:srgbClr val="000000"/>
                          </a:solidFill>
                          <a:latin typeface="Calibri"/>
                        </a:rPr>
                        <a:t>21</a:t>
                      </a:r>
                    </a:p>
                  </a:txBody>
                  <a:tcPr marL="9525" marR="9525" marT="9525" marB="0" anchor="b"/>
                </a:tc>
                <a:tc>
                  <a:txBody>
                    <a:bodyPr/>
                    <a:lstStyle/>
                    <a:p>
                      <a:pPr algn="ctr" fontAlgn="b"/>
                      <a:r>
                        <a:rPr lang="en-US" sz="2400" b="0" i="0" u="none" strike="noStrike" dirty="0">
                          <a:solidFill>
                            <a:srgbClr val="000000"/>
                          </a:solidFill>
                          <a:latin typeface="Calibri"/>
                        </a:rPr>
                        <a:t>0.33</a:t>
                      </a:r>
                    </a:p>
                  </a:txBody>
                  <a:tcPr marL="9525" marR="9525" marT="9525" marB="0" anchor="b"/>
                </a:tc>
                <a:tc>
                  <a:txBody>
                    <a:bodyPr/>
                    <a:lstStyle/>
                    <a:p>
                      <a:pPr algn="ctr" fontAlgn="b"/>
                      <a:r>
                        <a:rPr lang="en-US" sz="2400" b="0" i="0" u="none" strike="noStrike">
                          <a:solidFill>
                            <a:srgbClr val="000000"/>
                          </a:solidFill>
                          <a:latin typeface="Calibri"/>
                        </a:rPr>
                        <a:t>0.11</a:t>
                      </a:r>
                    </a:p>
                  </a:txBody>
                  <a:tcPr marL="9525" marR="9525" marT="9525" marB="0" anchor="b"/>
                </a:tc>
                <a:extLst>
                  <a:ext uri="{0D108BD9-81ED-4DB2-BD59-A6C34878D82A}">
                    <a16:rowId xmlns:a16="http://schemas.microsoft.com/office/drawing/2014/main" val="10003"/>
                  </a:ext>
                </a:extLst>
              </a:tr>
              <a:tr h="370840">
                <a:tc>
                  <a:txBody>
                    <a:bodyPr/>
                    <a:lstStyle/>
                    <a:p>
                      <a:pPr algn="ctr" fontAlgn="b"/>
                      <a:r>
                        <a:rPr lang="en-US" sz="2400" b="0" i="0" u="none" strike="noStrike">
                          <a:solidFill>
                            <a:srgbClr val="000000"/>
                          </a:solidFill>
                          <a:latin typeface="Calibri"/>
                        </a:rPr>
                        <a:t>18</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2.67</a:t>
                      </a:r>
                    </a:p>
                  </a:txBody>
                  <a:tcPr marL="9525" marR="9525" marT="9525" marB="0" anchor="b"/>
                </a:tc>
                <a:tc>
                  <a:txBody>
                    <a:bodyPr/>
                    <a:lstStyle/>
                    <a:p>
                      <a:pPr algn="ctr" fontAlgn="b"/>
                      <a:r>
                        <a:rPr lang="en-US" sz="2400" b="0" i="0" u="none" strike="noStrike">
                          <a:solidFill>
                            <a:srgbClr val="000000"/>
                          </a:solidFill>
                          <a:latin typeface="Calibri"/>
                        </a:rPr>
                        <a:t>7.13</a:t>
                      </a:r>
                    </a:p>
                  </a:txBody>
                  <a:tcPr marL="9525" marR="9525" marT="9525" marB="0" anchor="b"/>
                </a:tc>
                <a:extLst>
                  <a:ext uri="{0D108BD9-81ED-4DB2-BD59-A6C34878D82A}">
                    <a16:rowId xmlns:a16="http://schemas.microsoft.com/office/drawing/2014/main" val="10004"/>
                  </a:ext>
                </a:extLst>
              </a:tr>
              <a:tr h="370840">
                <a:tc>
                  <a:txBody>
                    <a:bodyPr/>
                    <a:lstStyle/>
                    <a:p>
                      <a:pPr algn="ctr" fontAlgn="b"/>
                      <a:r>
                        <a:rPr lang="en-US" sz="2400" b="0" i="0" u="none" strike="noStrike">
                          <a:solidFill>
                            <a:srgbClr val="000000"/>
                          </a:solidFill>
                          <a:latin typeface="Calibri"/>
                        </a:rPr>
                        <a:t>18</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2.67</a:t>
                      </a:r>
                    </a:p>
                  </a:txBody>
                  <a:tcPr marL="9525" marR="9525" marT="9525" marB="0" anchor="b"/>
                </a:tc>
                <a:tc>
                  <a:txBody>
                    <a:bodyPr/>
                    <a:lstStyle/>
                    <a:p>
                      <a:pPr algn="ctr" fontAlgn="b"/>
                      <a:r>
                        <a:rPr lang="en-US" sz="2400" b="0" i="0" u="none" strike="noStrike">
                          <a:solidFill>
                            <a:srgbClr val="000000"/>
                          </a:solidFill>
                          <a:latin typeface="Calibri"/>
                        </a:rPr>
                        <a:t>7.13</a:t>
                      </a:r>
                    </a:p>
                  </a:txBody>
                  <a:tcPr marL="9525" marR="9525" marT="9525" marB="0" anchor="b"/>
                </a:tc>
                <a:extLst>
                  <a:ext uri="{0D108BD9-81ED-4DB2-BD59-A6C34878D82A}">
                    <a16:rowId xmlns:a16="http://schemas.microsoft.com/office/drawing/2014/main" val="10005"/>
                  </a:ext>
                </a:extLst>
              </a:tr>
              <a:tr h="370840">
                <a:tc>
                  <a:txBody>
                    <a:bodyPr/>
                    <a:lstStyle/>
                    <a:p>
                      <a:pPr algn="ctr" fontAlgn="b"/>
                      <a:r>
                        <a:rPr lang="en-US" sz="2400" b="0" i="0" u="none" strike="noStrike">
                          <a:solidFill>
                            <a:srgbClr val="000000"/>
                          </a:solidFill>
                          <a:latin typeface="Calibri"/>
                        </a:rPr>
                        <a:t>24</a:t>
                      </a:r>
                    </a:p>
                  </a:txBody>
                  <a:tcPr marL="9525" marR="9525" marT="9525" marB="0" anchor="b"/>
                </a:tc>
                <a:tc>
                  <a:txBody>
                    <a:bodyPr/>
                    <a:lstStyle/>
                    <a:p>
                      <a:pPr algn="ctr" fontAlgn="b"/>
                      <a:r>
                        <a:rPr lang="en-US" sz="2400" b="0" i="0" u="none" strike="noStrike" dirty="0">
                          <a:solidFill>
                            <a:srgbClr val="000000"/>
                          </a:solidFill>
                          <a:latin typeface="Calibri"/>
                        </a:rPr>
                        <a:t>3.33</a:t>
                      </a:r>
                    </a:p>
                  </a:txBody>
                  <a:tcPr marL="9525" marR="9525" marT="9525" marB="0" anchor="b"/>
                </a:tc>
                <a:tc>
                  <a:txBody>
                    <a:bodyPr/>
                    <a:lstStyle/>
                    <a:p>
                      <a:pPr algn="ctr" fontAlgn="b"/>
                      <a:r>
                        <a:rPr lang="en-US" sz="2400" b="0" i="0" u="none" strike="noStrike">
                          <a:solidFill>
                            <a:srgbClr val="000000"/>
                          </a:solidFill>
                          <a:latin typeface="Calibri"/>
                        </a:rPr>
                        <a:t>11.09</a:t>
                      </a:r>
                    </a:p>
                  </a:txBody>
                  <a:tcPr marL="9525" marR="9525" marT="9525" marB="0" anchor="b"/>
                </a:tc>
                <a:extLst>
                  <a:ext uri="{0D108BD9-81ED-4DB2-BD59-A6C34878D82A}">
                    <a16:rowId xmlns:a16="http://schemas.microsoft.com/office/drawing/2014/main" val="10006"/>
                  </a:ext>
                </a:extLst>
              </a:tr>
              <a:tr h="370840">
                <a:tc>
                  <a:txBody>
                    <a:bodyPr/>
                    <a:lstStyle/>
                    <a:p>
                      <a:pPr algn="ctr" fontAlgn="b"/>
                      <a:r>
                        <a:rPr lang="en-US" sz="2400" b="0" i="0" u="none" strike="noStrike">
                          <a:solidFill>
                            <a:srgbClr val="000000"/>
                          </a:solidFill>
                          <a:latin typeface="Calibri"/>
                        </a:rPr>
                        <a:t>19</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1.67</a:t>
                      </a:r>
                    </a:p>
                  </a:txBody>
                  <a:tcPr marL="9525" marR="9525" marT="9525" marB="0" anchor="b"/>
                </a:tc>
                <a:tc>
                  <a:txBody>
                    <a:bodyPr/>
                    <a:lstStyle/>
                    <a:p>
                      <a:pPr algn="ctr" fontAlgn="b"/>
                      <a:r>
                        <a:rPr lang="en-US" sz="2400" b="0" i="0" u="none" strike="noStrike">
                          <a:solidFill>
                            <a:srgbClr val="000000"/>
                          </a:solidFill>
                          <a:latin typeface="Calibri"/>
                        </a:rPr>
                        <a:t>2.79</a:t>
                      </a:r>
                    </a:p>
                  </a:txBody>
                  <a:tcPr marL="9525" marR="9525" marT="9525" marB="0" anchor="b"/>
                </a:tc>
                <a:extLst>
                  <a:ext uri="{0D108BD9-81ED-4DB2-BD59-A6C34878D82A}">
                    <a16:rowId xmlns:a16="http://schemas.microsoft.com/office/drawing/2014/main" val="10007"/>
                  </a:ext>
                </a:extLst>
              </a:tr>
              <a:tr h="370840">
                <a:tc>
                  <a:txBody>
                    <a:bodyPr/>
                    <a:lstStyle/>
                    <a:p>
                      <a:pPr algn="ctr" fontAlgn="b"/>
                      <a:r>
                        <a:rPr lang="en-US" sz="2400" b="0" i="0" u="none" strike="noStrike">
                          <a:solidFill>
                            <a:srgbClr val="000000"/>
                          </a:solidFill>
                          <a:latin typeface="Calibri"/>
                        </a:rPr>
                        <a:t>21</a:t>
                      </a:r>
                    </a:p>
                  </a:txBody>
                  <a:tcPr marL="9525" marR="9525" marT="9525" marB="0" anchor="b"/>
                </a:tc>
                <a:tc>
                  <a:txBody>
                    <a:bodyPr/>
                    <a:lstStyle/>
                    <a:p>
                      <a:pPr algn="ctr" fontAlgn="b"/>
                      <a:r>
                        <a:rPr lang="en-US" sz="2400" b="0" i="0" u="none" strike="noStrike" dirty="0">
                          <a:solidFill>
                            <a:srgbClr val="000000"/>
                          </a:solidFill>
                          <a:latin typeface="Calibri"/>
                        </a:rPr>
                        <a:t>0.33</a:t>
                      </a:r>
                    </a:p>
                  </a:txBody>
                  <a:tcPr marL="9525" marR="9525" marT="9525" marB="0" anchor="b"/>
                </a:tc>
                <a:tc>
                  <a:txBody>
                    <a:bodyPr/>
                    <a:lstStyle/>
                    <a:p>
                      <a:pPr algn="ctr" fontAlgn="b"/>
                      <a:r>
                        <a:rPr lang="en-US" sz="2400" b="0" i="0" u="none" strike="noStrike">
                          <a:solidFill>
                            <a:srgbClr val="000000"/>
                          </a:solidFill>
                          <a:latin typeface="Calibri"/>
                        </a:rPr>
                        <a:t>0.11</a:t>
                      </a:r>
                    </a:p>
                  </a:txBody>
                  <a:tcPr marL="9525" marR="9525" marT="9525" marB="0" anchor="b"/>
                </a:tc>
                <a:extLst>
                  <a:ext uri="{0D108BD9-81ED-4DB2-BD59-A6C34878D82A}">
                    <a16:rowId xmlns:a16="http://schemas.microsoft.com/office/drawing/2014/main" val="10008"/>
                  </a:ext>
                </a:extLst>
              </a:tr>
              <a:tr h="370840">
                <a:tc>
                  <a:txBody>
                    <a:bodyPr/>
                    <a:lstStyle/>
                    <a:p>
                      <a:pPr algn="ctr" fontAlgn="b"/>
                      <a:r>
                        <a:rPr lang="en-US" sz="2400" b="0" i="0" u="none" strike="noStrike">
                          <a:solidFill>
                            <a:srgbClr val="000000"/>
                          </a:solidFill>
                          <a:latin typeface="Calibri"/>
                        </a:rPr>
                        <a:t>20</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0.67</a:t>
                      </a:r>
                    </a:p>
                  </a:txBody>
                  <a:tcPr marL="9525" marR="9525" marT="9525" marB="0" anchor="b"/>
                </a:tc>
                <a:tc>
                  <a:txBody>
                    <a:bodyPr/>
                    <a:lstStyle/>
                    <a:p>
                      <a:pPr algn="ctr" fontAlgn="b"/>
                      <a:r>
                        <a:rPr lang="en-US" sz="2400" b="0" i="0" u="none" strike="noStrike">
                          <a:solidFill>
                            <a:srgbClr val="000000"/>
                          </a:solidFill>
                          <a:latin typeface="Calibri"/>
                        </a:rPr>
                        <a:t>0.45</a:t>
                      </a:r>
                    </a:p>
                  </a:txBody>
                  <a:tcPr marL="9525" marR="9525" marT="9525" marB="0" anchor="b"/>
                </a:tc>
                <a:extLst>
                  <a:ext uri="{0D108BD9-81ED-4DB2-BD59-A6C34878D82A}">
                    <a16:rowId xmlns:a16="http://schemas.microsoft.com/office/drawing/2014/main" val="10009"/>
                  </a:ext>
                </a:extLst>
              </a:tr>
              <a:tr h="370840">
                <a:tc>
                  <a:txBody>
                    <a:bodyPr/>
                    <a:lstStyle/>
                    <a:p>
                      <a:pPr algn="ctr" fontAlgn="b"/>
                      <a:r>
                        <a:rPr lang="en-US" sz="2400" b="0" i="0" u="none" strike="noStrike">
                          <a:solidFill>
                            <a:srgbClr val="000000"/>
                          </a:solidFill>
                          <a:latin typeface="Calibri"/>
                        </a:rPr>
                        <a:t>28</a:t>
                      </a:r>
                    </a:p>
                  </a:txBody>
                  <a:tcPr marL="9525" marR="9525" marT="9525" marB="0" anchor="b"/>
                </a:tc>
                <a:tc>
                  <a:txBody>
                    <a:bodyPr/>
                    <a:lstStyle/>
                    <a:p>
                      <a:pPr algn="ctr" fontAlgn="b"/>
                      <a:r>
                        <a:rPr lang="en-US" sz="2400" b="0" i="0" u="none" strike="noStrike">
                          <a:solidFill>
                            <a:srgbClr val="000000"/>
                          </a:solidFill>
                          <a:latin typeface="Calibri"/>
                        </a:rPr>
                        <a:t>7.33</a:t>
                      </a:r>
                    </a:p>
                  </a:txBody>
                  <a:tcPr marL="9525" marR="9525" marT="9525" marB="0" anchor="b"/>
                </a:tc>
                <a:tc>
                  <a:txBody>
                    <a:bodyPr/>
                    <a:lstStyle/>
                    <a:p>
                      <a:pPr algn="ctr" fontAlgn="b"/>
                      <a:r>
                        <a:rPr lang="en-US" sz="2400" b="0" i="0" u="none" strike="noStrike">
                          <a:solidFill>
                            <a:srgbClr val="000000"/>
                          </a:solidFill>
                          <a:latin typeface="Calibri"/>
                        </a:rPr>
                        <a:t>53.73</a:t>
                      </a:r>
                    </a:p>
                  </a:txBody>
                  <a:tcPr marL="9525" marR="9525" marT="9525" marB="0" anchor="b"/>
                </a:tc>
                <a:extLst>
                  <a:ext uri="{0D108BD9-81ED-4DB2-BD59-A6C34878D82A}">
                    <a16:rowId xmlns:a16="http://schemas.microsoft.com/office/drawing/2014/main" val="10010"/>
                  </a:ext>
                </a:extLst>
              </a:tr>
              <a:tr h="370840">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c>
                  <a:txBody>
                    <a:bodyPr/>
                    <a:lstStyle/>
                    <a:p>
                      <a:pPr algn="ctr" fontAlgn="b"/>
                      <a:r>
                        <a:rPr lang="en-US" sz="2400" b="0" i="0" u="none" strike="noStrike" dirty="0">
                          <a:solidFill>
                            <a:srgbClr val="000000"/>
                          </a:solidFill>
                          <a:latin typeface="Calibri"/>
                          <a:sym typeface="Euclid Symbol"/>
                        </a:rPr>
                        <a:t></a:t>
                      </a:r>
                      <a:endParaRPr lang="en-US" sz="24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1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51189164"/>
              </p:ext>
            </p:extLst>
          </p:nvPr>
        </p:nvGraphicFramePr>
        <p:xfrm>
          <a:off x="4114800" y="1701800"/>
          <a:ext cx="812800" cy="431800"/>
        </p:xfrm>
        <a:graphic>
          <a:graphicData uri="http://schemas.openxmlformats.org/presentationml/2006/ole">
            <mc:AlternateContent xmlns:mc="http://schemas.openxmlformats.org/markup-compatibility/2006">
              <mc:Choice xmlns:v="urn:schemas-microsoft-com:vml" Requires="v">
                <p:oleObj spid="_x0000_s16434" name="Equation" r:id="rId3" imgW="812520" imgH="431640" progId="Equation.DSMT4">
                  <p:embed/>
                </p:oleObj>
              </mc:Choice>
              <mc:Fallback>
                <p:oleObj name="Equation" r:id="rId3" imgW="812520" imgH="431640" progId="Equation.DSMT4">
                  <p:embed/>
                  <p:pic>
                    <p:nvPicPr>
                      <p:cNvPr id="0" name="Object 3"/>
                      <p:cNvPicPr>
                        <a:picLocks noChangeAspect="1" noChangeArrowheads="1"/>
                      </p:cNvPicPr>
                      <p:nvPr/>
                    </p:nvPicPr>
                    <p:blipFill>
                      <a:blip r:embed="rId4"/>
                      <a:srcRect/>
                      <a:stretch>
                        <a:fillRect/>
                      </a:stretch>
                    </p:blipFill>
                    <p:spPr bwMode="auto">
                      <a:xfrm>
                        <a:off x="4114800" y="170180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7969708"/>
              </p:ext>
            </p:extLst>
          </p:nvPr>
        </p:nvGraphicFramePr>
        <p:xfrm>
          <a:off x="6781800" y="1651000"/>
          <a:ext cx="1168400" cy="558800"/>
        </p:xfrm>
        <a:graphic>
          <a:graphicData uri="http://schemas.openxmlformats.org/presentationml/2006/ole">
            <mc:AlternateContent xmlns:mc="http://schemas.openxmlformats.org/markup-compatibility/2006">
              <mc:Choice xmlns:v="urn:schemas-microsoft-com:vml" Requires="v">
                <p:oleObj spid="_x0000_s16435" name="Equation" r:id="rId5" imgW="1168200" imgH="558720" progId="Equation.DSMT4">
                  <p:embed/>
                </p:oleObj>
              </mc:Choice>
              <mc:Fallback>
                <p:oleObj name="Equation" r:id="rId5" imgW="1168200" imgH="558720" progId="Equation.DSMT4">
                  <p:embed/>
                  <p:pic>
                    <p:nvPicPr>
                      <p:cNvPr id="0" name="Object 3"/>
                      <p:cNvPicPr>
                        <a:picLocks noChangeAspect="1" noChangeArrowheads="1"/>
                      </p:cNvPicPr>
                      <p:nvPr/>
                    </p:nvPicPr>
                    <p:blipFill>
                      <a:blip r:embed="rId6"/>
                      <a:srcRect/>
                      <a:stretch>
                        <a:fillRect/>
                      </a:stretch>
                    </p:blipFill>
                    <p:spPr bwMode="auto">
                      <a:xfrm>
                        <a:off x="6781800" y="1651000"/>
                        <a:ext cx="1168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1764101"/>
              </p:ext>
            </p:extLst>
          </p:nvPr>
        </p:nvGraphicFramePr>
        <p:xfrm>
          <a:off x="6350000" y="5594350"/>
          <a:ext cx="1422400" cy="381000"/>
        </p:xfrm>
        <a:graphic>
          <a:graphicData uri="http://schemas.openxmlformats.org/presentationml/2006/ole">
            <mc:AlternateContent xmlns:mc="http://schemas.openxmlformats.org/markup-compatibility/2006">
              <mc:Choice xmlns:v="urn:schemas-microsoft-com:vml" Requires="v">
                <p:oleObj spid="_x0000_s16436" name="Equation" r:id="rId7" imgW="1422360" imgH="380880" progId="Equation.DSMT4">
                  <p:embed/>
                </p:oleObj>
              </mc:Choice>
              <mc:Fallback>
                <p:oleObj name="Equation" r:id="rId7" imgW="1422360" imgH="380880" progId="Equation.DSMT4">
                  <p:embed/>
                  <p:pic>
                    <p:nvPicPr>
                      <p:cNvPr id="0" name="Object 3"/>
                      <p:cNvPicPr>
                        <a:picLocks noChangeAspect="1" noChangeArrowheads="1"/>
                      </p:cNvPicPr>
                      <p:nvPr/>
                    </p:nvPicPr>
                    <p:blipFill>
                      <a:blip r:embed="rId8"/>
                      <a:srcRect/>
                      <a:stretch>
                        <a:fillRect/>
                      </a:stretch>
                    </p:blipFill>
                    <p:spPr bwMode="auto">
                      <a:xfrm>
                        <a:off x="6350000" y="5594350"/>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We are now ready to substitute the values into the formula for the sample standard deviation. </a:t>
            </a:r>
          </a:p>
        </p:txBody>
      </p:sp>
      <p:graphicFrame>
        <p:nvGraphicFramePr>
          <p:cNvPr id="9219" name="Object 3"/>
          <p:cNvGraphicFramePr>
            <a:graphicFrameLocks noChangeAspect="1"/>
          </p:cNvGraphicFramePr>
          <p:nvPr/>
        </p:nvGraphicFramePr>
        <p:xfrm>
          <a:off x="3352800" y="2362200"/>
          <a:ext cx="2438400" cy="1092200"/>
        </p:xfrm>
        <a:graphic>
          <a:graphicData uri="http://schemas.openxmlformats.org/presentationml/2006/ole">
            <mc:AlternateContent xmlns:mc="http://schemas.openxmlformats.org/markup-compatibility/2006">
              <mc:Choice xmlns:v="urn:schemas-microsoft-com:vml" Requires="v">
                <p:oleObj spid="_x0000_s9315" name="Equation" r:id="rId3" imgW="2438280" imgH="1091880" progId="Equation.DSMT4">
                  <p:embed/>
                </p:oleObj>
              </mc:Choice>
              <mc:Fallback>
                <p:oleObj name="Equation" r:id="rId3" imgW="2438280" imgH="1091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62200"/>
                        <a:ext cx="2438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595048" y="3591256"/>
          <a:ext cx="1422400" cy="939800"/>
        </p:xfrm>
        <a:graphic>
          <a:graphicData uri="http://schemas.openxmlformats.org/presentationml/2006/ole">
            <mc:AlternateContent xmlns:mc="http://schemas.openxmlformats.org/markup-compatibility/2006">
              <mc:Choice xmlns:v="urn:schemas-microsoft-com:vml" Requires="v">
                <p:oleObj spid="_x0000_s9316" name="Equation" r:id="rId5" imgW="1422360" imgH="939600" progId="Equation.DSMT4">
                  <p:embed/>
                </p:oleObj>
              </mc:Choice>
              <mc:Fallback>
                <p:oleObj name="Equation" r:id="rId5" imgW="142236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048" y="3591256"/>
                        <a:ext cx="142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567752" y="4660900"/>
          <a:ext cx="1879600" cy="444500"/>
        </p:xfrm>
        <a:graphic>
          <a:graphicData uri="http://schemas.openxmlformats.org/presentationml/2006/ole">
            <mc:AlternateContent xmlns:mc="http://schemas.openxmlformats.org/markup-compatibility/2006">
              <mc:Choice xmlns:v="urn:schemas-microsoft-com:vml" Requires="v">
                <p:oleObj spid="_x0000_s9317" name="Equation" r:id="rId7" imgW="1879560" imgH="444240" progId="Equation.DSMT4">
                  <p:embed/>
                </p:oleObj>
              </mc:Choice>
              <mc:Fallback>
                <p:oleObj name="Equation" r:id="rId7" imgW="187956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7752" y="4660900"/>
                        <a:ext cx="187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3595048" y="5360348"/>
          <a:ext cx="736600" cy="292100"/>
        </p:xfrm>
        <a:graphic>
          <a:graphicData uri="http://schemas.openxmlformats.org/presentationml/2006/ole">
            <mc:AlternateContent xmlns:mc="http://schemas.openxmlformats.org/markup-compatibility/2006">
              <mc:Choice xmlns:v="urn:schemas-microsoft-com:vml" Requires="v">
                <p:oleObj spid="_x0000_s9318" name="Equation" r:id="rId9" imgW="736560" imgH="291960" progId="Equation.DSMT4">
                  <p:embed/>
                </p:oleObj>
              </mc:Choice>
              <mc:Fallback>
                <p:oleObj name="Equation" r:id="rId9" imgW="7365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5048" y="53603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Analyzing Data</a:t>
            </a:r>
          </a:p>
        </p:txBody>
      </p:sp>
      <p:sp>
        <p:nvSpPr>
          <p:cNvPr id="3" name="Content Placeholder 2"/>
          <p:cNvSpPr>
            <a:spLocks noGrp="1"/>
          </p:cNvSpPr>
          <p:nvPr>
            <p:ph idx="1"/>
          </p:nvPr>
        </p:nvSpPr>
        <p:spPr/>
        <p:txBody>
          <a:bodyPr/>
          <a:lstStyle/>
          <a:p>
            <a:r>
              <a:rPr lang="en-US" dirty="0"/>
              <a:t>Displaying data in a clear and informative way is certainly an important and necessary step in research. Just as important is describing the data numerically, so that they can be compared </a:t>
            </a:r>
            <a:r>
              <a:rPr lang="en-US"/>
              <a:t>and analyzed.</a:t>
            </a:r>
          </a:p>
        </p:txBody>
      </p:sp>
    </p:spTree>
    <p:extLst>
      <p:ext uri="{BB962C8B-B14F-4D97-AF65-F5344CB8AC3E}">
        <p14:creationId xmlns:p14="http://schemas.microsoft.com/office/powerpoint/2010/main" val="2192592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So, the sample standard deviation of ages is approximately </a:t>
            </a:r>
            <a:r>
              <a:rPr lang="en-US" dirty="0">
                <a:solidFill>
                  <a:srgbClr val="FF0000"/>
                </a:solidFill>
              </a:rPr>
              <a:t>3.5</a:t>
            </a:r>
            <a:r>
              <a:rPr lang="en-US" dirty="0"/>
              <a:t>. In other words, the age of the average student in the sample is about </a:t>
            </a:r>
            <a:r>
              <a:rPr lang="en-US" dirty="0">
                <a:solidFill>
                  <a:srgbClr val="FF0000"/>
                </a:solidFill>
              </a:rPr>
              <a:t>3.5 </a:t>
            </a:r>
            <a:r>
              <a:rPr lang="en-US" dirty="0"/>
              <a:t>years different (either younger or older) from the mean age of 20.67.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a:t>
            </a:r>
          </a:p>
        </p:txBody>
      </p:sp>
      <p:sp>
        <p:nvSpPr>
          <p:cNvPr id="3" name="Content Placeholder 2"/>
          <p:cNvSpPr>
            <a:spLocks noGrp="1"/>
          </p:cNvSpPr>
          <p:nvPr>
            <p:ph idx="1"/>
          </p:nvPr>
        </p:nvSpPr>
        <p:spPr/>
        <p:txBody>
          <a:bodyPr/>
          <a:lstStyle/>
          <a:p>
            <a:r>
              <a:rPr lang="en-US" dirty="0"/>
              <a:t>Use your TI-30XIIS/B or TI-83/84 Plus calculator to find the standard deviation of the following data sets. </a:t>
            </a:r>
          </a:p>
          <a:p>
            <a:pPr marL="463550" indent="-463550"/>
            <a:r>
              <a:rPr lang="en-US" b="1" dirty="0"/>
              <a:t>a.	</a:t>
            </a:r>
            <a:r>
              <a:rPr lang="en-US" dirty="0"/>
              <a:t>The following data represent the average number of Tweets per day posted on Twitter for a sample of 24 college students. </a:t>
            </a:r>
          </a:p>
        </p:txBody>
      </p:sp>
      <p:graphicFrame>
        <p:nvGraphicFramePr>
          <p:cNvPr id="4" name="Table 3"/>
          <p:cNvGraphicFramePr>
            <a:graphicFrameLocks noGrp="1"/>
          </p:cNvGraphicFramePr>
          <p:nvPr/>
        </p:nvGraphicFramePr>
        <p:xfrm>
          <a:off x="1005840" y="3733800"/>
          <a:ext cx="7315200" cy="187642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gridSpan="6">
                  <a:txBody>
                    <a:bodyPr/>
                    <a:lstStyle/>
                    <a:p>
                      <a:pPr algn="ctr" fontAlgn="b"/>
                      <a:r>
                        <a:rPr lang="en-US" sz="2400" b="1" i="0" u="none" strike="noStrike" dirty="0">
                          <a:solidFill>
                            <a:schemeClr val="bg1"/>
                          </a:solidFill>
                          <a:latin typeface="Calibri"/>
                        </a:rPr>
                        <a:t>Table 2: Tweets Per Day</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a:txBody>
                    <a:bodyPr/>
                    <a:lstStyle/>
                    <a:p>
                      <a:pPr algn="ctr" fontAlgn="b"/>
                      <a:r>
                        <a:rPr lang="en-US" sz="2400" b="0" i="0" u="none" strike="noStrike">
                          <a:solidFill>
                            <a:srgbClr val="000000"/>
                          </a:solidFill>
                          <a:latin typeface="Calibri"/>
                        </a:rPr>
                        <a:t>0.8</a:t>
                      </a:r>
                    </a:p>
                  </a:txBody>
                  <a:tcPr marL="9525" marR="9525" marT="9525" marB="0" anchor="b"/>
                </a:tc>
                <a:tc>
                  <a:txBody>
                    <a:bodyPr/>
                    <a:lstStyle/>
                    <a:p>
                      <a:pPr algn="ctr" fontAlgn="b"/>
                      <a:r>
                        <a:rPr lang="en-US" sz="2400" b="0" i="0" u="none" strike="noStrike">
                          <a:solidFill>
                            <a:srgbClr val="000000"/>
                          </a:solidFill>
                          <a:latin typeface="Calibri"/>
                        </a:rPr>
                        <a:t>42.2</a:t>
                      </a:r>
                    </a:p>
                  </a:txBody>
                  <a:tcPr marL="9525" marR="9525" marT="9525" marB="0" anchor="b"/>
                </a:tc>
                <a:tc>
                  <a:txBody>
                    <a:bodyPr/>
                    <a:lstStyle/>
                    <a:p>
                      <a:pPr algn="ctr" fontAlgn="b"/>
                      <a:r>
                        <a:rPr lang="en-US" sz="2400" b="0" i="0" u="none" strike="noStrike">
                          <a:solidFill>
                            <a:srgbClr val="000000"/>
                          </a:solidFill>
                          <a:latin typeface="Calibri"/>
                        </a:rPr>
                        <a:t>20.6</a:t>
                      </a:r>
                    </a:p>
                  </a:txBody>
                  <a:tcPr marL="9525" marR="9525" marT="9525" marB="0" anchor="b"/>
                </a:tc>
                <a:tc>
                  <a:txBody>
                    <a:bodyPr/>
                    <a:lstStyle/>
                    <a:p>
                      <a:pPr algn="ctr" fontAlgn="b"/>
                      <a:r>
                        <a:rPr lang="en-US" sz="2400" b="0" i="0" u="none" strike="noStrike">
                          <a:solidFill>
                            <a:srgbClr val="000000"/>
                          </a:solidFill>
                          <a:latin typeface="Calibri"/>
                        </a:rPr>
                        <a:t>2.8</a:t>
                      </a:r>
                    </a:p>
                  </a:txBody>
                  <a:tcPr marL="9525" marR="9525" marT="9525" marB="0" anchor="b"/>
                </a:tc>
                <a:tc>
                  <a:txBody>
                    <a:bodyPr/>
                    <a:lstStyle/>
                    <a:p>
                      <a:pPr algn="ctr" fontAlgn="b"/>
                      <a:r>
                        <a:rPr lang="en-US" sz="2400" b="0" i="0" u="none" strike="noStrike">
                          <a:solidFill>
                            <a:srgbClr val="000000"/>
                          </a:solidFill>
                          <a:latin typeface="Calibri"/>
                        </a:rPr>
                        <a:t>36.7</a:t>
                      </a:r>
                    </a:p>
                  </a:txBody>
                  <a:tcPr marL="9525" marR="9525" marT="9525" marB="0" anchor="b"/>
                </a:tc>
                <a:tc>
                  <a:txBody>
                    <a:bodyPr/>
                    <a:lstStyle/>
                    <a:p>
                      <a:pPr algn="ctr" fontAlgn="b"/>
                      <a:r>
                        <a:rPr lang="en-US" sz="2400" b="0" i="0" u="none" strike="noStrike">
                          <a:solidFill>
                            <a:srgbClr val="000000"/>
                          </a:solidFill>
                          <a:latin typeface="Calibri"/>
                        </a:rPr>
                        <a:t>12.1</a:t>
                      </a:r>
                    </a:p>
                  </a:txBody>
                  <a:tcPr marL="9525" marR="9525" marT="9525" marB="0" anchor="b"/>
                </a:tc>
                <a:extLst>
                  <a:ext uri="{0D108BD9-81ED-4DB2-BD59-A6C34878D82A}">
                    <a16:rowId xmlns:a16="http://schemas.microsoft.com/office/drawing/2014/main" val="10001"/>
                  </a:ext>
                </a:extLst>
              </a:tr>
              <a:tr h="370840">
                <a:tc>
                  <a:txBody>
                    <a:bodyPr/>
                    <a:lstStyle/>
                    <a:p>
                      <a:pPr algn="ctr" fontAlgn="b"/>
                      <a:r>
                        <a:rPr lang="en-US" sz="2400" b="0" i="0" u="none" strike="noStrike">
                          <a:solidFill>
                            <a:srgbClr val="000000"/>
                          </a:solidFill>
                          <a:latin typeface="Calibri"/>
                        </a:rPr>
                        <a:t>18.6</a:t>
                      </a:r>
                    </a:p>
                  </a:txBody>
                  <a:tcPr marL="9525" marR="9525" marT="9525" marB="0" anchor="b"/>
                </a:tc>
                <a:tc>
                  <a:txBody>
                    <a:bodyPr/>
                    <a:lstStyle/>
                    <a:p>
                      <a:pPr algn="ctr" fontAlgn="b"/>
                      <a:r>
                        <a:rPr lang="en-US" sz="2400" b="0" i="0" u="none" strike="noStrike">
                          <a:solidFill>
                            <a:srgbClr val="000000"/>
                          </a:solidFill>
                          <a:latin typeface="Calibri"/>
                        </a:rPr>
                        <a:t>6.3</a:t>
                      </a:r>
                    </a:p>
                  </a:txBody>
                  <a:tcPr marL="9525" marR="9525" marT="9525" marB="0" anchor="b"/>
                </a:tc>
                <a:tc>
                  <a:txBody>
                    <a:bodyPr/>
                    <a:lstStyle/>
                    <a:p>
                      <a:pPr algn="ctr" fontAlgn="b"/>
                      <a:r>
                        <a:rPr lang="en-US" sz="2400" b="0" i="0" u="none" strike="noStrike">
                          <a:solidFill>
                            <a:srgbClr val="000000"/>
                          </a:solidFill>
                          <a:latin typeface="Calibri"/>
                        </a:rPr>
                        <a:t>5.5</a:t>
                      </a:r>
                    </a:p>
                  </a:txBody>
                  <a:tcPr marL="9525" marR="9525" marT="9525" marB="0" anchor="b"/>
                </a:tc>
                <a:tc>
                  <a:txBody>
                    <a:bodyPr/>
                    <a:lstStyle/>
                    <a:p>
                      <a:pPr algn="ctr" fontAlgn="b"/>
                      <a:r>
                        <a:rPr lang="en-US" sz="2400" b="0" i="0" u="none" strike="noStrike">
                          <a:solidFill>
                            <a:srgbClr val="000000"/>
                          </a:solidFill>
                          <a:latin typeface="Calibri"/>
                        </a:rPr>
                        <a:t>11.3</a:t>
                      </a:r>
                    </a:p>
                  </a:txBody>
                  <a:tcPr marL="9525" marR="9525" marT="9525" marB="0" anchor="b"/>
                </a:tc>
                <a:tc>
                  <a:txBody>
                    <a:bodyPr/>
                    <a:lstStyle/>
                    <a:p>
                      <a:pPr algn="ctr" fontAlgn="b"/>
                      <a:r>
                        <a:rPr lang="en-US" sz="2400" b="0" i="0" u="none" strike="noStrike">
                          <a:solidFill>
                            <a:srgbClr val="000000"/>
                          </a:solidFill>
                          <a:latin typeface="Calibri"/>
                        </a:rPr>
                        <a:t>3.7</a:t>
                      </a:r>
                    </a:p>
                  </a:txBody>
                  <a:tcPr marL="9525" marR="9525" marT="9525" marB="0" anchor="b"/>
                </a:tc>
                <a:tc>
                  <a:txBody>
                    <a:bodyPr/>
                    <a:lstStyle/>
                    <a:p>
                      <a:pPr algn="ctr" fontAlgn="b"/>
                      <a:r>
                        <a:rPr lang="en-US" sz="2400" b="0" i="0" u="none" strike="noStrike">
                          <a:solidFill>
                            <a:srgbClr val="000000"/>
                          </a:solidFill>
                          <a:latin typeface="Calibri"/>
                        </a:rPr>
                        <a:t>0.5</a:t>
                      </a:r>
                    </a:p>
                  </a:txBody>
                  <a:tcPr marL="9525" marR="9525" marT="9525" marB="0" anchor="b"/>
                </a:tc>
                <a:extLst>
                  <a:ext uri="{0D108BD9-81ED-4DB2-BD59-A6C34878D82A}">
                    <a16:rowId xmlns:a16="http://schemas.microsoft.com/office/drawing/2014/main" val="10002"/>
                  </a:ext>
                </a:extLst>
              </a:tr>
              <a:tr h="370840">
                <a:tc>
                  <a:txBody>
                    <a:bodyPr/>
                    <a:lstStyle/>
                    <a:p>
                      <a:pPr algn="ctr" fontAlgn="b"/>
                      <a:r>
                        <a:rPr lang="en-US" sz="2400" b="0" i="0" u="none" strike="noStrike">
                          <a:solidFill>
                            <a:srgbClr val="000000"/>
                          </a:solidFill>
                          <a:latin typeface="Calibri"/>
                        </a:rPr>
                        <a:t>1.2</a:t>
                      </a:r>
                    </a:p>
                  </a:txBody>
                  <a:tcPr marL="9525" marR="9525" marT="9525" marB="0" anchor="b"/>
                </a:tc>
                <a:tc>
                  <a:txBody>
                    <a:bodyPr/>
                    <a:lstStyle/>
                    <a:p>
                      <a:pPr algn="ctr" fontAlgn="b"/>
                      <a:r>
                        <a:rPr lang="en-US" sz="2400" b="0" i="0" u="none" strike="noStrike">
                          <a:solidFill>
                            <a:srgbClr val="000000"/>
                          </a:solidFill>
                          <a:latin typeface="Calibri"/>
                        </a:rPr>
                        <a:t>3.7</a:t>
                      </a:r>
                    </a:p>
                  </a:txBody>
                  <a:tcPr marL="9525" marR="9525" marT="9525" marB="0" anchor="b"/>
                </a:tc>
                <a:tc>
                  <a:txBody>
                    <a:bodyPr/>
                    <a:lstStyle/>
                    <a:p>
                      <a:pPr algn="ctr" fontAlgn="b"/>
                      <a:r>
                        <a:rPr lang="en-US" sz="2400" b="0" i="0" u="none" strike="noStrike">
                          <a:solidFill>
                            <a:srgbClr val="000000"/>
                          </a:solidFill>
                          <a:latin typeface="Calibri"/>
                        </a:rPr>
                        <a:t>14.9</a:t>
                      </a:r>
                    </a:p>
                  </a:txBody>
                  <a:tcPr marL="9525" marR="9525" marT="9525" marB="0" anchor="b"/>
                </a:tc>
                <a:tc>
                  <a:txBody>
                    <a:bodyPr/>
                    <a:lstStyle/>
                    <a:p>
                      <a:pPr algn="ctr" fontAlgn="b"/>
                      <a:r>
                        <a:rPr lang="en-US" sz="2400" b="0" i="0" u="none" strike="noStrike">
                          <a:solidFill>
                            <a:srgbClr val="000000"/>
                          </a:solidFill>
                          <a:latin typeface="Calibri"/>
                        </a:rPr>
                        <a:t>9.4</a:t>
                      </a:r>
                    </a:p>
                  </a:txBody>
                  <a:tcPr marL="9525" marR="9525" marT="9525" marB="0" anchor="b"/>
                </a:tc>
                <a:tc>
                  <a:txBody>
                    <a:bodyPr/>
                    <a:lstStyle/>
                    <a:p>
                      <a:pPr algn="ctr" fontAlgn="b"/>
                      <a:r>
                        <a:rPr lang="en-US" sz="2400" b="0" i="0" u="none" strike="noStrike">
                          <a:solidFill>
                            <a:srgbClr val="000000"/>
                          </a:solidFill>
                          <a:latin typeface="Calibri"/>
                        </a:rPr>
                        <a:t>7.3</a:t>
                      </a:r>
                    </a:p>
                  </a:txBody>
                  <a:tcPr marL="9525" marR="9525" marT="9525" marB="0" anchor="b"/>
                </a:tc>
                <a:tc>
                  <a:txBody>
                    <a:bodyPr/>
                    <a:lstStyle/>
                    <a:p>
                      <a:pPr algn="ctr" fontAlgn="b"/>
                      <a:r>
                        <a:rPr lang="en-US" sz="2400" b="0" i="0" u="none" strike="noStrike">
                          <a:solidFill>
                            <a:srgbClr val="000000"/>
                          </a:solidFill>
                          <a:latin typeface="Calibri"/>
                        </a:rPr>
                        <a:t>9.5</a:t>
                      </a:r>
                    </a:p>
                  </a:txBody>
                  <a:tcPr marL="9525" marR="9525" marT="9525" marB="0" anchor="b"/>
                </a:tc>
                <a:extLst>
                  <a:ext uri="{0D108BD9-81ED-4DB2-BD59-A6C34878D82A}">
                    <a16:rowId xmlns:a16="http://schemas.microsoft.com/office/drawing/2014/main" val="10003"/>
                  </a:ext>
                </a:extLst>
              </a:tr>
              <a:tr h="370840">
                <a:tc>
                  <a:txBody>
                    <a:bodyPr/>
                    <a:lstStyle/>
                    <a:p>
                      <a:pPr algn="ctr" fontAlgn="b"/>
                      <a:r>
                        <a:rPr lang="en-US" sz="2400" b="0" i="0" u="none" strike="noStrike" dirty="0">
                          <a:solidFill>
                            <a:srgbClr val="000000"/>
                          </a:solidFill>
                          <a:latin typeface="Calibri"/>
                        </a:rPr>
                        <a:t>16.0</a:t>
                      </a:r>
                    </a:p>
                  </a:txBody>
                  <a:tcPr marL="9525" marR="9525" marT="9525" marB="0" anchor="b"/>
                </a:tc>
                <a:tc>
                  <a:txBody>
                    <a:bodyPr/>
                    <a:lstStyle/>
                    <a:p>
                      <a:pPr algn="ctr" fontAlgn="b"/>
                      <a:r>
                        <a:rPr lang="en-US" sz="2400" b="0" i="0" u="none" strike="noStrike">
                          <a:solidFill>
                            <a:srgbClr val="000000"/>
                          </a:solidFill>
                          <a:latin typeface="Calibri"/>
                        </a:rPr>
                        <a:t>11.1</a:t>
                      </a:r>
                    </a:p>
                  </a:txBody>
                  <a:tcPr marL="9525" marR="9525" marT="9525" marB="0" anchor="b"/>
                </a:tc>
                <a:tc>
                  <a:txBody>
                    <a:bodyPr/>
                    <a:lstStyle/>
                    <a:p>
                      <a:pPr algn="ctr" fontAlgn="b"/>
                      <a:r>
                        <a:rPr lang="en-US" sz="2400" b="0" i="0" u="none" strike="noStrike">
                          <a:solidFill>
                            <a:srgbClr val="000000"/>
                          </a:solidFill>
                          <a:latin typeface="Calibri"/>
                        </a:rPr>
                        <a:t>4.7</a:t>
                      </a:r>
                    </a:p>
                  </a:txBody>
                  <a:tcPr marL="9525" marR="9525" marT="9525" marB="0" anchor="b"/>
                </a:tc>
                <a:tc>
                  <a:txBody>
                    <a:bodyPr/>
                    <a:lstStyle/>
                    <a:p>
                      <a:pPr algn="ctr" fontAlgn="b"/>
                      <a:r>
                        <a:rPr lang="en-US" sz="2400" b="0" i="0" u="none" strike="noStrike">
                          <a:solidFill>
                            <a:srgbClr val="000000"/>
                          </a:solidFill>
                          <a:latin typeface="Calibri"/>
                        </a:rPr>
                        <a:t>5.6</a:t>
                      </a:r>
                    </a:p>
                  </a:txBody>
                  <a:tcPr marL="9525" marR="9525" marT="9525" marB="0" anchor="b"/>
                </a:tc>
                <a:tc>
                  <a:txBody>
                    <a:bodyPr/>
                    <a:lstStyle/>
                    <a:p>
                      <a:pPr algn="ctr" fontAlgn="b"/>
                      <a:r>
                        <a:rPr lang="en-US" sz="2400" b="0" i="0" u="none" strike="noStrike">
                          <a:solidFill>
                            <a:srgbClr val="000000"/>
                          </a:solidFill>
                          <a:latin typeface="Calibri"/>
                        </a:rPr>
                        <a:t>8.9</a:t>
                      </a:r>
                    </a:p>
                  </a:txBody>
                  <a:tcPr marL="9525" marR="9525" marT="9525" marB="0" anchor="b"/>
                </a:tc>
                <a:tc>
                  <a:txBody>
                    <a:bodyPr/>
                    <a:lstStyle/>
                    <a:p>
                      <a:pPr algn="ctr" fontAlgn="b"/>
                      <a:r>
                        <a:rPr lang="en-US" sz="2400" b="0" i="0" u="none" strike="noStrike" dirty="0">
                          <a:solidFill>
                            <a:srgbClr val="000000"/>
                          </a:solidFill>
                          <a:latin typeface="Calibri"/>
                        </a:rPr>
                        <a:t>10.2</a:t>
                      </a:r>
                    </a:p>
                  </a:txBody>
                  <a:tcPr marL="9525" marR="9525" marT="9525"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463550" indent="-463550"/>
            <a:r>
              <a:rPr lang="en-US" b="1" dirty="0"/>
              <a:t>b.	</a:t>
            </a:r>
            <a:r>
              <a:rPr lang="en-US" dirty="0"/>
              <a:t>The SAT Critical Reading scores for the senior class at Richmond Prep High is given in Table 3. </a:t>
            </a:r>
          </a:p>
        </p:txBody>
      </p:sp>
      <p:graphicFrame>
        <p:nvGraphicFramePr>
          <p:cNvPr id="4" name="Table 3"/>
          <p:cNvGraphicFramePr>
            <a:graphicFrameLocks noGrp="1"/>
          </p:cNvGraphicFramePr>
          <p:nvPr/>
        </p:nvGraphicFramePr>
        <p:xfrm>
          <a:off x="914400" y="2362200"/>
          <a:ext cx="7315200" cy="3383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22910">
                <a:tc gridSpan="6">
                  <a:txBody>
                    <a:bodyPr/>
                    <a:lstStyle/>
                    <a:p>
                      <a:pPr algn="ctr" fontAlgn="b"/>
                      <a:r>
                        <a:rPr lang="en-US" sz="2400" b="1" i="0" u="none" strike="noStrike" dirty="0">
                          <a:solidFill>
                            <a:schemeClr val="bg1"/>
                          </a:solidFill>
                          <a:latin typeface="Calibri"/>
                        </a:rPr>
                        <a:t>Table 3: SAT Critical Reading Scores</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422910">
                <a:tc>
                  <a:txBody>
                    <a:bodyPr/>
                    <a:lstStyle/>
                    <a:p>
                      <a:pPr algn="ctr" fontAlgn="b"/>
                      <a:r>
                        <a:rPr lang="en-US" sz="2400" b="0" i="0" u="none" strike="noStrike">
                          <a:solidFill>
                            <a:srgbClr val="000000"/>
                          </a:solidFill>
                          <a:latin typeface="Calibri"/>
                        </a:rPr>
                        <a:t>520</a:t>
                      </a:r>
                    </a:p>
                  </a:txBody>
                  <a:tcPr marL="9525" marR="9525" marT="9525" marB="0" anchor="b"/>
                </a:tc>
                <a:tc>
                  <a:txBody>
                    <a:bodyPr/>
                    <a:lstStyle/>
                    <a:p>
                      <a:pPr algn="ctr" fontAlgn="b"/>
                      <a:r>
                        <a:rPr lang="en-US" sz="2400" b="0" i="0" u="none" strike="noStrike">
                          <a:solidFill>
                            <a:srgbClr val="000000"/>
                          </a:solidFill>
                          <a:latin typeface="Calibri"/>
                        </a:rPr>
                        <a:t>640</a:t>
                      </a:r>
                    </a:p>
                  </a:txBody>
                  <a:tcPr marL="9525" marR="9525" marT="9525" marB="0" anchor="b"/>
                </a:tc>
                <a:tc>
                  <a:txBody>
                    <a:bodyPr/>
                    <a:lstStyle/>
                    <a:p>
                      <a:pPr algn="ctr" fontAlgn="b"/>
                      <a:r>
                        <a:rPr lang="en-US" sz="2400" b="0" i="0" u="none" strike="noStrike">
                          <a:solidFill>
                            <a:srgbClr val="000000"/>
                          </a:solidFill>
                          <a:latin typeface="Calibri"/>
                        </a:rPr>
                        <a:t>750</a:t>
                      </a:r>
                    </a:p>
                  </a:txBody>
                  <a:tcPr marL="9525" marR="9525" marT="9525" marB="0" anchor="b"/>
                </a:tc>
                <a:tc>
                  <a:txBody>
                    <a:bodyPr/>
                    <a:lstStyle/>
                    <a:p>
                      <a:pPr algn="ctr" fontAlgn="b"/>
                      <a:r>
                        <a:rPr lang="en-US" sz="2400" b="0" i="0" u="none" strike="noStrike">
                          <a:solidFill>
                            <a:srgbClr val="000000"/>
                          </a:solidFill>
                          <a:latin typeface="Calibri"/>
                        </a:rPr>
                        <a:t>620</a:t>
                      </a:r>
                    </a:p>
                  </a:txBody>
                  <a:tcPr marL="9525" marR="9525" marT="9525" marB="0" anchor="b"/>
                </a:tc>
                <a:tc>
                  <a:txBody>
                    <a:bodyPr/>
                    <a:lstStyle/>
                    <a:p>
                      <a:pPr algn="ctr" fontAlgn="b"/>
                      <a:r>
                        <a:rPr lang="en-US" sz="2400" b="0" i="0" u="none" strike="noStrike">
                          <a:solidFill>
                            <a:srgbClr val="000000"/>
                          </a:solidFill>
                          <a:latin typeface="Calibri"/>
                        </a:rPr>
                        <a:t>470</a:t>
                      </a:r>
                    </a:p>
                  </a:txBody>
                  <a:tcPr marL="9525" marR="9525" marT="9525" marB="0" anchor="b"/>
                </a:tc>
                <a:tc>
                  <a:txBody>
                    <a:bodyPr/>
                    <a:lstStyle/>
                    <a:p>
                      <a:pPr algn="ctr" fontAlgn="b"/>
                      <a:r>
                        <a:rPr lang="en-US" sz="2400" b="0" i="0" u="none" strike="noStrike">
                          <a:solidFill>
                            <a:srgbClr val="000000"/>
                          </a:solidFill>
                          <a:latin typeface="Calibri"/>
                        </a:rPr>
                        <a:t>520</a:t>
                      </a:r>
                    </a:p>
                  </a:txBody>
                  <a:tcPr marL="9525" marR="9525" marT="9525" marB="0" anchor="b"/>
                </a:tc>
                <a:extLst>
                  <a:ext uri="{0D108BD9-81ED-4DB2-BD59-A6C34878D82A}">
                    <a16:rowId xmlns:a16="http://schemas.microsoft.com/office/drawing/2014/main" val="10001"/>
                  </a:ext>
                </a:extLst>
              </a:tr>
              <a:tr h="422910">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660</a:t>
                      </a:r>
                    </a:p>
                  </a:txBody>
                  <a:tcPr marL="9525" marR="9525" marT="9525" marB="0" anchor="b"/>
                </a:tc>
                <a:tc>
                  <a:txBody>
                    <a:bodyPr/>
                    <a:lstStyle/>
                    <a:p>
                      <a:pPr algn="ctr" fontAlgn="b"/>
                      <a:r>
                        <a:rPr lang="en-US" sz="2400" b="0" i="0" u="none" strike="noStrike">
                          <a:solidFill>
                            <a:srgbClr val="000000"/>
                          </a:solidFill>
                          <a:latin typeface="Calibri"/>
                        </a:rPr>
                        <a:t>700</a:t>
                      </a:r>
                    </a:p>
                  </a:txBody>
                  <a:tcPr marL="9525" marR="9525" marT="9525" marB="0" anchor="b"/>
                </a:tc>
                <a:tc>
                  <a:txBody>
                    <a:bodyPr/>
                    <a:lstStyle/>
                    <a:p>
                      <a:pPr algn="ctr" fontAlgn="b"/>
                      <a:r>
                        <a:rPr lang="en-US" sz="2400" b="0" i="0" u="none" strike="noStrike">
                          <a:solidFill>
                            <a:srgbClr val="000000"/>
                          </a:solidFill>
                          <a:latin typeface="Calibri"/>
                        </a:rPr>
                        <a:t>580</a:t>
                      </a:r>
                    </a:p>
                  </a:txBody>
                  <a:tcPr marL="9525" marR="9525" marT="9525" marB="0" anchor="b"/>
                </a:tc>
                <a:extLst>
                  <a:ext uri="{0D108BD9-81ED-4DB2-BD59-A6C34878D82A}">
                    <a16:rowId xmlns:a16="http://schemas.microsoft.com/office/drawing/2014/main" val="10002"/>
                  </a:ext>
                </a:extLst>
              </a:tr>
              <a:tr h="422910">
                <a:tc>
                  <a:txBody>
                    <a:bodyPr/>
                    <a:lstStyle/>
                    <a:p>
                      <a:pPr algn="ctr" fontAlgn="b"/>
                      <a:r>
                        <a:rPr lang="en-US" sz="2400" b="0" i="0" u="none" strike="noStrike">
                          <a:solidFill>
                            <a:srgbClr val="000000"/>
                          </a:solidFill>
                          <a:latin typeface="Calibri"/>
                        </a:rPr>
                        <a:t>460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a:solidFill>
                            <a:srgbClr val="000000"/>
                          </a:solidFill>
                          <a:latin typeface="Calibri"/>
                        </a:rPr>
                        <a:t>640</a:t>
                      </a:r>
                    </a:p>
                  </a:txBody>
                  <a:tcPr marL="9525" marR="9525" marT="9525" marB="0" anchor="b"/>
                </a:tc>
                <a:tc>
                  <a:txBody>
                    <a:bodyPr/>
                    <a:lstStyle/>
                    <a:p>
                      <a:pPr algn="ctr" fontAlgn="b"/>
                      <a:r>
                        <a:rPr lang="en-US" sz="2400" b="0" i="0" u="none" strike="noStrike">
                          <a:solidFill>
                            <a:srgbClr val="000000"/>
                          </a:solidFill>
                          <a:latin typeface="Calibri"/>
                        </a:rPr>
                        <a:t>690</a:t>
                      </a:r>
                    </a:p>
                  </a:txBody>
                  <a:tcPr marL="9525" marR="9525" marT="9525" marB="0" anchor="b"/>
                </a:tc>
                <a:tc>
                  <a:txBody>
                    <a:bodyPr/>
                    <a:lstStyle/>
                    <a:p>
                      <a:pPr algn="ctr" fontAlgn="b"/>
                      <a:r>
                        <a:rPr lang="en-US" sz="2400" b="0" i="0" u="none" strike="noStrike">
                          <a:solidFill>
                            <a:srgbClr val="000000"/>
                          </a:solidFill>
                          <a:latin typeface="Calibri"/>
                        </a:rPr>
                        <a:t>530</a:t>
                      </a:r>
                    </a:p>
                  </a:txBody>
                  <a:tcPr marL="9525" marR="9525" marT="9525" marB="0" anchor="b"/>
                </a:tc>
                <a:tc>
                  <a:txBody>
                    <a:bodyPr/>
                    <a:lstStyle/>
                    <a:p>
                      <a:pPr algn="ctr" fontAlgn="b"/>
                      <a:r>
                        <a:rPr lang="en-US" sz="2400" b="0" i="0" u="none" strike="noStrike">
                          <a:solidFill>
                            <a:srgbClr val="000000"/>
                          </a:solidFill>
                          <a:latin typeface="Calibri"/>
                        </a:rPr>
                        <a:t>490</a:t>
                      </a:r>
                    </a:p>
                  </a:txBody>
                  <a:tcPr marL="9525" marR="9525" marT="9525" marB="0" anchor="b"/>
                </a:tc>
                <a:extLst>
                  <a:ext uri="{0D108BD9-81ED-4DB2-BD59-A6C34878D82A}">
                    <a16:rowId xmlns:a16="http://schemas.microsoft.com/office/drawing/2014/main" val="10003"/>
                  </a:ext>
                </a:extLst>
              </a:tr>
              <a:tr h="422910">
                <a:tc>
                  <a:txBody>
                    <a:bodyPr/>
                    <a:lstStyle/>
                    <a:p>
                      <a:pPr algn="ctr" fontAlgn="b"/>
                      <a:r>
                        <a:rPr lang="en-US" sz="2400" b="0" i="0" u="none" strike="noStrike">
                          <a:solidFill>
                            <a:srgbClr val="000000"/>
                          </a:solidFill>
                          <a:latin typeface="Calibri"/>
                        </a:rPr>
                        <a:t>500</a:t>
                      </a:r>
                    </a:p>
                  </a:txBody>
                  <a:tcPr marL="9525" marR="9525" marT="9525" marB="0" anchor="b"/>
                </a:tc>
                <a:tc>
                  <a:txBody>
                    <a:bodyPr/>
                    <a:lstStyle/>
                    <a:p>
                      <a:pPr algn="ctr" fontAlgn="b"/>
                      <a:r>
                        <a:rPr lang="en-US" sz="2400" b="0" i="0" u="none" strike="noStrike">
                          <a:solidFill>
                            <a:srgbClr val="000000"/>
                          </a:solidFill>
                          <a:latin typeface="Calibri"/>
                        </a:rPr>
                        <a:t>560</a:t>
                      </a:r>
                    </a:p>
                  </a:txBody>
                  <a:tcPr marL="9525" marR="9525" marT="9525" marB="0" anchor="b"/>
                </a:tc>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760</a:t>
                      </a:r>
                    </a:p>
                  </a:txBody>
                  <a:tcPr marL="9525" marR="9525" marT="9525" marB="0" anchor="b"/>
                </a:tc>
                <a:tc>
                  <a:txBody>
                    <a:bodyPr/>
                    <a:lstStyle/>
                    <a:p>
                      <a:pPr algn="ctr" fontAlgn="b"/>
                      <a:r>
                        <a:rPr lang="en-US" sz="2400" b="0" i="0" u="none" strike="noStrike">
                          <a:solidFill>
                            <a:srgbClr val="000000"/>
                          </a:solidFill>
                          <a:latin typeface="Calibri"/>
                        </a:rPr>
                        <a:t>650</a:t>
                      </a:r>
                    </a:p>
                  </a:txBody>
                  <a:tcPr marL="9525" marR="9525" marT="9525" marB="0" anchor="b"/>
                </a:tc>
                <a:tc>
                  <a:txBody>
                    <a:bodyPr/>
                    <a:lstStyle/>
                    <a:p>
                      <a:pPr algn="ctr" fontAlgn="b"/>
                      <a:r>
                        <a:rPr lang="en-US" sz="2400" b="0" i="0" u="none" strike="noStrike">
                          <a:solidFill>
                            <a:srgbClr val="000000"/>
                          </a:solidFill>
                          <a:latin typeface="Calibri"/>
                        </a:rPr>
                        <a:t>760</a:t>
                      </a:r>
                    </a:p>
                  </a:txBody>
                  <a:tcPr marL="9525" marR="9525" marT="9525" marB="0" anchor="b"/>
                </a:tc>
                <a:extLst>
                  <a:ext uri="{0D108BD9-81ED-4DB2-BD59-A6C34878D82A}">
                    <a16:rowId xmlns:a16="http://schemas.microsoft.com/office/drawing/2014/main" val="10004"/>
                  </a:ext>
                </a:extLst>
              </a:tr>
              <a:tr h="422910">
                <a:tc>
                  <a:txBody>
                    <a:bodyPr/>
                    <a:lstStyle/>
                    <a:p>
                      <a:pPr algn="ctr" fontAlgn="b"/>
                      <a:r>
                        <a:rPr lang="en-US" sz="2400" b="0" i="0" u="none" strike="noStrike">
                          <a:solidFill>
                            <a:srgbClr val="000000"/>
                          </a:solidFill>
                          <a:latin typeface="Calibri"/>
                        </a:rPr>
                        <a:t>580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710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570</a:t>
                      </a:r>
                    </a:p>
                  </a:txBody>
                  <a:tcPr marL="9525" marR="9525" marT="9525" marB="0" anchor="b"/>
                </a:tc>
                <a:extLst>
                  <a:ext uri="{0D108BD9-81ED-4DB2-BD59-A6C34878D82A}">
                    <a16:rowId xmlns:a16="http://schemas.microsoft.com/office/drawing/2014/main" val="10005"/>
                  </a:ext>
                </a:extLst>
              </a:tr>
              <a:tr h="422910">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550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490</a:t>
                      </a:r>
                    </a:p>
                  </a:txBody>
                  <a:tcPr marL="9525" marR="9525" marT="9525" marB="0" anchor="b"/>
                </a:tc>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550</a:t>
                      </a:r>
                    </a:p>
                  </a:txBody>
                  <a:tcPr marL="9525" marR="9525" marT="9525" marB="0" anchor="b"/>
                </a:tc>
                <a:extLst>
                  <a:ext uri="{0D108BD9-81ED-4DB2-BD59-A6C34878D82A}">
                    <a16:rowId xmlns:a16="http://schemas.microsoft.com/office/drawing/2014/main" val="10006"/>
                  </a:ext>
                </a:extLst>
              </a:tr>
              <a:tr h="422910">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620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dirty="0">
                          <a:solidFill>
                            <a:srgbClr val="000000"/>
                          </a:solidFill>
                          <a:latin typeface="Calibri"/>
                        </a:rPr>
                        <a:t>570</a:t>
                      </a:r>
                    </a:p>
                  </a:txBody>
                  <a:tcPr marL="9525" marR="9525" marT="9525" marB="0" anchor="b"/>
                </a:tc>
                <a:tc>
                  <a:txBody>
                    <a:bodyPr/>
                    <a:lstStyle/>
                    <a:p>
                      <a:pPr algn="ctr" fontAlgn="b"/>
                      <a:r>
                        <a:rPr lang="en-US" sz="2400" b="0" i="0" u="none" strike="noStrike" dirty="0">
                          <a:solidFill>
                            <a:srgbClr val="000000"/>
                          </a:solidFill>
                          <a:latin typeface="Calibri"/>
                        </a:rPr>
                        <a:t>690</a:t>
                      </a:r>
                    </a:p>
                  </a:txBody>
                  <a:tcPr marL="9525" marR="9525" marT="9525" marB="0" anchor="b"/>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In order to calculate the standard deviation using a TI-30XIIS/B calculator, begin by clearing the data lists in the calculator. Then enter the data points as before by using the following commands: </a:t>
            </a:r>
          </a:p>
          <a:p>
            <a:pPr>
              <a:tabLst>
                <a:tab pos="914400" algn="l"/>
              </a:tabLst>
            </a:pPr>
            <a:r>
              <a:rPr lang="en-US" dirty="0"/>
              <a:t>	</a:t>
            </a:r>
            <a:r>
              <a:rPr lang="en-US" b="1" dirty="0"/>
              <a:t>1.</a:t>
            </a:r>
            <a:r>
              <a:rPr lang="en-US" dirty="0"/>
              <a:t>  Press                      . </a:t>
            </a:r>
          </a:p>
          <a:p>
            <a:pPr>
              <a:tabLst>
                <a:tab pos="914400" algn="l"/>
              </a:tabLst>
            </a:pPr>
            <a:r>
              <a:rPr lang="en-US" dirty="0"/>
              <a:t>	</a:t>
            </a:r>
            <a:r>
              <a:rPr lang="en-US" b="1" dirty="0"/>
              <a:t>2.</a:t>
            </a:r>
            <a:r>
              <a:rPr lang="en-US" dirty="0"/>
              <a:t>  Choose </a:t>
            </a:r>
            <a:r>
              <a:rPr lang="en-US" b="1" dirty="0">
                <a:latin typeface="Ti86pc" pitchFamily="49" charset="0"/>
              </a:rPr>
              <a:t>1-VAR</a:t>
            </a:r>
            <a:r>
              <a:rPr lang="en-US" dirty="0"/>
              <a:t> and press               . </a:t>
            </a:r>
          </a:p>
          <a:p>
            <a:pPr>
              <a:tabLst>
                <a:tab pos="914400" algn="l"/>
              </a:tabLst>
            </a:pPr>
            <a:r>
              <a:rPr lang="en-US" dirty="0"/>
              <a:t>	</a:t>
            </a:r>
            <a:r>
              <a:rPr lang="en-US" b="1" dirty="0"/>
              <a:t>3.</a:t>
            </a:r>
            <a:r>
              <a:rPr lang="en-US" dirty="0"/>
              <a:t>  Press            (</a:t>
            </a:r>
            <a:r>
              <a:rPr lang="en-US" dirty="0">
                <a:latin typeface="Ti86pc" pitchFamily="49" charset="0"/>
              </a:rPr>
              <a:t>X</a:t>
            </a:r>
            <a:r>
              <a:rPr lang="en-US" dirty="0"/>
              <a:t>= should appear. </a:t>
            </a:r>
          </a:p>
        </p:txBody>
      </p:sp>
      <p:pic>
        <p:nvPicPr>
          <p:cNvPr id="10242" name="Picture 2"/>
          <p:cNvPicPr>
            <a:picLocks noChangeAspect="1" noChangeArrowheads="1"/>
          </p:cNvPicPr>
          <p:nvPr/>
        </p:nvPicPr>
        <p:blipFill>
          <a:blip r:embed="rId2" cstate="print"/>
          <a:srcRect/>
          <a:stretch>
            <a:fillRect/>
          </a:stretch>
        </p:blipFill>
        <p:spPr bwMode="auto">
          <a:xfrm>
            <a:off x="2688608" y="3683760"/>
            <a:ext cx="877824" cy="36576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3581400" y="3683760"/>
            <a:ext cx="789167" cy="36576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5642216" y="4218296"/>
            <a:ext cx="1102505" cy="36576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2743200" y="4710752"/>
            <a:ext cx="789167"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normAutofit/>
          </a:bodyPr>
          <a:lstStyle/>
          <a:p>
            <a:pPr marL="914400" indent="-914400">
              <a:tabLst>
                <a:tab pos="463550" algn="l"/>
              </a:tabLst>
            </a:pPr>
            <a:r>
              <a:rPr lang="en-US" b="1" dirty="0"/>
              <a:t>	4.</a:t>
            </a:r>
            <a:r>
              <a:rPr lang="en-US" dirty="0"/>
              <a:t>	Enter a data value and press the down arrow key twice, since the frequency is one for each data point. </a:t>
            </a:r>
          </a:p>
          <a:p>
            <a:pPr marL="914400" indent="-914400">
              <a:tabLst>
                <a:tab pos="463550" algn="l"/>
              </a:tabLst>
            </a:pPr>
            <a:r>
              <a:rPr lang="en-US" dirty="0"/>
              <a:t>	</a:t>
            </a:r>
            <a:r>
              <a:rPr lang="en-US" b="1" dirty="0"/>
              <a:t>5.</a:t>
            </a:r>
            <a:r>
              <a:rPr lang="en-US" dirty="0"/>
              <a:t>	After the last data point is entered, press              . </a:t>
            </a:r>
          </a:p>
          <a:p>
            <a:r>
              <a:rPr lang="en-US" dirty="0"/>
              <a:t>Because the values given are only a sample of students, we want the </a:t>
            </a:r>
            <a:r>
              <a:rPr lang="en-US" i="1" dirty="0"/>
              <a:t>sample standard deviation</a:t>
            </a:r>
            <a:r>
              <a:rPr lang="en-US" dirty="0"/>
              <a:t>. To calculate the sample standard deviation, press              . Scroll over to the sample standard deviation, which is denoted by </a:t>
            </a:r>
            <a:r>
              <a:rPr lang="en-US" dirty="0" err="1"/>
              <a:t>sx</a:t>
            </a:r>
            <a:r>
              <a:rPr lang="en-US" dirty="0"/>
              <a:t> in the list of calculated values. From the list we see that</a:t>
            </a:r>
            <a:r>
              <a:rPr lang="en-US" i="1" dirty="0"/>
              <a:t> s </a:t>
            </a:r>
            <a:r>
              <a:rPr lang="en-US" dirty="0"/>
              <a:t>≈ 10.3.</a:t>
            </a:r>
            <a:r>
              <a:rPr lang="en-US" i="1" dirty="0"/>
              <a:t> </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362960" y="2743200"/>
            <a:ext cx="1102505" cy="36576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cstate="print"/>
          <a:srcRect/>
          <a:stretch>
            <a:fillRect/>
          </a:stretch>
        </p:blipFill>
        <p:spPr bwMode="auto">
          <a:xfrm>
            <a:off x="5908344" y="4101152"/>
            <a:ext cx="1032387"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a:xfrm>
            <a:off x="457200" y="1280160"/>
            <a:ext cx="8229600" cy="3367076"/>
          </a:xfrm>
        </p:spPr>
        <p:txBody>
          <a:bodyPr>
            <a:spAutoFit/>
          </a:bodyPr>
          <a:lstStyle/>
          <a:p>
            <a:r>
              <a:rPr lang="en-US" dirty="0"/>
              <a:t>To calculate the standard deviation using the list function on a TI-83/84 Plus calculator, </a:t>
            </a:r>
          </a:p>
          <a:p>
            <a:pPr marL="914400" indent="-914400">
              <a:tabLst>
                <a:tab pos="463550" algn="l"/>
              </a:tabLst>
            </a:pPr>
            <a:r>
              <a:rPr lang="en-US" dirty="0"/>
              <a:t>	</a:t>
            </a:r>
            <a:r>
              <a:rPr lang="en-US" b="1" dirty="0"/>
              <a:t>1.</a:t>
            </a:r>
            <a:r>
              <a:rPr lang="en-US" dirty="0"/>
              <a:t>	Press           , then choose </a:t>
            </a:r>
            <a:r>
              <a:rPr lang="en-US" dirty="0">
                <a:latin typeface="Ti86pc" pitchFamily="49" charset="0"/>
              </a:rPr>
              <a:t>1:Edit</a:t>
            </a:r>
            <a:r>
              <a:rPr lang="en-US" dirty="0">
                <a:latin typeface="+mj-lt"/>
              </a:rPr>
              <a:t>...</a:t>
            </a:r>
            <a:r>
              <a:rPr lang="en-US" dirty="0"/>
              <a:t>, and enter your data in </a:t>
            </a:r>
            <a:r>
              <a:rPr lang="en-US" dirty="0">
                <a:latin typeface="Ti86pc" pitchFamily="49" charset="0"/>
              </a:rPr>
              <a:t>L1</a:t>
            </a:r>
            <a:r>
              <a:rPr lang="en-US" dirty="0"/>
              <a:t>. </a:t>
            </a:r>
          </a:p>
          <a:p>
            <a:pPr marL="914400" indent="-914400">
              <a:tabLst>
                <a:tab pos="463550" algn="l"/>
              </a:tabLst>
            </a:pPr>
            <a:r>
              <a:rPr lang="en-US" dirty="0"/>
              <a:t>	</a:t>
            </a:r>
            <a:r>
              <a:rPr lang="en-US" b="1" dirty="0"/>
              <a:t>2.</a:t>
            </a:r>
            <a:r>
              <a:rPr lang="en-US" dirty="0"/>
              <a:t>	Press            again and now scroll to the right to </a:t>
            </a:r>
            <a:r>
              <a:rPr lang="en-US" dirty="0">
                <a:latin typeface="Ti86pc" pitchFamily="49" charset="0"/>
              </a:rPr>
              <a:t>CALC</a:t>
            </a:r>
            <a:r>
              <a:rPr lang="en-US" dirty="0"/>
              <a:t>. </a:t>
            </a:r>
          </a:p>
          <a:p>
            <a:pPr marL="463550" indent="-463550">
              <a:tabLst>
                <a:tab pos="109538" algn="l"/>
              </a:tabLst>
            </a:pPr>
            <a:r>
              <a:rPr lang="en-US" dirty="0"/>
              <a:t>	</a:t>
            </a:r>
          </a:p>
        </p:txBody>
      </p:sp>
      <p:pic>
        <p:nvPicPr>
          <p:cNvPr id="12290" name="Picture 2"/>
          <p:cNvPicPr>
            <a:picLocks noChangeAspect="1" noChangeArrowheads="1"/>
          </p:cNvPicPr>
          <p:nvPr/>
        </p:nvPicPr>
        <p:blipFill>
          <a:blip r:embed="rId2" cstate="print"/>
          <a:srcRect/>
          <a:stretch>
            <a:fillRect/>
          </a:stretch>
        </p:blipFill>
        <p:spPr bwMode="auto">
          <a:xfrm>
            <a:off x="2296143" y="2313296"/>
            <a:ext cx="773465" cy="36576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293871" y="3256584"/>
            <a:ext cx="773465"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914400" indent="-914400">
              <a:tabLst>
                <a:tab pos="463550" algn="l"/>
              </a:tabLst>
            </a:pPr>
            <a:r>
              <a:rPr lang="en-US" dirty="0"/>
              <a:t>	</a:t>
            </a:r>
            <a:r>
              <a:rPr lang="en-US" b="1" dirty="0"/>
              <a:t>3.</a:t>
            </a:r>
            <a:r>
              <a:rPr lang="en-US" dirty="0"/>
              <a:t>	Choose option </a:t>
            </a:r>
            <a:r>
              <a:rPr lang="en-US" dirty="0">
                <a:latin typeface="Ti86pc" pitchFamily="49" charset="0"/>
              </a:rPr>
              <a:t>1:1-Var Stats</a:t>
            </a:r>
            <a:r>
              <a:rPr lang="en-US" dirty="0"/>
              <a:t> and press </a:t>
            </a:r>
          </a:p>
          <a:p>
            <a:pPr marL="914400" indent="-914400">
              <a:tabLst>
                <a:tab pos="463550" algn="l"/>
              </a:tabLst>
            </a:pPr>
            <a:r>
              <a:rPr lang="en-US" dirty="0"/>
              <a:t>		              . If your data are in </a:t>
            </a:r>
            <a:r>
              <a:rPr lang="en-US" dirty="0">
                <a:latin typeface="Ti86pc" pitchFamily="49" charset="0"/>
              </a:rPr>
              <a:t>L1</a:t>
            </a:r>
            <a:r>
              <a:rPr lang="en-US" dirty="0"/>
              <a:t>, press              again since </a:t>
            </a:r>
            <a:r>
              <a:rPr lang="en-US" dirty="0">
                <a:latin typeface="Ti86pc" pitchFamily="49" charset="0"/>
              </a:rPr>
              <a:t>L1</a:t>
            </a:r>
            <a:r>
              <a:rPr lang="en-US" dirty="0"/>
              <a:t> is the default list. If you did not type your data in </a:t>
            </a:r>
            <a:r>
              <a:rPr lang="en-US" dirty="0">
                <a:latin typeface="Ti86pc" pitchFamily="49" charset="0"/>
              </a:rPr>
              <a:t>L1</a:t>
            </a:r>
            <a:r>
              <a:rPr lang="en-US" dirty="0"/>
              <a:t>, enter the list where your data are located, such as </a:t>
            </a:r>
            <a:r>
              <a:rPr lang="en-US" dirty="0">
                <a:latin typeface="Ti86pc" pitchFamily="49" charset="0"/>
              </a:rPr>
              <a:t>L2</a:t>
            </a:r>
            <a:r>
              <a:rPr lang="en-US" dirty="0"/>
              <a:t> or </a:t>
            </a:r>
            <a:r>
              <a:rPr lang="en-US" dirty="0">
                <a:latin typeface="Ti86pc" pitchFamily="49" charset="0"/>
              </a:rPr>
              <a:t>L3</a:t>
            </a:r>
            <a:r>
              <a:rPr lang="en-US" dirty="0"/>
              <a:t>. (These list names are in blue, above the numeric keys.)</a:t>
            </a:r>
          </a:p>
        </p:txBody>
      </p:sp>
      <p:pic>
        <p:nvPicPr>
          <p:cNvPr id="4" name="Picture 4"/>
          <p:cNvPicPr>
            <a:picLocks noChangeAspect="1" noChangeArrowheads="1"/>
          </p:cNvPicPr>
          <p:nvPr/>
        </p:nvPicPr>
        <p:blipFill>
          <a:blip r:embed="rId2" cstate="print"/>
          <a:srcRect/>
          <a:stretch>
            <a:fillRect/>
          </a:stretch>
        </p:blipFill>
        <p:spPr bwMode="auto">
          <a:xfrm>
            <a:off x="1447800" y="1905000"/>
            <a:ext cx="1102505" cy="36576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6858000" y="1905000"/>
            <a:ext cx="1102505" cy="365760"/>
          </a:xfrm>
          <a:prstGeom prst="rect">
            <a:avLst/>
          </a:prstGeom>
          <a:noFill/>
          <a:ln w="9525">
            <a:noFill/>
            <a:miter lim="800000"/>
            <a:headEnd/>
            <a:tailEnd/>
          </a:ln>
          <a:effectLst/>
        </p:spPr>
      </p:pic>
      <p:pic>
        <p:nvPicPr>
          <p:cNvPr id="6" name="Picture 5" descr="LIB_7-3_Example7a.png"/>
          <p:cNvPicPr>
            <a:picLocks noChangeAspect="1"/>
          </p:cNvPicPr>
          <p:nvPr/>
        </p:nvPicPr>
        <p:blipFill>
          <a:blip r:embed="rId3"/>
          <a:stretch>
            <a:fillRect/>
          </a:stretch>
        </p:blipFill>
        <p:spPr>
          <a:xfrm>
            <a:off x="3235570" y="4038600"/>
            <a:ext cx="2672861" cy="1828800"/>
          </a:xfrm>
          <a:prstGeom prst="rect">
            <a:avLst/>
          </a:prstGeom>
          <a:solidFill>
            <a:srgbClr val="CCFFCC"/>
          </a:solidFill>
          <a:ln w="127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dirty="0"/>
              <a:t>A list of numerical statistics will be generated for the data. The beginning of the list is shown in the margin. Because the values given are only a sample of college students, we want the </a:t>
            </a:r>
            <a:r>
              <a:rPr lang="en-US" i="1" dirty="0"/>
              <a:t>sample standard deviation</a:t>
            </a:r>
            <a:r>
              <a:rPr lang="en-US" dirty="0"/>
              <a:t>, which is denoted by </a:t>
            </a:r>
            <a:r>
              <a:rPr lang="en-US" i="1" dirty="0"/>
              <a:t>s </a:t>
            </a:r>
            <a:r>
              <a:rPr lang="en-US" dirty="0"/>
              <a:t>(on the calculator, this is displayed as </a:t>
            </a:r>
            <a:r>
              <a:rPr lang="en-US" dirty="0" err="1"/>
              <a:t>Sx</a:t>
            </a:r>
            <a:r>
              <a:rPr lang="en-US" dirty="0"/>
              <a:t>). From the list we see that</a:t>
            </a:r>
            <a:r>
              <a:rPr lang="en-US" i="1" dirty="0"/>
              <a:t> s </a:t>
            </a:r>
            <a:r>
              <a:rPr lang="en-US" dirty="0"/>
              <a:t>≈ 10.3.</a:t>
            </a:r>
            <a:r>
              <a:rPr lang="en-US" i="1" dirty="0"/>
              <a:t> </a:t>
            </a:r>
          </a:p>
          <a:p>
            <a:r>
              <a:rPr lang="en-US" dirty="0"/>
              <a:t>Since the standard deviation tells us about the average distance away from the mean, we can conclude that student tweeting behavior usually varies from the mean by tens rather than hundreds of tweets.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463550" indent="-463550"/>
            <a:r>
              <a:rPr lang="en-US" b="1" dirty="0"/>
              <a:t>b.	</a:t>
            </a:r>
            <a:r>
              <a:rPr lang="en-US" dirty="0"/>
              <a:t>Begin by clearing the data lists in the calculator. Now enter the data as you did in part a. Since we are told that the values given represent an entire Senior class, we want the </a:t>
            </a:r>
            <a:r>
              <a:rPr lang="en-US" i="1" dirty="0"/>
              <a:t>population standard deviation</a:t>
            </a:r>
            <a:r>
              <a:rPr lang="en-US" dirty="0"/>
              <a:t>, which is denoted by </a:t>
            </a:r>
            <a:r>
              <a:rPr lang="el-GR" dirty="0">
                <a:latin typeface="Cambria Math" panose="02040503050406030204" pitchFamily="18" charset="0"/>
                <a:ea typeface="Cambria Math" panose="02040503050406030204" pitchFamily="18" charset="0"/>
              </a:rPr>
              <a:t>σ</a:t>
            </a:r>
            <a:r>
              <a:rPr lang="en-US" dirty="0"/>
              <a:t>x. From the list we see that</a:t>
            </a:r>
            <a:r>
              <a:rPr lang="en-US" i="1" dirty="0"/>
              <a:t> </a:t>
            </a:r>
            <a:br>
              <a:rPr lang="en-US" i="1" dirty="0">
                <a:latin typeface="Euclid Symbol" pitchFamily="18" charset="2"/>
              </a:rPr>
            </a:br>
            <a:r>
              <a:rPr lang="el-GR" i="1" dirty="0">
                <a:latin typeface="Cambria Math" panose="02040503050406030204" pitchFamily="18" charset="0"/>
                <a:ea typeface="Cambria Math" panose="02040503050406030204" pitchFamily="18" charset="0"/>
              </a:rPr>
              <a:t>σ</a:t>
            </a:r>
            <a:r>
              <a:rPr lang="en-US" i="1" dirty="0">
                <a:latin typeface="Cambria Math" panose="02040503050406030204" pitchFamily="18" charset="0"/>
                <a:ea typeface="Cambria Math" panose="02040503050406030204" pitchFamily="18" charset="0"/>
              </a:rPr>
              <a:t> </a:t>
            </a:r>
            <a:r>
              <a:rPr lang="en-US" dirty="0"/>
              <a:t>≈ 72.8.</a:t>
            </a:r>
            <a:r>
              <a:rPr lang="en-US" b="1" i="1" dirty="0"/>
              <a:t> </a:t>
            </a:r>
            <a:endParaRPr lang="en-US" dirty="0"/>
          </a:p>
        </p:txBody>
      </p:sp>
      <p:pic>
        <p:nvPicPr>
          <p:cNvPr id="4" name="Picture 3" descr="new.png"/>
          <p:cNvPicPr>
            <a:picLocks noChangeAspect="1"/>
          </p:cNvPicPr>
          <p:nvPr/>
        </p:nvPicPr>
        <p:blipFill>
          <a:blip r:embed="rId2"/>
          <a:stretch>
            <a:fillRect/>
          </a:stretch>
        </p:blipFill>
        <p:spPr>
          <a:xfrm>
            <a:off x="3235569" y="3810000"/>
            <a:ext cx="2672862" cy="1828800"/>
          </a:xfrm>
          <a:prstGeom prst="rect">
            <a:avLst/>
          </a:prstGeom>
          <a:solidFill>
            <a:srgbClr val="CCFFCC"/>
          </a:solidFill>
          <a:ln w="12700" cap="rnd">
            <a:solidFill>
              <a:srgbClr val="000000"/>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dirty="0"/>
              <a:t>Therefore, we know that SAT Critical Reading scores differ from the mean on average by 72.8 points. While we’ve got the calculator handy, we can see that the mean is actually approximately 602.9. Although there is not an actual score of 602.9, you can see that many of the students scores fall within about 70 points (or 1 standard deviation) of that mean, either larger or smaller.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Mean </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Arithmetic Mean </a:t>
            </a:r>
          </a:p>
          <a:p>
            <a:r>
              <a:rPr lang="en-US" dirty="0">
                <a:solidFill>
                  <a:srgbClr val="000000"/>
                </a:solidFill>
              </a:rPr>
              <a:t>The </a:t>
            </a:r>
            <a:r>
              <a:rPr lang="en-US" b="1" dirty="0">
                <a:solidFill>
                  <a:srgbClr val="C00000"/>
                </a:solidFill>
              </a:rPr>
              <a:t>mean</a:t>
            </a:r>
            <a:r>
              <a:rPr lang="en-US" dirty="0">
                <a:solidFill>
                  <a:srgbClr val="000000"/>
                </a:solidFill>
              </a:rPr>
              <a:t> is the sum of all of the data values divided by the number of data points. Formally, the formula for the </a:t>
            </a:r>
            <a:r>
              <a:rPr lang="en-US" b="1" dirty="0">
                <a:solidFill>
                  <a:srgbClr val="C00000"/>
                </a:solidFill>
              </a:rPr>
              <a:t>population mean </a:t>
            </a:r>
            <a:r>
              <a:rPr lang="en-US" dirty="0">
                <a:solidFill>
                  <a:srgbClr val="000000"/>
                </a:solidFill>
              </a:rPr>
              <a:t>is</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and </a:t>
            </a:r>
            <a:r>
              <a:rPr lang="en-US" i="1" dirty="0">
                <a:solidFill>
                  <a:srgbClr val="000000"/>
                </a:solidFill>
              </a:rPr>
              <a:t>N</a:t>
            </a:r>
            <a:r>
              <a:rPr lang="en-US" dirty="0">
                <a:solidFill>
                  <a:srgbClr val="000000"/>
                </a:solidFill>
              </a:rPr>
              <a:t> is the number of data values in the population.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893175890"/>
              </p:ext>
            </p:extLst>
          </p:nvPr>
        </p:nvGraphicFramePr>
        <p:xfrm>
          <a:off x="3098800" y="3200400"/>
          <a:ext cx="2946400" cy="838200"/>
        </p:xfrm>
        <a:graphic>
          <a:graphicData uri="http://schemas.openxmlformats.org/presentationml/2006/ole">
            <mc:AlternateContent xmlns:mc="http://schemas.openxmlformats.org/markup-compatibility/2006">
              <mc:Choice xmlns:v="urn:schemas-microsoft-com:vml" Requires="v">
                <p:oleObj spid="_x0000_s1054" name="Equation" r:id="rId3" imgW="2946240" imgH="838080" progId="Equation.DSMT4">
                  <p:embed/>
                </p:oleObj>
              </mc:Choice>
              <mc:Fallback>
                <p:oleObj name="Equation" r:id="rId3" imgW="2946240" imgH="838080" progId="Equation.DSMT4">
                  <p:embed/>
                  <p:pic>
                    <p:nvPicPr>
                      <p:cNvPr id="0" name="Picture 2"/>
                      <p:cNvPicPr>
                        <a:picLocks noChangeAspect="1" noChangeArrowheads="1"/>
                      </p:cNvPicPr>
                      <p:nvPr/>
                    </p:nvPicPr>
                    <p:blipFill>
                      <a:blip r:embed="rId4"/>
                      <a:srcRect/>
                      <a:stretch>
                        <a:fillRect/>
                      </a:stretch>
                    </p:blipFill>
                    <p:spPr bwMode="auto">
                      <a:xfrm>
                        <a:off x="3098800" y="3200400"/>
                        <a:ext cx="294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Find the population standard deviation for the following data. </a:t>
            </a:r>
          </a:p>
          <a:p>
            <a:pPr algn="ctr"/>
            <a:r>
              <a:rPr lang="en-US" dirty="0">
                <a:solidFill>
                  <a:srgbClr val="000000"/>
                </a:solidFill>
              </a:rPr>
              <a:t>8, 12, 10, 11, 13, 12, 15, 9, 11, 16 </a:t>
            </a:r>
          </a:p>
        </p:txBody>
      </p:sp>
      <p:sp>
        <p:nvSpPr>
          <p:cNvPr id="4" name="Rectangle 3"/>
          <p:cNvSpPr/>
          <p:nvPr/>
        </p:nvSpPr>
        <p:spPr>
          <a:xfrm>
            <a:off x="457200" y="5410200"/>
            <a:ext cx="2111732" cy="523220"/>
          </a:xfrm>
          <a:prstGeom prst="rect">
            <a:avLst/>
          </a:prstGeom>
        </p:spPr>
        <p:txBody>
          <a:bodyPr wrap="none">
            <a:spAutoFit/>
          </a:bodyPr>
          <a:lstStyle/>
          <a:p>
            <a:pPr marL="463550" indent="-463550"/>
            <a:r>
              <a:rPr lang="en-US" sz="2800" dirty="0">
                <a:solidFill>
                  <a:srgbClr val="000000"/>
                </a:solidFill>
              </a:rPr>
              <a:t>Answer:  </a:t>
            </a:r>
            <a:r>
              <a:rPr lang="en-US" sz="2800" dirty="0">
                <a:solidFill>
                  <a:srgbClr val="FF0000"/>
                </a:solidFill>
              </a:rPr>
              <a:t>2.4</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a:xfrm>
            <a:off x="457200" y="1280160"/>
            <a:ext cx="8229600" cy="4228850"/>
          </a:xfrm>
          <a:solidFill>
            <a:srgbClr val="FFFFCC"/>
          </a:solidFill>
          <a:ln w="28575">
            <a:solidFill>
              <a:srgbClr val="000000"/>
            </a:solidFill>
          </a:ln>
        </p:spPr>
        <p:txBody>
          <a:bodyPr>
            <a:spAutoFit/>
          </a:bodyPr>
          <a:lstStyle/>
          <a:p>
            <a:pPr algn="ctr"/>
            <a:r>
              <a:rPr lang="en-US" b="1" dirty="0">
                <a:solidFill>
                  <a:srgbClr val="000000"/>
                </a:solidFill>
              </a:rPr>
              <a:t>Empirical Rule</a:t>
            </a:r>
          </a:p>
          <a:p>
            <a:r>
              <a:rPr lang="en-US" dirty="0">
                <a:solidFill>
                  <a:srgbClr val="000000"/>
                </a:solidFill>
              </a:rPr>
              <a:t>When the distribution of a set of data is approximately bell-shaped, we can estimate the percentage of data values that fall within a few standard deviations of the mean in the following way.</a:t>
            </a:r>
          </a:p>
          <a:p>
            <a:r>
              <a:rPr lang="en-US" dirty="0">
                <a:solidFill>
                  <a:srgbClr val="000000"/>
                </a:solidFill>
              </a:rPr>
              <a:t>Approximately 68% of all data points</a:t>
            </a:r>
            <a:br>
              <a:rPr lang="en-US" dirty="0">
                <a:solidFill>
                  <a:srgbClr val="000000"/>
                </a:solidFill>
              </a:rPr>
            </a:br>
            <a:r>
              <a:rPr lang="en-US" dirty="0">
                <a:solidFill>
                  <a:srgbClr val="000000"/>
                </a:solidFill>
              </a:rPr>
              <a:t>lie within 1 standard deviation </a:t>
            </a:r>
            <a:br>
              <a:rPr lang="en-US" dirty="0">
                <a:solidFill>
                  <a:srgbClr val="000000"/>
                </a:solidFill>
              </a:rPr>
            </a:br>
            <a:r>
              <a:rPr lang="en-US" dirty="0">
                <a:solidFill>
                  <a:srgbClr val="000000"/>
                </a:solidFill>
              </a:rPr>
              <a:t>above and below the mean.</a:t>
            </a:r>
          </a:p>
          <a:p>
            <a:endParaRPr lang="en-US" dirty="0">
              <a:solidFill>
                <a:srgbClr val="0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603" y="3733800"/>
            <a:ext cx="2640344" cy="1390950"/>
          </a:xfrm>
          <a:prstGeom prst="rect">
            <a:avLst/>
          </a:prstGeom>
        </p:spPr>
      </p:pic>
    </p:spTree>
    <p:extLst>
      <p:ext uri="{BB962C8B-B14F-4D97-AF65-F5344CB8AC3E}">
        <p14:creationId xmlns:p14="http://schemas.microsoft.com/office/powerpoint/2010/main" val="4151608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(cont.)</a:t>
            </a:r>
          </a:p>
        </p:txBody>
      </p:sp>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pPr algn="ctr"/>
            <a:r>
              <a:rPr lang="en-US" b="1" dirty="0">
                <a:solidFill>
                  <a:srgbClr val="000000"/>
                </a:solidFill>
              </a:rPr>
              <a:t>Empirical Rule (cont.)</a:t>
            </a:r>
          </a:p>
          <a:p>
            <a:r>
              <a:rPr lang="en-US" dirty="0">
                <a:solidFill>
                  <a:srgbClr val="000000"/>
                </a:solidFill>
              </a:rPr>
              <a:t>Approximately 95% of all data points</a:t>
            </a:r>
            <a:br>
              <a:rPr lang="en-US" dirty="0">
                <a:solidFill>
                  <a:srgbClr val="000000"/>
                </a:solidFill>
              </a:rPr>
            </a:br>
            <a:r>
              <a:rPr lang="en-US" dirty="0">
                <a:solidFill>
                  <a:srgbClr val="000000"/>
                </a:solidFill>
              </a:rPr>
              <a:t>lie within 2 standard deviation above </a:t>
            </a:r>
            <a:br>
              <a:rPr lang="en-US" dirty="0">
                <a:solidFill>
                  <a:srgbClr val="000000"/>
                </a:solidFill>
              </a:rPr>
            </a:br>
            <a:r>
              <a:rPr lang="en-US" dirty="0">
                <a:solidFill>
                  <a:srgbClr val="000000"/>
                </a:solidFill>
              </a:rPr>
              <a:t>and below the mean.</a:t>
            </a:r>
          </a:p>
          <a:p>
            <a:endParaRPr lang="en-US" dirty="0">
              <a:solidFill>
                <a:srgbClr val="000000"/>
              </a:solidFill>
            </a:endParaRPr>
          </a:p>
          <a:p>
            <a:r>
              <a:rPr lang="en-US" dirty="0">
                <a:solidFill>
                  <a:srgbClr val="000000"/>
                </a:solidFill>
              </a:rPr>
              <a:t>Approximately 99.7% of all data </a:t>
            </a:r>
            <a:br>
              <a:rPr lang="en-US" dirty="0">
                <a:solidFill>
                  <a:srgbClr val="000000"/>
                </a:solidFill>
              </a:rPr>
            </a:br>
            <a:r>
              <a:rPr lang="en-US" dirty="0">
                <a:solidFill>
                  <a:srgbClr val="000000"/>
                </a:solidFill>
              </a:rPr>
              <a:t>points lie within 3 standard deviation </a:t>
            </a:r>
            <a:br>
              <a:rPr lang="en-US" dirty="0">
                <a:solidFill>
                  <a:srgbClr val="000000"/>
                </a:solidFill>
              </a:rPr>
            </a:br>
            <a:r>
              <a:rPr lang="en-US" dirty="0">
                <a:solidFill>
                  <a:srgbClr val="000000"/>
                </a:solidFill>
              </a:rPr>
              <a:t>above and below the mean.</a:t>
            </a:r>
          </a:p>
          <a:p>
            <a:endParaRPr lang="en-US" dirty="0">
              <a:solidFill>
                <a:srgbClr val="00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981200"/>
            <a:ext cx="2590800" cy="134133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488" y="3782472"/>
            <a:ext cx="2600132" cy="1356318"/>
          </a:xfrm>
          <a:prstGeom prst="rect">
            <a:avLst/>
          </a:prstGeom>
        </p:spPr>
      </p:pic>
    </p:spTree>
    <p:extLst>
      <p:ext uri="{BB962C8B-B14F-4D97-AF65-F5344CB8AC3E}">
        <p14:creationId xmlns:p14="http://schemas.microsoft.com/office/powerpoint/2010/main" val="3734629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a:t>
            </a:r>
          </a:p>
        </p:txBody>
      </p:sp>
      <p:sp>
        <p:nvSpPr>
          <p:cNvPr id="3" name="Content Placeholder 2"/>
          <p:cNvSpPr>
            <a:spLocks noGrp="1"/>
          </p:cNvSpPr>
          <p:nvPr>
            <p:ph idx="1"/>
          </p:nvPr>
        </p:nvSpPr>
        <p:spPr/>
        <p:txBody>
          <a:bodyPr/>
          <a:lstStyle/>
          <a:p>
            <a:r>
              <a:rPr lang="en-US" dirty="0"/>
              <a:t>Suppose you suspect that emergency room waiting times for a local hospital have a </a:t>
            </a:r>
            <a:r>
              <a:rPr lang="en-US" dirty="0" err="1"/>
              <a:t>bell‑shaped</a:t>
            </a:r>
            <a:r>
              <a:rPr lang="en-US" dirty="0"/>
              <a:t> distribution. The data have a reported mean of </a:t>
            </a:r>
            <a:r>
              <a:rPr lang="en-US" dirty="0">
                <a:solidFill>
                  <a:srgbClr val="0000FF"/>
                </a:solidFill>
              </a:rPr>
              <a:t>116.9</a:t>
            </a:r>
            <a:r>
              <a:rPr lang="en-US" dirty="0"/>
              <a:t> minutes and a standard deviation of </a:t>
            </a:r>
            <a:r>
              <a:rPr lang="en-US" dirty="0">
                <a:solidFill>
                  <a:srgbClr val="0000FF"/>
                </a:solidFill>
              </a:rPr>
              <a:t>56.1</a:t>
            </a:r>
            <a:r>
              <a:rPr lang="en-US" dirty="0"/>
              <a:t> minutes. </a:t>
            </a:r>
          </a:p>
          <a:p>
            <a:pPr marL="463550" indent="-463550"/>
            <a:r>
              <a:rPr lang="en-US" b="1" dirty="0"/>
              <a:t>a.	</a:t>
            </a:r>
            <a:r>
              <a:rPr lang="en-US" dirty="0"/>
              <a:t>Identify the range of waiting times that </a:t>
            </a:r>
            <a:r>
              <a:rPr lang="en-US" dirty="0">
                <a:solidFill>
                  <a:srgbClr val="0000FF"/>
                </a:solidFill>
              </a:rPr>
              <a:t>95%</a:t>
            </a:r>
            <a:r>
              <a:rPr lang="en-US" dirty="0"/>
              <a:t> of patients are likely to experience. </a:t>
            </a:r>
          </a:p>
          <a:p>
            <a:pPr marL="463550" indent="-463550"/>
            <a:r>
              <a:rPr lang="en-US" b="1" dirty="0"/>
              <a:t>b.	</a:t>
            </a:r>
            <a:r>
              <a:rPr lang="en-US" dirty="0"/>
              <a:t>Estimate the percentage of patients that will wait less than </a:t>
            </a:r>
            <a:r>
              <a:rPr lang="en-US" dirty="0">
                <a:solidFill>
                  <a:srgbClr val="0000FF"/>
                </a:solidFill>
              </a:rPr>
              <a:t>2 hours and 53 minutes</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By the Empirical Rule, we know that </a:t>
            </a:r>
            <a:r>
              <a:rPr lang="en-US" dirty="0">
                <a:solidFill>
                  <a:srgbClr val="0000FF"/>
                </a:solidFill>
              </a:rPr>
              <a:t>95%</a:t>
            </a:r>
            <a:r>
              <a:rPr lang="en-US" dirty="0"/>
              <a:t> of the data set, which is approximately </a:t>
            </a:r>
            <a:r>
              <a:rPr lang="en-US" dirty="0" err="1"/>
              <a:t>bell‑shaped</a:t>
            </a:r>
            <a:r>
              <a:rPr lang="en-US" dirty="0"/>
              <a:t>, will fall within two standard deviations of the mean. Therefore, we can double the standard deviation and then add and subtract it from the mean to find the range of times that </a:t>
            </a:r>
            <a:r>
              <a:rPr lang="en-US" dirty="0">
                <a:solidFill>
                  <a:srgbClr val="0000FF"/>
                </a:solidFill>
              </a:rPr>
              <a:t>95%</a:t>
            </a:r>
            <a:r>
              <a:rPr lang="en-US" dirty="0"/>
              <a:t> of patients are likely to experience.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So, we can estimate that 95% of patients will wait somewhere between </a:t>
            </a:r>
            <a:r>
              <a:rPr lang="en-US" dirty="0">
                <a:solidFill>
                  <a:srgbClr val="FF0000"/>
                </a:solidFill>
              </a:rPr>
              <a:t>4.7 minutes and 229.1 minutes</a:t>
            </a:r>
            <a:r>
              <a:rPr lang="en-US" dirty="0"/>
              <a:t>. </a:t>
            </a:r>
          </a:p>
        </p:txBody>
      </p:sp>
      <p:graphicFrame>
        <p:nvGraphicFramePr>
          <p:cNvPr id="13315" name="Object 3"/>
          <p:cNvGraphicFramePr>
            <a:graphicFrameLocks noChangeAspect="1"/>
          </p:cNvGraphicFramePr>
          <p:nvPr/>
        </p:nvGraphicFramePr>
        <p:xfrm>
          <a:off x="3352800" y="1371600"/>
          <a:ext cx="2438400" cy="469900"/>
        </p:xfrm>
        <a:graphic>
          <a:graphicData uri="http://schemas.openxmlformats.org/presentationml/2006/ole">
            <mc:AlternateContent xmlns:mc="http://schemas.openxmlformats.org/markup-compatibility/2006">
              <mc:Choice xmlns:v="urn:schemas-microsoft-com:vml" Requires="v">
                <p:oleObj spid="_x0000_s13387" name="Equation" r:id="rId3" imgW="2438280" imgH="469800" progId="Equation.DSMT4">
                  <p:embed/>
                </p:oleObj>
              </mc:Choice>
              <mc:Fallback>
                <p:oleObj name="Equation" r:id="rId3" imgW="24382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160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743200" y="2057400"/>
          <a:ext cx="2692400" cy="292100"/>
        </p:xfrm>
        <a:graphic>
          <a:graphicData uri="http://schemas.openxmlformats.org/presentationml/2006/ole">
            <mc:AlternateContent xmlns:mc="http://schemas.openxmlformats.org/markup-compatibility/2006">
              <mc:Choice xmlns:v="urn:schemas-microsoft-com:vml" Requires="v">
                <p:oleObj spid="_x0000_s13388" name="Equation" r:id="rId5" imgW="2692080" imgH="291960" progId="Equation.DSMT4">
                  <p:embed/>
                </p:oleObj>
              </mc:Choice>
              <mc:Fallback>
                <p:oleObj name="Equation" r:id="rId5" imgW="26920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57400"/>
                        <a:ext cx="2692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764808" y="2667000"/>
          <a:ext cx="3035300" cy="292100"/>
        </p:xfrm>
        <a:graphic>
          <a:graphicData uri="http://schemas.openxmlformats.org/presentationml/2006/ole">
            <mc:AlternateContent xmlns:mc="http://schemas.openxmlformats.org/markup-compatibility/2006">
              <mc:Choice xmlns:v="urn:schemas-microsoft-com:vml" Requires="v">
                <p:oleObj spid="_x0000_s13389" name="Equation" r:id="rId7" imgW="3035160" imgH="291960" progId="Equation.DSMT4">
                  <p:embed/>
                </p:oleObj>
              </mc:Choice>
              <mc:Fallback>
                <p:oleObj name="Equation" r:id="rId7" imgW="30351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808" y="2667000"/>
                        <a:ext cx="303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pPr marL="463550" indent="-463550"/>
            <a:r>
              <a:rPr lang="en-US" b="1" dirty="0"/>
              <a:t>b.	</a:t>
            </a:r>
            <a:r>
              <a:rPr lang="en-US" dirty="0"/>
              <a:t>To answer this question, we’ll need to first convert </a:t>
            </a:r>
            <a:br>
              <a:rPr lang="en-US" dirty="0"/>
            </a:br>
            <a:r>
              <a:rPr lang="en-US" dirty="0">
                <a:solidFill>
                  <a:srgbClr val="0000FF"/>
                </a:solidFill>
              </a:rPr>
              <a:t>2 hours and 53 minutes</a:t>
            </a:r>
            <a:r>
              <a:rPr lang="en-US" dirty="0"/>
              <a:t> into minutes only, since our mean and standard deviation are both in minutes. Since </a:t>
            </a:r>
            <a:r>
              <a:rPr lang="en-US" dirty="0">
                <a:solidFill>
                  <a:srgbClr val="0000FF"/>
                </a:solidFill>
              </a:rPr>
              <a:t>2 hours is 120 minutes</a:t>
            </a:r>
            <a:r>
              <a:rPr lang="en-US" dirty="0"/>
              <a:t>, add </a:t>
            </a:r>
            <a:r>
              <a:rPr lang="en-US" dirty="0">
                <a:solidFill>
                  <a:srgbClr val="0000FF"/>
                </a:solidFill>
              </a:rPr>
              <a:t>53 minutes </a:t>
            </a:r>
            <a:r>
              <a:rPr lang="en-US" dirty="0"/>
              <a:t>to get a total time of </a:t>
            </a:r>
            <a:r>
              <a:rPr lang="en-US" dirty="0">
                <a:solidFill>
                  <a:srgbClr val="0000FF"/>
                </a:solidFill>
              </a:rPr>
              <a:t>173 minutes</a:t>
            </a:r>
            <a:r>
              <a:rPr lang="en-US" dirty="0"/>
              <a:t>. We know that this time falls above the mean, but by how much? If we subtract the mean, we have </a:t>
            </a:r>
          </a:p>
        </p:txBody>
      </p:sp>
      <p:graphicFrame>
        <p:nvGraphicFramePr>
          <p:cNvPr id="14338" name="Object 2"/>
          <p:cNvGraphicFramePr>
            <a:graphicFrameLocks noChangeAspect="1"/>
          </p:cNvGraphicFramePr>
          <p:nvPr>
            <p:extLst>
              <p:ext uri="{D42A27DB-BD31-4B8C-83A1-F6EECF244321}">
                <p14:modId xmlns:p14="http://schemas.microsoft.com/office/powerpoint/2010/main" val="187612350"/>
              </p:ext>
            </p:extLst>
          </p:nvPr>
        </p:nvGraphicFramePr>
        <p:xfrm>
          <a:off x="2603500" y="4584700"/>
          <a:ext cx="3937000" cy="292100"/>
        </p:xfrm>
        <a:graphic>
          <a:graphicData uri="http://schemas.openxmlformats.org/presentationml/2006/ole">
            <mc:AlternateContent xmlns:mc="http://schemas.openxmlformats.org/markup-compatibility/2006">
              <mc:Choice xmlns:v="urn:schemas-microsoft-com:vml" Requires="v">
                <p:oleObj spid="_x0000_s14362" name="Equation" r:id="rId3" imgW="3936960" imgH="291960" progId="Equation.DSMT4">
                  <p:embed/>
                </p:oleObj>
              </mc:Choice>
              <mc:Fallback>
                <p:oleObj name="Equation" r:id="rId3" imgW="3936960" imgH="291960" progId="Equation.DSMT4">
                  <p:embed/>
                  <p:pic>
                    <p:nvPicPr>
                      <p:cNvPr id="0" name="Picture 2"/>
                      <p:cNvPicPr>
                        <a:picLocks noChangeAspect="1" noChangeArrowheads="1"/>
                      </p:cNvPicPr>
                      <p:nvPr/>
                    </p:nvPicPr>
                    <p:blipFill>
                      <a:blip r:embed="rId4"/>
                      <a:srcRect/>
                      <a:stretch>
                        <a:fillRect/>
                      </a:stretch>
                    </p:blipFill>
                    <p:spPr bwMode="auto">
                      <a:xfrm>
                        <a:off x="2603500" y="4584700"/>
                        <a:ext cx="3937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In other words, the time we’re interested in is one standard deviation above the mean. Don’t jump to conclusions here and assume that </a:t>
            </a:r>
            <a:r>
              <a:rPr lang="en-US" dirty="0">
                <a:solidFill>
                  <a:srgbClr val="0000FF"/>
                </a:solidFill>
              </a:rPr>
              <a:t>68%</a:t>
            </a:r>
            <a:r>
              <a:rPr lang="en-US" dirty="0"/>
              <a:t> of the data falls below that. Let’s draw a picture first. </a:t>
            </a:r>
          </a:p>
        </p:txBody>
      </p:sp>
      <p:pic>
        <p:nvPicPr>
          <p:cNvPr id="15362" name="Picture 2"/>
          <p:cNvPicPr>
            <a:picLocks noChangeAspect="1" noChangeArrowheads="1"/>
          </p:cNvPicPr>
          <p:nvPr/>
        </p:nvPicPr>
        <p:blipFill>
          <a:blip r:embed="rId2"/>
          <a:srcRect/>
          <a:stretch>
            <a:fillRect/>
          </a:stretch>
        </p:blipFill>
        <p:spPr bwMode="auto">
          <a:xfrm>
            <a:off x="2427454" y="3124200"/>
            <a:ext cx="4289092"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Remember, we want to know what percentage of patients will wait less than </a:t>
            </a:r>
            <a:r>
              <a:rPr lang="en-US" dirty="0">
                <a:solidFill>
                  <a:srgbClr val="0000FF"/>
                </a:solidFill>
              </a:rPr>
              <a:t>173</a:t>
            </a:r>
            <a:r>
              <a:rPr lang="en-US" dirty="0"/>
              <a:t> minutes. From the Empirical Rule, we know that </a:t>
            </a:r>
            <a:r>
              <a:rPr lang="en-US" dirty="0">
                <a:solidFill>
                  <a:srgbClr val="0000FF"/>
                </a:solidFill>
              </a:rPr>
              <a:t>68%</a:t>
            </a:r>
            <a:r>
              <a:rPr lang="en-US" dirty="0"/>
              <a:t> of data is within one standard deviation, so half of that, </a:t>
            </a:r>
            <a:r>
              <a:rPr lang="en-US" dirty="0">
                <a:solidFill>
                  <a:srgbClr val="0000FF"/>
                </a:solidFill>
              </a:rPr>
              <a:t>34%</a:t>
            </a:r>
            <a:r>
              <a:rPr lang="en-US" dirty="0"/>
              <a:t>, must be between the mean and one standard deviation. </a:t>
            </a:r>
          </a:p>
        </p:txBody>
      </p:sp>
      <p:pic>
        <p:nvPicPr>
          <p:cNvPr id="16387" name="Picture 3"/>
          <p:cNvPicPr>
            <a:picLocks noChangeAspect="1" noChangeArrowheads="1"/>
          </p:cNvPicPr>
          <p:nvPr/>
        </p:nvPicPr>
        <p:blipFill>
          <a:blip r:embed="rId2"/>
          <a:srcRect/>
          <a:stretch>
            <a:fillRect/>
          </a:stretch>
        </p:blipFill>
        <p:spPr bwMode="auto">
          <a:xfrm>
            <a:off x="2601791" y="3383280"/>
            <a:ext cx="3940419" cy="2560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We also know that because of the symmetry of a bell-shaped curve, since the mean is in the middle, half of the data lies below it. </a:t>
            </a:r>
          </a:p>
        </p:txBody>
      </p:sp>
      <p:pic>
        <p:nvPicPr>
          <p:cNvPr id="17410" name="Picture 2"/>
          <p:cNvPicPr>
            <a:picLocks noChangeAspect="1" noChangeArrowheads="1"/>
          </p:cNvPicPr>
          <p:nvPr/>
        </p:nvPicPr>
        <p:blipFill>
          <a:blip r:embed="rId2"/>
          <a:srcRect/>
          <a:stretch>
            <a:fillRect/>
          </a:stretch>
        </p:blipFill>
        <p:spPr bwMode="auto">
          <a:xfrm>
            <a:off x="2377440" y="2819400"/>
            <a:ext cx="4389120"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Mean (cont.) </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Arithmetic Mean (cont.)</a:t>
            </a:r>
          </a:p>
          <a:p>
            <a:r>
              <a:rPr lang="en-US" dirty="0">
                <a:solidFill>
                  <a:srgbClr val="000000"/>
                </a:solidFill>
              </a:rPr>
              <a:t>The formula for the </a:t>
            </a:r>
            <a:r>
              <a:rPr lang="en-US" b="1" dirty="0">
                <a:solidFill>
                  <a:srgbClr val="C00000"/>
                </a:solidFill>
              </a:rPr>
              <a:t>sample mean </a:t>
            </a:r>
            <a:r>
              <a:rPr lang="en-US" dirty="0">
                <a:solidFill>
                  <a:srgbClr val="000000"/>
                </a:solidFill>
              </a:rPr>
              <a:t>is  </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and </a:t>
            </a:r>
            <a:r>
              <a:rPr lang="en-US" i="1" dirty="0">
                <a:solidFill>
                  <a:srgbClr val="000000"/>
                </a:solidFill>
              </a:rPr>
              <a:t>n</a:t>
            </a:r>
            <a:r>
              <a:rPr lang="en-US" dirty="0">
                <a:solidFill>
                  <a:srgbClr val="000000"/>
                </a:solidFill>
              </a:rPr>
              <a:t> is the number of data values in the sample. </a:t>
            </a:r>
          </a:p>
        </p:txBody>
      </p:sp>
      <p:graphicFrame>
        <p:nvGraphicFramePr>
          <p:cNvPr id="4" name="Object 3"/>
          <p:cNvGraphicFramePr>
            <a:graphicFrameLocks noChangeAspect="1"/>
          </p:cNvGraphicFramePr>
          <p:nvPr>
            <p:extLst>
              <p:ext uri="{D42A27DB-BD31-4B8C-83A1-F6EECF244321}">
                <p14:modId xmlns:p14="http://schemas.microsoft.com/office/powerpoint/2010/main" val="848226211"/>
              </p:ext>
            </p:extLst>
          </p:nvPr>
        </p:nvGraphicFramePr>
        <p:xfrm>
          <a:off x="3136900" y="2438400"/>
          <a:ext cx="2870200" cy="838200"/>
        </p:xfrm>
        <a:graphic>
          <a:graphicData uri="http://schemas.openxmlformats.org/presentationml/2006/ole">
            <mc:AlternateContent xmlns:mc="http://schemas.openxmlformats.org/markup-compatibility/2006">
              <mc:Choice xmlns:v="urn:schemas-microsoft-com:vml" Requires="v">
                <p:oleObj spid="_x0000_s15384" name="Equation" r:id="rId3" imgW="2869920" imgH="838080" progId="Equation.DSMT4">
                  <p:embed/>
                </p:oleObj>
              </mc:Choice>
              <mc:Fallback>
                <p:oleObj name="Equation" r:id="rId3" imgW="2869920" imgH="838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438400"/>
                        <a:ext cx="287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So, putting these two facts together, we have that </a:t>
            </a:r>
            <a:r>
              <a:rPr lang="en-US" dirty="0">
                <a:solidFill>
                  <a:srgbClr val="000099"/>
                </a:solidFill>
              </a:rPr>
              <a:t>50% + 34% = 84% </a:t>
            </a:r>
            <a:r>
              <a:rPr lang="en-US" dirty="0"/>
              <a:t>of the data lies below one standard deviation above the mean. In other words, approximately </a:t>
            </a:r>
            <a:r>
              <a:rPr lang="en-US" dirty="0">
                <a:solidFill>
                  <a:srgbClr val="0000FF"/>
                </a:solidFill>
              </a:rPr>
              <a:t>84%</a:t>
            </a:r>
            <a:r>
              <a:rPr lang="en-US" dirty="0"/>
              <a:t> of patients will wait less than </a:t>
            </a:r>
            <a:br>
              <a:rPr lang="en-US" dirty="0"/>
            </a:br>
            <a:r>
              <a:rPr lang="en-US" dirty="0">
                <a:solidFill>
                  <a:srgbClr val="0000FF"/>
                </a:solidFill>
              </a:rPr>
              <a:t>2 hours and 53 minutes</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Percentile </a:t>
            </a:r>
          </a:p>
          <a:p>
            <a:r>
              <a:rPr lang="en-US" b="1" dirty="0">
                <a:solidFill>
                  <a:srgbClr val="C00000"/>
                </a:solidFill>
              </a:rPr>
              <a:t>Percentiles</a:t>
            </a:r>
            <a:r>
              <a:rPr lang="en-US" dirty="0">
                <a:solidFill>
                  <a:srgbClr val="000000"/>
                </a:solidFill>
              </a:rPr>
              <a:t> divide the data into 100 equal parts and tell you approximately what percentage of the data lies at or below a given value.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Interpreting Percentiles </a:t>
            </a:r>
          </a:p>
        </p:txBody>
      </p:sp>
      <p:sp>
        <p:nvSpPr>
          <p:cNvPr id="3" name="Content Placeholder 2"/>
          <p:cNvSpPr>
            <a:spLocks noGrp="1"/>
          </p:cNvSpPr>
          <p:nvPr>
            <p:ph idx="1"/>
          </p:nvPr>
        </p:nvSpPr>
        <p:spPr>
          <a:xfrm>
            <a:off x="457200" y="1280160"/>
            <a:ext cx="8229600" cy="4013406"/>
          </a:xfrm>
        </p:spPr>
        <p:txBody>
          <a:bodyPr>
            <a:spAutoFit/>
          </a:bodyPr>
          <a:lstStyle/>
          <a:p>
            <a:r>
              <a:rPr lang="en-US" sz="2600" dirty="0"/>
              <a:t>Sierra received her scores from taking a mathematics placement test for her chosen university. Choose the best explanation for what it means for her to be in the 61st percentile. </a:t>
            </a:r>
          </a:p>
          <a:p>
            <a:pPr marL="463550" indent="-463550"/>
            <a:r>
              <a:rPr lang="en-US" sz="2600" b="1" dirty="0"/>
              <a:t>a.	</a:t>
            </a:r>
            <a:r>
              <a:rPr lang="en-US" sz="2600" dirty="0"/>
              <a:t>She correctly answered </a:t>
            </a:r>
            <a:r>
              <a:rPr lang="en-US" sz="2600" dirty="0">
                <a:solidFill>
                  <a:srgbClr val="0000FF"/>
                </a:solidFill>
              </a:rPr>
              <a:t>61%</a:t>
            </a:r>
            <a:r>
              <a:rPr lang="en-US" sz="2600" dirty="0"/>
              <a:t> of the answers on the test. </a:t>
            </a:r>
          </a:p>
          <a:p>
            <a:pPr marL="463550" indent="-463550"/>
            <a:r>
              <a:rPr lang="en-US" sz="2600" b="1" dirty="0"/>
              <a:t>b.	</a:t>
            </a:r>
            <a:r>
              <a:rPr lang="en-US" sz="2600" dirty="0">
                <a:solidFill>
                  <a:srgbClr val="0000FF"/>
                </a:solidFill>
              </a:rPr>
              <a:t>61% </a:t>
            </a:r>
            <a:r>
              <a:rPr lang="en-US" sz="2600" dirty="0"/>
              <a:t>of people taking the test scored the same as Sierra. </a:t>
            </a:r>
          </a:p>
          <a:p>
            <a:pPr marL="457200" indent="-457200"/>
            <a:r>
              <a:rPr lang="en-US" sz="2600" b="1" dirty="0"/>
              <a:t>c.</a:t>
            </a:r>
            <a:r>
              <a:rPr lang="en-US" sz="2600" dirty="0"/>
              <a:t>	Sierra’s score was at least as good as </a:t>
            </a:r>
            <a:r>
              <a:rPr lang="en-US" sz="2600" dirty="0">
                <a:solidFill>
                  <a:srgbClr val="0000FF"/>
                </a:solidFill>
              </a:rPr>
              <a:t>61%</a:t>
            </a:r>
            <a:r>
              <a:rPr lang="en-US" sz="2600" dirty="0"/>
              <a:t> of the people taking the test. </a:t>
            </a:r>
          </a:p>
          <a:p>
            <a:pPr marL="457200" indent="-457200"/>
            <a:r>
              <a:rPr lang="en-US" sz="2600" b="1" dirty="0"/>
              <a:t>d.</a:t>
            </a:r>
            <a:r>
              <a:rPr lang="en-US" sz="2600" dirty="0"/>
              <a:t>	Sierra missed </a:t>
            </a:r>
            <a:r>
              <a:rPr lang="en-US" sz="2600" dirty="0">
                <a:solidFill>
                  <a:srgbClr val="0000FF"/>
                </a:solidFill>
              </a:rPr>
              <a:t>39%</a:t>
            </a:r>
            <a:r>
              <a:rPr lang="en-US" sz="2600" dirty="0"/>
              <a:t> of the test questions.</a:t>
            </a:r>
            <a:r>
              <a:rPr lang="en-US" sz="2600" b="1"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Interpreting Percentiles (cont.)</a:t>
            </a:r>
          </a:p>
        </p:txBody>
      </p:sp>
      <p:sp>
        <p:nvSpPr>
          <p:cNvPr id="3" name="Content Placeholder 2"/>
          <p:cNvSpPr>
            <a:spLocks noGrp="1"/>
          </p:cNvSpPr>
          <p:nvPr>
            <p:ph idx="1"/>
          </p:nvPr>
        </p:nvSpPr>
        <p:spPr>
          <a:xfrm>
            <a:off x="457200" y="1280160"/>
            <a:ext cx="8229600" cy="4401205"/>
          </a:xfrm>
        </p:spPr>
        <p:txBody>
          <a:bodyPr>
            <a:spAutoFit/>
          </a:bodyPr>
          <a:lstStyle/>
          <a:p>
            <a:pPr>
              <a:spcBef>
                <a:spcPts val="0"/>
              </a:spcBef>
            </a:pPr>
            <a:r>
              <a:rPr lang="en-US" b="1" dirty="0"/>
              <a:t>Solution </a:t>
            </a:r>
          </a:p>
          <a:p>
            <a:pPr>
              <a:spcBef>
                <a:spcPts val="0"/>
              </a:spcBef>
            </a:pPr>
            <a:r>
              <a:rPr lang="en-US" dirty="0"/>
              <a:t>The correct interpretation of her score is </a:t>
            </a:r>
            <a:r>
              <a:rPr lang="en-US" b="1" dirty="0"/>
              <a:t>c.</a:t>
            </a:r>
            <a:r>
              <a:rPr lang="en-US" dirty="0"/>
              <a:t>: “Sierra’s score was at least as good as </a:t>
            </a:r>
            <a:r>
              <a:rPr lang="en-US" dirty="0">
                <a:solidFill>
                  <a:srgbClr val="0000FF"/>
                </a:solidFill>
              </a:rPr>
              <a:t>61%</a:t>
            </a:r>
            <a:r>
              <a:rPr lang="en-US" dirty="0"/>
              <a:t> of the people taking the test.” Both</a:t>
            </a:r>
            <a:r>
              <a:rPr lang="en-US" b="1" dirty="0"/>
              <a:t> a. </a:t>
            </a:r>
            <a:r>
              <a:rPr lang="en-US" dirty="0"/>
              <a:t>and</a:t>
            </a:r>
            <a:r>
              <a:rPr lang="en-US" b="1" dirty="0"/>
              <a:t> d. </a:t>
            </a:r>
            <a:r>
              <a:rPr lang="en-US" dirty="0"/>
              <a:t>are incorrect because they refer to how many questions she answered correctly on the test and not how she did in comparison to others taking the test.</a:t>
            </a:r>
            <a:r>
              <a:rPr lang="en-US" b="1" dirty="0"/>
              <a:t> b.</a:t>
            </a:r>
            <a:r>
              <a:rPr lang="en-US" dirty="0"/>
              <a:t> is not quite correct because percentiles tell you the percentage that scored at or below you. They are not all necessarily the same score as Sierra’s.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Quartiles </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Quartiles</a:t>
            </a:r>
          </a:p>
          <a:p>
            <a:pPr>
              <a:tabLst>
                <a:tab pos="463550" algn="l"/>
                <a:tab pos="804863" algn="l"/>
              </a:tabLst>
            </a:pPr>
            <a:r>
              <a:rPr lang="en-US" i="1" dirty="0">
                <a:solidFill>
                  <a:srgbClr val="000000"/>
                </a:solidFill>
              </a:rPr>
              <a:t>Q</a:t>
            </a:r>
            <a:r>
              <a:rPr lang="en-US" baseline="-25000" dirty="0">
                <a:solidFill>
                  <a:srgbClr val="000000"/>
                </a:solidFill>
              </a:rPr>
              <a:t>1	</a:t>
            </a:r>
            <a:r>
              <a:rPr lang="en-US" dirty="0">
                <a:solidFill>
                  <a:srgbClr val="000000"/>
                </a:solidFill>
              </a:rPr>
              <a:t>=	</a:t>
            </a:r>
            <a:r>
              <a:rPr lang="en-US" b="1" dirty="0">
                <a:solidFill>
                  <a:srgbClr val="C00000"/>
                </a:solidFill>
              </a:rPr>
              <a:t>First Quartile</a:t>
            </a:r>
            <a:r>
              <a:rPr lang="en-US" dirty="0">
                <a:solidFill>
                  <a:srgbClr val="000000"/>
                </a:solidFill>
              </a:rPr>
              <a:t> = 25</a:t>
            </a:r>
            <a:r>
              <a:rPr lang="en-US" baseline="30000" dirty="0">
                <a:solidFill>
                  <a:srgbClr val="000000"/>
                </a:solidFill>
              </a:rPr>
              <a:t>th</a:t>
            </a:r>
            <a:r>
              <a:rPr lang="en-US" dirty="0">
                <a:solidFill>
                  <a:srgbClr val="000000"/>
                </a:solidFill>
              </a:rPr>
              <a:t> percentile, that is, 25% of the 		data is less than or equal to this value. </a:t>
            </a:r>
          </a:p>
          <a:p>
            <a:pPr>
              <a:tabLst>
                <a:tab pos="463550" algn="l"/>
                <a:tab pos="804863" algn="l"/>
              </a:tabLst>
            </a:pPr>
            <a:r>
              <a:rPr lang="en-US" dirty="0">
                <a:solidFill>
                  <a:srgbClr val="000000"/>
                </a:solidFill>
              </a:rPr>
              <a:t>Q</a:t>
            </a:r>
            <a:r>
              <a:rPr lang="en-US" baseline="-25000" dirty="0">
                <a:solidFill>
                  <a:srgbClr val="000000"/>
                </a:solidFill>
              </a:rPr>
              <a:t>2</a:t>
            </a:r>
            <a:r>
              <a:rPr lang="en-US" dirty="0">
                <a:solidFill>
                  <a:srgbClr val="000000"/>
                </a:solidFill>
              </a:rPr>
              <a:t> =	</a:t>
            </a:r>
            <a:r>
              <a:rPr lang="en-US" b="1" dirty="0">
                <a:solidFill>
                  <a:srgbClr val="C00000"/>
                </a:solidFill>
              </a:rPr>
              <a:t>Second Quartile</a:t>
            </a:r>
            <a:r>
              <a:rPr lang="en-US" dirty="0">
                <a:solidFill>
                  <a:srgbClr val="000000"/>
                </a:solidFill>
              </a:rPr>
              <a:t> = 50</a:t>
            </a:r>
            <a:r>
              <a:rPr lang="en-US" baseline="30000" dirty="0">
                <a:solidFill>
                  <a:srgbClr val="000000"/>
                </a:solidFill>
              </a:rPr>
              <a:t>th</a:t>
            </a:r>
            <a:r>
              <a:rPr lang="en-US" dirty="0">
                <a:solidFill>
                  <a:srgbClr val="000000"/>
                </a:solidFill>
              </a:rPr>
              <a:t> percentile, that is, 50% of 		the data is less than or equal to this value. </a:t>
            </a:r>
          </a:p>
          <a:p>
            <a:pPr>
              <a:tabLst>
                <a:tab pos="463550" algn="l"/>
                <a:tab pos="804863" algn="l"/>
              </a:tabLst>
            </a:pPr>
            <a:r>
              <a:rPr lang="en-US" dirty="0">
                <a:solidFill>
                  <a:srgbClr val="000000"/>
                </a:solidFill>
              </a:rPr>
              <a:t>Q</a:t>
            </a:r>
            <a:r>
              <a:rPr lang="en-US" baseline="-25000" dirty="0">
                <a:solidFill>
                  <a:srgbClr val="000000"/>
                </a:solidFill>
              </a:rPr>
              <a:t>3	</a:t>
            </a:r>
            <a:r>
              <a:rPr lang="en-US" dirty="0">
                <a:solidFill>
                  <a:srgbClr val="000000"/>
                </a:solidFill>
              </a:rPr>
              <a:t>=	</a:t>
            </a:r>
            <a:r>
              <a:rPr lang="en-US" b="1" dirty="0">
                <a:solidFill>
                  <a:srgbClr val="C00000"/>
                </a:solidFill>
              </a:rPr>
              <a:t>Third Quartile</a:t>
            </a:r>
            <a:r>
              <a:rPr lang="en-US" dirty="0">
                <a:solidFill>
                  <a:srgbClr val="000000"/>
                </a:solidFill>
              </a:rPr>
              <a:t> = 75</a:t>
            </a:r>
            <a:r>
              <a:rPr lang="en-US" baseline="30000" dirty="0">
                <a:solidFill>
                  <a:srgbClr val="000000"/>
                </a:solidFill>
              </a:rPr>
              <a:t>th</a:t>
            </a:r>
            <a:r>
              <a:rPr lang="en-US" dirty="0">
                <a:solidFill>
                  <a:srgbClr val="000000"/>
                </a:solidFill>
              </a:rPr>
              <a:t> percentile, that is, 75% of 	the data is less than or equal to this value. </a:t>
            </a:r>
          </a:p>
          <a:p>
            <a:r>
              <a:rPr lang="en-US" dirty="0">
                <a:solidFill>
                  <a:srgbClr val="000000"/>
                </a:solidFill>
              </a:rPr>
              <a:t>By definition, Q</a:t>
            </a:r>
            <a:r>
              <a:rPr lang="en-US" baseline="-25000" dirty="0">
                <a:solidFill>
                  <a:srgbClr val="000000"/>
                </a:solidFill>
              </a:rPr>
              <a:t>2</a:t>
            </a:r>
            <a:r>
              <a:rPr lang="en-US" dirty="0">
                <a:solidFill>
                  <a:srgbClr val="000000"/>
                </a:solidFill>
              </a:rPr>
              <a:t> will be the same as the median.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Interpreting Quartiles </a:t>
            </a:r>
          </a:p>
        </p:txBody>
      </p:sp>
      <p:sp>
        <p:nvSpPr>
          <p:cNvPr id="3" name="Content Placeholder 2"/>
          <p:cNvSpPr>
            <a:spLocks noGrp="1"/>
          </p:cNvSpPr>
          <p:nvPr>
            <p:ph idx="1"/>
          </p:nvPr>
        </p:nvSpPr>
        <p:spPr/>
        <p:txBody>
          <a:bodyPr>
            <a:normAutofit/>
          </a:bodyPr>
          <a:lstStyle/>
          <a:p>
            <a:r>
              <a:rPr lang="en-US" dirty="0"/>
              <a:t>On Karl’s recent standardized test results, the picture graph of his score showed he was above the third quartile in language arts. His classmate, Asher, said his score was at the </a:t>
            </a:r>
            <a:r>
              <a:rPr lang="en-US" dirty="0">
                <a:solidFill>
                  <a:srgbClr val="0000FF"/>
                </a:solidFill>
              </a:rPr>
              <a:t>70</a:t>
            </a:r>
            <a:r>
              <a:rPr lang="en-US" baseline="30000" dirty="0">
                <a:solidFill>
                  <a:srgbClr val="0000FF"/>
                </a:solidFill>
              </a:rPr>
              <a:t>th</a:t>
            </a:r>
            <a:r>
              <a:rPr lang="en-US" dirty="0"/>
              <a:t> percentile, while </a:t>
            </a:r>
            <a:r>
              <a:rPr lang="en-US" dirty="0" err="1"/>
              <a:t>Rylie</a:t>
            </a:r>
            <a:r>
              <a:rPr lang="en-US" dirty="0"/>
              <a:t> said hers was at the </a:t>
            </a:r>
            <a:r>
              <a:rPr lang="en-US" dirty="0">
                <a:solidFill>
                  <a:srgbClr val="0000FF"/>
                </a:solidFill>
              </a:rPr>
              <a:t>79</a:t>
            </a:r>
            <a:r>
              <a:rPr lang="en-US" baseline="30000" dirty="0">
                <a:solidFill>
                  <a:srgbClr val="0000FF"/>
                </a:solidFill>
              </a:rPr>
              <a:t>th</a:t>
            </a:r>
            <a:r>
              <a:rPr lang="en-US" dirty="0"/>
              <a:t> percentile. Which of the three had the best language arts test score? </a:t>
            </a:r>
          </a:p>
          <a:p>
            <a:r>
              <a:rPr lang="en-US" b="1" dirty="0"/>
              <a:t>Solution </a:t>
            </a:r>
          </a:p>
          <a:p>
            <a:r>
              <a:rPr lang="en-US" dirty="0"/>
              <a:t>We know the percentile ranks of both Asher and </a:t>
            </a:r>
            <a:r>
              <a:rPr lang="en-US" dirty="0" err="1"/>
              <a:t>Rylie</a:t>
            </a:r>
            <a:r>
              <a:rPr lang="en-US" dirty="0"/>
              <a:t> are the </a:t>
            </a:r>
            <a:r>
              <a:rPr lang="en-US" dirty="0">
                <a:solidFill>
                  <a:srgbClr val="0000FF"/>
                </a:solidFill>
              </a:rPr>
              <a:t>70</a:t>
            </a:r>
            <a:r>
              <a:rPr lang="en-US" baseline="30000" dirty="0">
                <a:solidFill>
                  <a:srgbClr val="0000FF"/>
                </a:solidFill>
              </a:rPr>
              <a:t>th</a:t>
            </a:r>
            <a:r>
              <a:rPr lang="en-US" dirty="0"/>
              <a:t> and </a:t>
            </a:r>
            <a:r>
              <a:rPr lang="en-US" dirty="0">
                <a:solidFill>
                  <a:srgbClr val="0000FF"/>
                </a:solidFill>
              </a:rPr>
              <a:t>79</a:t>
            </a:r>
            <a:r>
              <a:rPr lang="en-US" baseline="30000" dirty="0">
                <a:solidFill>
                  <a:srgbClr val="0000FF"/>
                </a:solidFill>
              </a:rPr>
              <a:t>th</a:t>
            </a:r>
            <a:r>
              <a:rPr lang="en-US" dirty="0"/>
              <a:t> respectively. What we know about Karl’s score is that it was above the third quartile.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Interpreting Quartiles (cont.)</a:t>
            </a:r>
          </a:p>
        </p:txBody>
      </p:sp>
      <p:sp>
        <p:nvSpPr>
          <p:cNvPr id="3" name="Content Placeholder 2"/>
          <p:cNvSpPr>
            <a:spLocks noGrp="1"/>
          </p:cNvSpPr>
          <p:nvPr>
            <p:ph idx="1"/>
          </p:nvPr>
        </p:nvSpPr>
        <p:spPr>
          <a:xfrm>
            <a:off x="457200" y="1280160"/>
            <a:ext cx="8229600" cy="3625608"/>
          </a:xfrm>
        </p:spPr>
        <p:txBody>
          <a:bodyPr>
            <a:spAutoFit/>
          </a:bodyPr>
          <a:lstStyle/>
          <a:p>
            <a:r>
              <a:rPr lang="en-US" dirty="0"/>
              <a:t>Since the third quartile is the same as the </a:t>
            </a:r>
            <a:r>
              <a:rPr lang="en-US" dirty="0">
                <a:solidFill>
                  <a:srgbClr val="0000FF"/>
                </a:solidFill>
              </a:rPr>
              <a:t>75</a:t>
            </a:r>
            <a:r>
              <a:rPr lang="en-US" baseline="30000" dirty="0">
                <a:solidFill>
                  <a:srgbClr val="0000FF"/>
                </a:solidFill>
              </a:rPr>
              <a:t>th</a:t>
            </a:r>
            <a:r>
              <a:rPr lang="en-US" dirty="0"/>
              <a:t> percentile, we know that his score was somewhere at or above the </a:t>
            </a:r>
            <a:r>
              <a:rPr lang="en-US" dirty="0">
                <a:solidFill>
                  <a:srgbClr val="0000FF"/>
                </a:solidFill>
              </a:rPr>
              <a:t>75</a:t>
            </a:r>
            <a:r>
              <a:rPr lang="en-US" baseline="30000" dirty="0">
                <a:solidFill>
                  <a:srgbClr val="0000FF"/>
                </a:solidFill>
              </a:rPr>
              <a:t>th</a:t>
            </a:r>
            <a:r>
              <a:rPr lang="en-US" dirty="0"/>
              <a:t> percentile. We can conclude that he did better than Asher, whose score was at the </a:t>
            </a:r>
            <a:r>
              <a:rPr lang="en-US" dirty="0">
                <a:solidFill>
                  <a:srgbClr val="0000FF"/>
                </a:solidFill>
              </a:rPr>
              <a:t>70</a:t>
            </a:r>
            <a:r>
              <a:rPr lang="en-US" baseline="30000" dirty="0">
                <a:solidFill>
                  <a:srgbClr val="0000FF"/>
                </a:solidFill>
              </a:rPr>
              <a:t>th</a:t>
            </a:r>
            <a:r>
              <a:rPr lang="en-US" baseline="30000" dirty="0"/>
              <a:t> </a:t>
            </a:r>
            <a:r>
              <a:rPr lang="en-US" dirty="0"/>
              <a:t>percentile, but can make no definite comparison with </a:t>
            </a:r>
            <a:r>
              <a:rPr lang="en-US" dirty="0" err="1"/>
              <a:t>Rylie</a:t>
            </a:r>
            <a:r>
              <a:rPr lang="en-US" dirty="0"/>
              <a:t>, whose score was at the </a:t>
            </a:r>
            <a:r>
              <a:rPr lang="en-US" dirty="0">
                <a:solidFill>
                  <a:srgbClr val="0000FF"/>
                </a:solidFill>
              </a:rPr>
              <a:t>79</a:t>
            </a:r>
            <a:r>
              <a:rPr lang="en-US" baseline="30000" dirty="0">
                <a:solidFill>
                  <a:srgbClr val="0000FF"/>
                </a:solidFill>
              </a:rPr>
              <a:t>th</a:t>
            </a:r>
            <a:r>
              <a:rPr lang="en-US" dirty="0"/>
              <a:t> percentile, because we do not know for sure which one had the best language arts score.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a:t>
            </a:r>
          </a:p>
        </p:txBody>
      </p:sp>
      <p:sp>
        <p:nvSpPr>
          <p:cNvPr id="3" name="Content Placeholder 2"/>
          <p:cNvSpPr>
            <a:spLocks noGrp="1"/>
          </p:cNvSpPr>
          <p:nvPr>
            <p:ph idx="1"/>
          </p:nvPr>
        </p:nvSpPr>
        <p:spPr/>
        <p:txBody>
          <a:bodyPr/>
          <a:lstStyle/>
          <a:p>
            <a:r>
              <a:rPr lang="en-US" dirty="0"/>
              <a:t>To receive federal financial aid for higher education, students must first complete a Free Application for Federal Student Aid form, commonly called FAFSA. Given the following data gathered from FAFSA on the number of applications by state, use Excel to find the minimum and maximum data values, mean, median, mode, range, and standard deviation for the data.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68086"/>
          <a:ext cx="8229600" cy="447421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9">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000" b="0" i="0" u="none" strike="noStrike" dirty="0">
                          <a:solidFill>
                            <a:srgbClr val="000000"/>
                          </a:solidFill>
                          <a:latin typeface="Calibri"/>
                        </a:rPr>
                        <a:t>Alberta</a:t>
                      </a:r>
                    </a:p>
                  </a:txBody>
                  <a:tcPr marL="9525" marR="9525" marT="9525" marB="0" anchor="ctr"/>
                </a:tc>
                <a:tc>
                  <a:txBody>
                    <a:bodyPr/>
                    <a:lstStyle/>
                    <a:p>
                      <a:pPr algn="ctr" fontAlgn="b"/>
                      <a:r>
                        <a:rPr lang="en-US" sz="2000" b="0" i="0" u="none" strike="noStrike" dirty="0">
                          <a:solidFill>
                            <a:srgbClr val="000000"/>
                          </a:solidFill>
                          <a:latin typeface="Calibri"/>
                        </a:rPr>
                        <a:t>31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Canada</a:t>
                      </a:r>
                    </a:p>
                  </a:txBody>
                  <a:tcPr marL="9525" marR="9525" marT="9525" marB="0" anchor="ctr"/>
                </a:tc>
                <a:tc>
                  <a:txBody>
                    <a:bodyPr/>
                    <a:lstStyle/>
                    <a:p>
                      <a:pPr algn="ctr" fontAlgn="b"/>
                      <a:r>
                        <a:rPr lang="en-US" sz="2000" b="0" i="0" u="none" strike="noStrike" dirty="0">
                          <a:solidFill>
                            <a:srgbClr val="000000"/>
                          </a:solidFill>
                          <a:latin typeface="Calibri"/>
                        </a:rPr>
                        <a:t>104</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000" b="0" i="0" u="none" strike="noStrike">
                          <a:solidFill>
                            <a:srgbClr val="000000"/>
                          </a:solidFill>
                          <a:latin typeface="Calibri"/>
                        </a:rPr>
                        <a:t>American Samoa</a:t>
                      </a:r>
                    </a:p>
                  </a:txBody>
                  <a:tcPr marL="9525" marR="9525" marT="9525" marB="0" anchor="ctr"/>
                </a:tc>
                <a:tc>
                  <a:txBody>
                    <a:bodyPr/>
                    <a:lstStyle/>
                    <a:p>
                      <a:pPr algn="ctr" fontAlgn="b"/>
                      <a:r>
                        <a:rPr lang="en-US" sz="2000" b="0" i="0" u="none" strike="noStrike">
                          <a:solidFill>
                            <a:srgbClr val="000000"/>
                          </a:solidFill>
                          <a:latin typeface="Calibri"/>
                        </a:rPr>
                        <a:t>177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Colorado</a:t>
                      </a:r>
                    </a:p>
                  </a:txBody>
                  <a:tcPr marL="9525" marR="9525" marT="9525" marB="0" anchor="ctr"/>
                </a:tc>
                <a:tc>
                  <a:txBody>
                    <a:bodyPr/>
                    <a:lstStyle/>
                    <a:p>
                      <a:pPr algn="ctr" fontAlgn="b"/>
                      <a:r>
                        <a:rPr lang="en-US" sz="2000" b="0" i="0" u="none" strike="noStrike">
                          <a:solidFill>
                            <a:srgbClr val="000000"/>
                          </a:solidFill>
                          <a:latin typeface="Calibri"/>
                        </a:rPr>
                        <a:t>28,373</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2000" b="0" i="0" u="none" strike="noStrike">
                          <a:solidFill>
                            <a:srgbClr val="000000"/>
                          </a:solidFill>
                          <a:latin typeface="Calibri"/>
                        </a:rPr>
                        <a:t>Arizona</a:t>
                      </a:r>
                    </a:p>
                  </a:txBody>
                  <a:tcPr marL="9525" marR="9525" marT="9525" marB="0" anchor="ctr"/>
                </a:tc>
                <a:tc>
                  <a:txBody>
                    <a:bodyPr/>
                    <a:lstStyle/>
                    <a:p>
                      <a:pPr algn="ctr" fontAlgn="b"/>
                      <a:r>
                        <a:rPr lang="en-US" sz="2000" b="0" i="0" u="none" strike="noStrike">
                          <a:solidFill>
                            <a:srgbClr val="000000"/>
                          </a:solidFill>
                          <a:latin typeface="Calibri"/>
                        </a:rPr>
                        <a:t>39,134</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Connecticut</a:t>
                      </a:r>
                    </a:p>
                  </a:txBody>
                  <a:tcPr marL="9525" marR="9525" marT="9525" marB="0" anchor="ctr"/>
                </a:tc>
                <a:tc>
                  <a:txBody>
                    <a:bodyPr/>
                    <a:lstStyle/>
                    <a:p>
                      <a:pPr algn="ctr" fontAlgn="b"/>
                      <a:r>
                        <a:rPr lang="en-US" sz="2000" b="0" i="0" u="none" strike="noStrike">
                          <a:solidFill>
                            <a:srgbClr val="000000"/>
                          </a:solidFill>
                          <a:latin typeface="Calibri"/>
                        </a:rPr>
                        <a:t>14,757</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2000" b="0" i="0" u="none" strike="noStrike">
                          <a:solidFill>
                            <a:srgbClr val="000000"/>
                          </a:solidFill>
                          <a:latin typeface="Calibri"/>
                        </a:rPr>
                        <a:t>Arkansas</a:t>
                      </a:r>
                    </a:p>
                  </a:txBody>
                  <a:tcPr marL="9525" marR="9525" marT="9525" marB="0" anchor="ctr"/>
                </a:tc>
                <a:tc>
                  <a:txBody>
                    <a:bodyPr/>
                    <a:lstStyle/>
                    <a:p>
                      <a:pPr algn="ctr" fontAlgn="b"/>
                      <a:r>
                        <a:rPr lang="en-US" sz="2000" b="0" i="0" u="none" strike="noStrike">
                          <a:solidFill>
                            <a:srgbClr val="000000"/>
                          </a:solidFill>
                          <a:latin typeface="Calibri"/>
                        </a:rPr>
                        <a:t>16,122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Delaware</a:t>
                      </a:r>
                    </a:p>
                  </a:txBody>
                  <a:tcPr marL="9525" marR="9525" marT="9525" marB="0" anchor="ctr"/>
                </a:tc>
                <a:tc>
                  <a:txBody>
                    <a:bodyPr/>
                    <a:lstStyle/>
                    <a:p>
                      <a:pPr algn="ctr" fontAlgn="b"/>
                      <a:r>
                        <a:rPr lang="en-US" sz="2000" b="0" i="0" u="none" strike="noStrike" dirty="0">
                          <a:solidFill>
                            <a:srgbClr val="000000"/>
                          </a:solidFill>
                          <a:latin typeface="Calibri"/>
                        </a:rPr>
                        <a:t>4238</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2000" b="0" i="0" u="none" strike="noStrike">
                          <a:solidFill>
                            <a:srgbClr val="000000"/>
                          </a:solidFill>
                          <a:latin typeface="Calibri"/>
                        </a:rPr>
                        <a:t>Blank</a:t>
                      </a:r>
                    </a:p>
                  </a:txBody>
                  <a:tcPr marL="9525" marR="9525" marT="9525" marB="0" anchor="ctr"/>
                </a:tc>
                <a:tc>
                  <a:txBody>
                    <a:bodyPr/>
                    <a:lstStyle/>
                    <a:p>
                      <a:pPr algn="ctr" fontAlgn="b"/>
                      <a:r>
                        <a:rPr lang="en-US" sz="2000" b="0" i="0" u="none" strike="noStrike">
                          <a:solidFill>
                            <a:srgbClr val="000000"/>
                          </a:solidFill>
                          <a:latin typeface="Calibri"/>
                        </a:rPr>
                        <a:t>28,459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District of Columbia</a:t>
                      </a:r>
                    </a:p>
                  </a:txBody>
                  <a:tcPr marL="9525" marR="9525" marT="9525" marB="0" anchor="ctr"/>
                </a:tc>
                <a:tc>
                  <a:txBody>
                    <a:bodyPr/>
                    <a:lstStyle/>
                    <a:p>
                      <a:pPr algn="ctr" fontAlgn="b"/>
                      <a:r>
                        <a:rPr lang="en-US" sz="2000" b="0" i="0" u="none" strike="noStrike" dirty="0">
                          <a:solidFill>
                            <a:srgbClr val="000000"/>
                          </a:solidFill>
                          <a:latin typeface="Calibri"/>
                        </a:rPr>
                        <a:t>2958</a:t>
                      </a:r>
                    </a:p>
                  </a:txBody>
                  <a:tcPr marL="9525" marR="9525" marT="9525" marB="0" anchor="ctr"/>
                </a:tc>
                <a:extLst>
                  <a:ext uri="{0D108BD9-81ED-4DB2-BD59-A6C34878D82A}">
                    <a16:rowId xmlns:a16="http://schemas.microsoft.com/office/drawing/2014/main" val="10007"/>
                  </a:ext>
                </a:extLst>
              </a:tr>
              <a:tr h="370840">
                <a:tc>
                  <a:txBody>
                    <a:bodyPr/>
                    <a:lstStyle/>
                    <a:p>
                      <a:pPr algn="ctr" fontAlgn="b"/>
                      <a:r>
                        <a:rPr lang="en-US" sz="2000" b="0" i="0" u="none" strike="noStrike">
                          <a:solidFill>
                            <a:srgbClr val="000000"/>
                          </a:solidFill>
                          <a:latin typeface="Calibri"/>
                        </a:rPr>
                        <a:t>British Columbia</a:t>
                      </a:r>
                    </a:p>
                  </a:txBody>
                  <a:tcPr marL="9525" marR="9525" marT="9525" marB="0" anchor="ctr"/>
                </a:tc>
                <a:tc>
                  <a:txBody>
                    <a:bodyPr/>
                    <a:lstStyle/>
                    <a:p>
                      <a:pPr algn="ctr" fontAlgn="b"/>
                      <a:r>
                        <a:rPr lang="en-US" sz="2000" b="0" i="0" u="none" strike="noStrike" dirty="0">
                          <a:solidFill>
                            <a:srgbClr val="000000"/>
                          </a:solidFill>
                          <a:latin typeface="Calibri"/>
                        </a:rPr>
                        <a:t>36</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Federated States of Micronesia</a:t>
                      </a:r>
                    </a:p>
                  </a:txBody>
                  <a:tcPr marL="9525" marR="9525" marT="9525" marB="0" anchor="ctr"/>
                </a:tc>
                <a:tc>
                  <a:txBody>
                    <a:bodyPr/>
                    <a:lstStyle/>
                    <a:p>
                      <a:pPr algn="ctr" fontAlgn="b"/>
                      <a:r>
                        <a:rPr lang="en-US" sz="2000" b="0" i="0" u="none" strike="noStrike" dirty="0">
                          <a:solidFill>
                            <a:srgbClr val="000000"/>
                          </a:solidFill>
                          <a:latin typeface="Calibri"/>
                        </a:rPr>
                        <a:t>877</a:t>
                      </a:r>
                    </a:p>
                  </a:txBody>
                  <a:tcPr marL="9525" marR="9525" marT="9525" marB="0" anchor="ctr"/>
                </a:tc>
                <a:extLst>
                  <a:ext uri="{0D108BD9-81ED-4DB2-BD59-A6C34878D82A}">
                    <a16:rowId xmlns:a16="http://schemas.microsoft.com/office/drawing/2014/main" val="10008"/>
                  </a:ext>
                </a:extLst>
              </a:tr>
              <a:tr h="370840">
                <a:tc>
                  <a:txBody>
                    <a:bodyPr/>
                    <a:lstStyle/>
                    <a:p>
                      <a:pPr algn="ctr" fontAlgn="b"/>
                      <a:r>
                        <a:rPr lang="en-US" sz="2000" b="0" i="0" u="none" strike="noStrike">
                          <a:solidFill>
                            <a:srgbClr val="000000"/>
                          </a:solidFill>
                          <a:latin typeface="Calibri"/>
                        </a:rPr>
                        <a:t>California</a:t>
                      </a:r>
                    </a:p>
                  </a:txBody>
                  <a:tcPr marL="9525" marR="9525" marT="9525" marB="0" anchor="ctr"/>
                </a:tc>
                <a:tc>
                  <a:txBody>
                    <a:bodyPr/>
                    <a:lstStyle/>
                    <a:p>
                      <a:pPr algn="ctr" fontAlgn="b"/>
                      <a:r>
                        <a:rPr lang="en-US" sz="2000" b="0" i="0" u="none" strike="noStrike">
                          <a:solidFill>
                            <a:srgbClr val="000000"/>
                          </a:solidFill>
                          <a:latin typeface="Calibri"/>
                        </a:rPr>
                        <a:t>197,594</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Florida</a:t>
                      </a:r>
                    </a:p>
                  </a:txBody>
                  <a:tcPr marL="9525" marR="9525" marT="9525" marB="0" anchor="ctr"/>
                </a:tc>
                <a:tc>
                  <a:txBody>
                    <a:bodyPr/>
                    <a:lstStyle/>
                    <a:p>
                      <a:pPr algn="ctr" fontAlgn="b"/>
                      <a:r>
                        <a:rPr lang="en-US" sz="2000" b="0" i="0" u="none" strike="noStrike" dirty="0">
                          <a:solidFill>
                            <a:srgbClr val="000000"/>
                          </a:solidFill>
                          <a:latin typeface="Calibri"/>
                        </a:rPr>
                        <a:t>124,874</a:t>
                      </a:r>
                    </a:p>
                  </a:txBody>
                  <a:tcPr marL="9525" marR="9525" marT="9525" marB="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24280"/>
          <a:ext cx="8229600" cy="471932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9">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000" b="0" i="0" u="none" strike="noStrike" dirty="0">
                          <a:solidFill>
                            <a:srgbClr val="000000"/>
                          </a:solidFill>
                          <a:latin typeface="Calibri"/>
                        </a:rPr>
                        <a:t>Foreign Country</a:t>
                      </a:r>
                    </a:p>
                  </a:txBody>
                  <a:tcPr marL="9525" marR="9525" marT="9525" marB="0" anchor="ctr"/>
                </a:tc>
                <a:tc>
                  <a:txBody>
                    <a:bodyPr/>
                    <a:lstStyle/>
                    <a:p>
                      <a:pPr algn="ctr" fontAlgn="b"/>
                      <a:r>
                        <a:rPr lang="en-US" sz="2000" b="0" i="0" u="none" strike="noStrike" dirty="0">
                          <a:solidFill>
                            <a:srgbClr val="000000"/>
                          </a:solidFill>
                          <a:latin typeface="Calibri"/>
                        </a:rPr>
                        <a:t>3042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Kentucky</a:t>
                      </a:r>
                    </a:p>
                  </a:txBody>
                  <a:tcPr marL="9525" marR="9525" marT="9525" marB="0" anchor="ctr"/>
                </a:tc>
                <a:tc>
                  <a:txBody>
                    <a:bodyPr/>
                    <a:lstStyle/>
                    <a:p>
                      <a:pPr algn="ctr" fontAlgn="b"/>
                      <a:r>
                        <a:rPr lang="en-US" sz="2000" b="0" i="0" u="none" strike="noStrike" dirty="0">
                          <a:solidFill>
                            <a:srgbClr val="000000"/>
                          </a:solidFill>
                          <a:latin typeface="Calibri"/>
                        </a:rPr>
                        <a:t>22,078</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000" b="0" i="0" u="none" strike="noStrike" dirty="0">
                          <a:solidFill>
                            <a:srgbClr val="000000"/>
                          </a:solidFill>
                          <a:latin typeface="Calibri"/>
                        </a:rPr>
                        <a:t>Georgia</a:t>
                      </a:r>
                    </a:p>
                  </a:txBody>
                  <a:tcPr marL="9525" marR="9525" marT="9525" marB="0" anchor="ctr"/>
                </a:tc>
                <a:tc>
                  <a:txBody>
                    <a:bodyPr/>
                    <a:lstStyle/>
                    <a:p>
                      <a:pPr algn="ctr" fontAlgn="b"/>
                      <a:r>
                        <a:rPr lang="en-US" sz="2000" b="0" i="0" u="none" strike="noStrike">
                          <a:solidFill>
                            <a:srgbClr val="000000"/>
                          </a:solidFill>
                          <a:latin typeface="Calibri"/>
                        </a:rPr>
                        <a:t>68,669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Labrador</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2000" b="0" i="0" u="none" strike="noStrike" dirty="0">
                          <a:solidFill>
                            <a:srgbClr val="000000"/>
                          </a:solidFill>
                          <a:latin typeface="Calibri"/>
                        </a:rPr>
                        <a:t>Guam</a:t>
                      </a:r>
                    </a:p>
                  </a:txBody>
                  <a:tcPr marL="9525" marR="9525" marT="9525" marB="0" anchor="ctr"/>
                </a:tc>
                <a:tc>
                  <a:txBody>
                    <a:bodyPr/>
                    <a:lstStyle/>
                    <a:p>
                      <a:pPr algn="ctr" fontAlgn="b"/>
                      <a:r>
                        <a:rPr lang="en-US" sz="2000" b="0" i="0" u="none" strike="noStrike" dirty="0">
                          <a:solidFill>
                            <a:srgbClr val="000000"/>
                          </a:solidFill>
                          <a:latin typeface="Calibri"/>
                        </a:rPr>
                        <a:t>695</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Louisiana</a:t>
                      </a:r>
                    </a:p>
                  </a:txBody>
                  <a:tcPr marL="9525" marR="9525" marT="9525" marB="0" anchor="ctr"/>
                </a:tc>
                <a:tc>
                  <a:txBody>
                    <a:bodyPr/>
                    <a:lstStyle/>
                    <a:p>
                      <a:pPr algn="ctr" fontAlgn="b"/>
                      <a:r>
                        <a:rPr lang="en-US" sz="2000" b="0" i="0" u="none" strike="noStrike" dirty="0">
                          <a:solidFill>
                            <a:srgbClr val="000000"/>
                          </a:solidFill>
                          <a:latin typeface="Calibri"/>
                        </a:rPr>
                        <a:t>23,576</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2000" b="0" i="0" u="none" strike="noStrike" dirty="0">
                          <a:solidFill>
                            <a:srgbClr val="000000"/>
                          </a:solidFill>
                          <a:latin typeface="Calibri"/>
                        </a:rPr>
                        <a:t>Hawaii</a:t>
                      </a:r>
                    </a:p>
                  </a:txBody>
                  <a:tcPr marL="9525" marR="9525" marT="9525" marB="0" anchor="ctr"/>
                </a:tc>
                <a:tc>
                  <a:txBody>
                    <a:bodyPr/>
                    <a:lstStyle/>
                    <a:p>
                      <a:pPr algn="ctr" fontAlgn="b"/>
                      <a:r>
                        <a:rPr lang="en-US" sz="2000" b="0" i="0" u="none" strike="noStrike" dirty="0">
                          <a:solidFill>
                            <a:srgbClr val="000000"/>
                          </a:solidFill>
                          <a:latin typeface="Calibri"/>
                        </a:rPr>
                        <a:t>5211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Maine</a:t>
                      </a:r>
                    </a:p>
                  </a:txBody>
                  <a:tcPr marL="9525" marR="9525" marT="9525" marB="0" anchor="ctr"/>
                </a:tc>
                <a:tc>
                  <a:txBody>
                    <a:bodyPr/>
                    <a:lstStyle/>
                    <a:p>
                      <a:pPr algn="ctr" fontAlgn="b"/>
                      <a:r>
                        <a:rPr lang="en-US" sz="2000" b="0" i="0" u="none" strike="noStrike" dirty="0">
                          <a:solidFill>
                            <a:srgbClr val="000000"/>
                          </a:solidFill>
                          <a:latin typeface="Calibri"/>
                        </a:rPr>
                        <a:t>4953</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2000" b="0" i="0" u="none" strike="noStrike" dirty="0">
                          <a:solidFill>
                            <a:srgbClr val="000000"/>
                          </a:solidFill>
                          <a:latin typeface="Calibri"/>
                        </a:rPr>
                        <a:t>Idaho</a:t>
                      </a:r>
                    </a:p>
                  </a:txBody>
                  <a:tcPr marL="9525" marR="9525" marT="9525" marB="0" anchor="ctr"/>
                </a:tc>
                <a:tc>
                  <a:txBody>
                    <a:bodyPr/>
                    <a:lstStyle/>
                    <a:p>
                      <a:pPr algn="ctr" fontAlgn="b"/>
                      <a:r>
                        <a:rPr lang="en-US" sz="2000" b="0" i="0" u="none" strike="noStrike" dirty="0">
                          <a:solidFill>
                            <a:srgbClr val="000000"/>
                          </a:solidFill>
                          <a:latin typeface="Calibri"/>
                        </a:rPr>
                        <a:t>9747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Manitoba</a:t>
                      </a:r>
                    </a:p>
                  </a:txBody>
                  <a:tcPr marL="9525" marR="9525" marT="9525" marB="0" anchor="ctr"/>
                </a:tc>
                <a:tc>
                  <a:txBody>
                    <a:bodyPr/>
                    <a:lstStyle/>
                    <a:p>
                      <a:pPr algn="ctr" fontAlgn="b"/>
                      <a:r>
                        <a:rPr lang="en-US" sz="2000" b="0" i="0" u="none" strike="noStrike" dirty="0">
                          <a:solidFill>
                            <a:srgbClr val="000000"/>
                          </a:solidFill>
                          <a:latin typeface="Calibri"/>
                        </a:rPr>
                        <a:t>5</a:t>
                      </a:r>
                    </a:p>
                  </a:txBody>
                  <a:tcPr marL="9525" marR="9525" marT="9525" marB="0" anchor="ctr"/>
                </a:tc>
                <a:extLst>
                  <a:ext uri="{0D108BD9-81ED-4DB2-BD59-A6C34878D82A}">
                    <a16:rowId xmlns:a16="http://schemas.microsoft.com/office/drawing/2014/main" val="10007"/>
                  </a:ext>
                </a:extLst>
              </a:tr>
              <a:tr h="370840">
                <a:tc>
                  <a:txBody>
                    <a:bodyPr/>
                    <a:lstStyle/>
                    <a:p>
                      <a:pPr algn="ctr" fontAlgn="b"/>
                      <a:r>
                        <a:rPr lang="en-US" sz="2000" b="0" i="0" u="none" strike="noStrike" dirty="0">
                          <a:solidFill>
                            <a:srgbClr val="000000"/>
                          </a:solidFill>
                          <a:latin typeface="Calibri"/>
                        </a:rPr>
                        <a:t>Illinois</a:t>
                      </a:r>
                    </a:p>
                  </a:txBody>
                  <a:tcPr marL="9525" marR="9525" marT="9525" marB="0" anchor="ctr"/>
                </a:tc>
                <a:tc>
                  <a:txBody>
                    <a:bodyPr/>
                    <a:lstStyle/>
                    <a:p>
                      <a:pPr algn="ctr" fontAlgn="b"/>
                      <a:r>
                        <a:rPr lang="en-US" sz="2000" b="0" i="0" u="none" strike="noStrike" dirty="0">
                          <a:solidFill>
                            <a:srgbClr val="000000"/>
                          </a:solidFill>
                          <a:latin typeface="Calibri"/>
                        </a:rPr>
                        <a:t>59,081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Marshall Islands</a:t>
                      </a:r>
                    </a:p>
                  </a:txBody>
                  <a:tcPr marL="9525" marR="9525" marT="9525" marB="0" anchor="ctr"/>
                </a:tc>
                <a:tc>
                  <a:txBody>
                    <a:bodyPr/>
                    <a:lstStyle/>
                    <a:p>
                      <a:pPr algn="ctr" fontAlgn="b"/>
                      <a:r>
                        <a:rPr lang="en-US" sz="2000" b="0" i="0" u="none" strike="noStrike" dirty="0">
                          <a:solidFill>
                            <a:srgbClr val="000000"/>
                          </a:solidFill>
                          <a:latin typeface="Calibri"/>
                        </a:rPr>
                        <a:t>125</a:t>
                      </a:r>
                    </a:p>
                  </a:txBody>
                  <a:tcPr marL="9525" marR="9525" marT="9525" marB="0" anchor="ctr"/>
                </a:tc>
                <a:extLst>
                  <a:ext uri="{0D108BD9-81ED-4DB2-BD59-A6C34878D82A}">
                    <a16:rowId xmlns:a16="http://schemas.microsoft.com/office/drawing/2014/main" val="10008"/>
                  </a:ext>
                </a:extLst>
              </a:tr>
              <a:tr h="370840">
                <a:tc>
                  <a:txBody>
                    <a:bodyPr/>
                    <a:lstStyle/>
                    <a:p>
                      <a:pPr algn="ctr" fontAlgn="b"/>
                      <a:r>
                        <a:rPr lang="en-US" sz="2000" b="0" i="0" u="none" strike="noStrike" dirty="0">
                          <a:solidFill>
                            <a:srgbClr val="000000"/>
                          </a:solidFill>
                          <a:latin typeface="Calibri"/>
                        </a:rPr>
                        <a:t>Indiana</a:t>
                      </a:r>
                    </a:p>
                  </a:txBody>
                  <a:tcPr marL="9525" marR="9525" marT="9525" marB="0" anchor="ctr"/>
                </a:tc>
                <a:tc>
                  <a:txBody>
                    <a:bodyPr/>
                    <a:lstStyle/>
                    <a:p>
                      <a:pPr algn="ctr" fontAlgn="b"/>
                      <a:r>
                        <a:rPr lang="en-US" sz="2000" b="0" i="0" u="none" strike="noStrike" dirty="0">
                          <a:solidFill>
                            <a:srgbClr val="000000"/>
                          </a:solidFill>
                          <a:latin typeface="Calibri"/>
                        </a:rPr>
                        <a:t>30,127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Maryland</a:t>
                      </a:r>
                    </a:p>
                  </a:txBody>
                  <a:tcPr marL="9525" marR="9525" marT="9525" marB="0" anchor="ctr"/>
                </a:tc>
                <a:tc>
                  <a:txBody>
                    <a:bodyPr/>
                    <a:lstStyle/>
                    <a:p>
                      <a:pPr algn="ctr" fontAlgn="b"/>
                      <a:r>
                        <a:rPr lang="en-US" sz="2000" b="0" i="0" u="none" strike="noStrike" dirty="0">
                          <a:solidFill>
                            <a:srgbClr val="000000"/>
                          </a:solidFill>
                          <a:latin typeface="Calibri"/>
                        </a:rPr>
                        <a:t>27,318</a:t>
                      </a:r>
                    </a:p>
                  </a:txBody>
                  <a:tcPr marL="9525" marR="9525" marT="9525" marB="0" anchor="ctr"/>
                </a:tc>
                <a:extLst>
                  <a:ext uri="{0D108BD9-81ED-4DB2-BD59-A6C34878D82A}">
                    <a16:rowId xmlns:a16="http://schemas.microsoft.com/office/drawing/2014/main" val="10009"/>
                  </a:ext>
                </a:extLst>
              </a:tr>
              <a:tr h="370840">
                <a:tc>
                  <a:txBody>
                    <a:bodyPr/>
                    <a:lstStyle/>
                    <a:p>
                      <a:pPr algn="ctr" fontAlgn="b"/>
                      <a:r>
                        <a:rPr lang="en-US" sz="2000" b="0" i="0" u="none" strike="noStrike" dirty="0">
                          <a:solidFill>
                            <a:srgbClr val="000000"/>
                          </a:solidFill>
                          <a:latin typeface="Calibri"/>
                        </a:rPr>
                        <a:t>Iowa</a:t>
                      </a:r>
                    </a:p>
                  </a:txBody>
                  <a:tcPr marL="9525" marR="9525" marT="9525" marB="0" anchor="ctr"/>
                </a:tc>
                <a:tc>
                  <a:txBody>
                    <a:bodyPr/>
                    <a:lstStyle/>
                    <a:p>
                      <a:pPr algn="ctr" fontAlgn="b"/>
                      <a:r>
                        <a:rPr lang="en-US" sz="2000" b="0" i="0" u="none" strike="noStrike" dirty="0">
                          <a:solidFill>
                            <a:srgbClr val="000000"/>
                          </a:solidFill>
                          <a:latin typeface="Calibri"/>
                        </a:rPr>
                        <a:t>12,434</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Massachusetts</a:t>
                      </a:r>
                    </a:p>
                  </a:txBody>
                  <a:tcPr marL="9525" marR="9525" marT="9525" marB="0" anchor="ctr"/>
                </a:tc>
                <a:tc>
                  <a:txBody>
                    <a:bodyPr/>
                    <a:lstStyle/>
                    <a:p>
                      <a:pPr algn="ctr" fontAlgn="b"/>
                      <a:r>
                        <a:rPr lang="en-US" sz="2000" b="0" i="0" u="none" strike="noStrike">
                          <a:solidFill>
                            <a:srgbClr val="000000"/>
                          </a:solidFill>
                          <a:latin typeface="Calibri"/>
                        </a:rPr>
                        <a:t>23,675</a:t>
                      </a:r>
                    </a:p>
                  </a:txBody>
                  <a:tcPr marL="9525" marR="9525" marT="9525" marB="0" anchor="ctr"/>
                </a:tc>
                <a:extLst>
                  <a:ext uri="{0D108BD9-81ED-4DB2-BD59-A6C34878D82A}">
                    <a16:rowId xmlns:a16="http://schemas.microsoft.com/office/drawing/2014/main" val="10010"/>
                  </a:ext>
                </a:extLst>
              </a:tr>
              <a:tr h="370840">
                <a:tc>
                  <a:txBody>
                    <a:bodyPr/>
                    <a:lstStyle/>
                    <a:p>
                      <a:pPr algn="ctr" fontAlgn="b"/>
                      <a:r>
                        <a:rPr lang="en-US" sz="2000" b="0" i="0" u="none" strike="noStrike" dirty="0">
                          <a:solidFill>
                            <a:srgbClr val="000000"/>
                          </a:solidFill>
                          <a:latin typeface="Calibri"/>
                        </a:rPr>
                        <a:t>Kansas</a:t>
                      </a:r>
                    </a:p>
                  </a:txBody>
                  <a:tcPr marL="9525" marR="9525" marT="9525" marB="0" anchor="ctr"/>
                </a:tc>
                <a:tc>
                  <a:txBody>
                    <a:bodyPr/>
                    <a:lstStyle/>
                    <a:p>
                      <a:pPr algn="ctr" fontAlgn="b"/>
                      <a:r>
                        <a:rPr lang="en-US" sz="2000" b="0" i="0" u="none" strike="noStrike" dirty="0">
                          <a:solidFill>
                            <a:srgbClr val="000000"/>
                          </a:solidFill>
                          <a:latin typeface="Calibri"/>
                        </a:rPr>
                        <a:t>13,366</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Mexico</a:t>
                      </a:r>
                    </a:p>
                  </a:txBody>
                  <a:tcPr marL="9525" marR="9525" marT="9525" marB="0" anchor="ctr"/>
                </a:tc>
                <a:tc>
                  <a:txBody>
                    <a:bodyPr/>
                    <a:lstStyle/>
                    <a:p>
                      <a:pPr algn="ctr" fontAlgn="b"/>
                      <a:r>
                        <a:rPr lang="en-US" sz="2000" b="0" i="0" u="none" strike="noStrike" dirty="0">
                          <a:solidFill>
                            <a:srgbClr val="000000"/>
                          </a:solidFill>
                          <a:latin typeface="Calibri"/>
                        </a:rPr>
                        <a:t>522</a:t>
                      </a:r>
                    </a:p>
                  </a:txBody>
                  <a:tcPr marL="9525" marR="9525" marT="9525"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Mean </a:t>
            </a:r>
          </a:p>
        </p:txBody>
      </p:sp>
      <p:sp>
        <p:nvSpPr>
          <p:cNvPr id="3" name="Content Placeholder 2"/>
          <p:cNvSpPr>
            <a:spLocks noGrp="1"/>
          </p:cNvSpPr>
          <p:nvPr>
            <p:ph idx="1"/>
          </p:nvPr>
        </p:nvSpPr>
        <p:spPr/>
        <p:txBody>
          <a:bodyPr/>
          <a:lstStyle/>
          <a:p>
            <a:r>
              <a:rPr lang="en-US" dirty="0"/>
              <a:t>A sample of the number of sick days employees at Witt’s Insurance Agency took during last year is listed below. Calculate the mean of the sample data. </a:t>
            </a:r>
          </a:p>
          <a:p>
            <a:pPr algn="ctr"/>
            <a:r>
              <a:rPr lang="en-US" dirty="0">
                <a:solidFill>
                  <a:srgbClr val="0000FF"/>
                </a:solidFill>
              </a:rPr>
              <a:t>14, 5, 7, 11, 9, 7, 12, 6 </a:t>
            </a:r>
          </a:p>
          <a:p>
            <a:r>
              <a:rPr lang="en-US" b="1" dirty="0"/>
              <a:t>Solution </a:t>
            </a:r>
          </a:p>
          <a:p>
            <a:r>
              <a:rPr lang="en-US" dirty="0"/>
              <a:t>There are 8 pieces of sample data, so in order to find the sample mean, add all the values together and divide by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68086"/>
          <a:ext cx="8229600" cy="4596765"/>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10">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000" b="0" i="0" u="none" strike="noStrike" dirty="0">
                          <a:solidFill>
                            <a:srgbClr val="000000"/>
                          </a:solidFill>
                          <a:latin typeface="Calibri"/>
                        </a:rPr>
                        <a:t>Michigan</a:t>
                      </a:r>
                    </a:p>
                  </a:txBody>
                  <a:tcPr marL="9525" marR="9525" marT="9525" marB="0" anchor="ctr"/>
                </a:tc>
                <a:tc>
                  <a:txBody>
                    <a:bodyPr/>
                    <a:lstStyle/>
                    <a:p>
                      <a:pPr algn="ctr" fontAlgn="b"/>
                      <a:r>
                        <a:rPr lang="en-US" sz="2000" b="0" i="0" u="none" strike="noStrike" dirty="0">
                          <a:solidFill>
                            <a:srgbClr val="000000"/>
                          </a:solidFill>
                          <a:latin typeface="Calibri"/>
                        </a:rPr>
                        <a:t>60,553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Newfoundland</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000" b="0" i="0" u="none" strike="noStrike" dirty="0">
                          <a:solidFill>
                            <a:srgbClr val="000000"/>
                          </a:solidFill>
                          <a:latin typeface="Calibri"/>
                        </a:rPr>
                        <a:t>Minnesota</a:t>
                      </a:r>
                    </a:p>
                  </a:txBody>
                  <a:tcPr marL="9525" marR="9525" marT="9525" marB="0" anchor="ctr"/>
                </a:tc>
                <a:tc>
                  <a:txBody>
                    <a:bodyPr/>
                    <a:lstStyle/>
                    <a:p>
                      <a:pPr algn="ctr" fontAlgn="b"/>
                      <a:r>
                        <a:rPr lang="en-US" sz="2000" b="0" i="0" u="none" strike="noStrike" dirty="0">
                          <a:solidFill>
                            <a:srgbClr val="000000"/>
                          </a:solidFill>
                          <a:latin typeface="Calibri"/>
                        </a:rPr>
                        <a:t>26,841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Hampshire</a:t>
                      </a:r>
                    </a:p>
                  </a:txBody>
                  <a:tcPr marL="9525" marR="9525" marT="9525" marB="0" anchor="ctr"/>
                </a:tc>
                <a:tc>
                  <a:txBody>
                    <a:bodyPr/>
                    <a:lstStyle/>
                    <a:p>
                      <a:pPr algn="ctr" fontAlgn="b"/>
                      <a:r>
                        <a:rPr lang="en-US" sz="2000" b="0" i="0" u="none" strike="noStrike" dirty="0">
                          <a:solidFill>
                            <a:srgbClr val="000000"/>
                          </a:solidFill>
                          <a:latin typeface="Calibri"/>
                        </a:rPr>
                        <a:t>4511</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2000" b="0" i="0" u="none" strike="noStrike" dirty="0">
                          <a:solidFill>
                            <a:srgbClr val="000000"/>
                          </a:solidFill>
                          <a:latin typeface="Calibri"/>
                        </a:rPr>
                        <a:t>Mississippi</a:t>
                      </a:r>
                    </a:p>
                  </a:txBody>
                  <a:tcPr marL="9525" marR="9525" marT="9525" marB="0" anchor="ctr"/>
                </a:tc>
                <a:tc>
                  <a:txBody>
                    <a:bodyPr/>
                    <a:lstStyle/>
                    <a:p>
                      <a:pPr algn="ctr" fontAlgn="b"/>
                      <a:r>
                        <a:rPr lang="en-US" sz="2000" b="0" i="0" u="none" strike="noStrike" dirty="0">
                          <a:solidFill>
                            <a:srgbClr val="000000"/>
                          </a:solidFill>
                          <a:latin typeface="Calibri"/>
                        </a:rPr>
                        <a:t>20,741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Jersey</a:t>
                      </a:r>
                    </a:p>
                  </a:txBody>
                  <a:tcPr marL="9525" marR="9525" marT="9525" marB="0" anchor="ctr"/>
                </a:tc>
                <a:tc>
                  <a:txBody>
                    <a:bodyPr/>
                    <a:lstStyle/>
                    <a:p>
                      <a:pPr algn="ctr" fontAlgn="b"/>
                      <a:r>
                        <a:rPr lang="en-US" sz="2000" b="0" i="0" u="none" strike="noStrike" dirty="0">
                          <a:solidFill>
                            <a:srgbClr val="000000"/>
                          </a:solidFill>
                          <a:latin typeface="Calibri"/>
                        </a:rPr>
                        <a:t>34,906</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2000" b="0" i="0" u="none" strike="noStrike">
                          <a:solidFill>
                            <a:srgbClr val="000000"/>
                          </a:solidFill>
                          <a:latin typeface="Calibri"/>
                        </a:rPr>
                        <a:t>Montana</a:t>
                      </a:r>
                    </a:p>
                  </a:txBody>
                  <a:tcPr marL="9525" marR="9525" marT="9525" marB="0" anchor="ctr"/>
                </a:tc>
                <a:tc>
                  <a:txBody>
                    <a:bodyPr/>
                    <a:lstStyle/>
                    <a:p>
                      <a:pPr algn="ctr" fontAlgn="b"/>
                      <a:r>
                        <a:rPr lang="en-US" sz="2000" b="0" i="0" u="none" strike="noStrike" dirty="0">
                          <a:solidFill>
                            <a:srgbClr val="000000"/>
                          </a:solidFill>
                          <a:latin typeface="Calibri"/>
                        </a:rPr>
                        <a:t>4245</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New Mexico</a:t>
                      </a:r>
                    </a:p>
                  </a:txBody>
                  <a:tcPr marL="9525" marR="9525" marT="9525" marB="0" anchor="ctr"/>
                </a:tc>
                <a:tc>
                  <a:txBody>
                    <a:bodyPr/>
                    <a:lstStyle/>
                    <a:p>
                      <a:pPr algn="ctr" fontAlgn="b"/>
                      <a:r>
                        <a:rPr lang="en-US" sz="2000" b="0" i="0" u="none" strike="noStrike" dirty="0">
                          <a:solidFill>
                            <a:srgbClr val="000000"/>
                          </a:solidFill>
                          <a:latin typeface="Calibri"/>
                        </a:rPr>
                        <a:t>11,335</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2000" b="0" i="0" u="none" strike="noStrike" dirty="0">
                          <a:solidFill>
                            <a:srgbClr val="000000"/>
                          </a:solidFill>
                          <a:latin typeface="Calibri"/>
                        </a:rPr>
                        <a:t>Missouri</a:t>
                      </a:r>
                    </a:p>
                  </a:txBody>
                  <a:tcPr marL="9525" marR="9525" marT="9525" marB="0" anchor="ctr"/>
                </a:tc>
                <a:tc>
                  <a:txBody>
                    <a:bodyPr/>
                    <a:lstStyle/>
                    <a:p>
                      <a:pPr algn="ctr" fontAlgn="b"/>
                      <a:r>
                        <a:rPr lang="en-US" sz="2000" b="0" i="0" u="none" strike="noStrike" dirty="0">
                          <a:solidFill>
                            <a:srgbClr val="000000"/>
                          </a:solidFill>
                          <a:latin typeface="Calibri"/>
                        </a:rPr>
                        <a:t>31,919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York</a:t>
                      </a:r>
                    </a:p>
                  </a:txBody>
                  <a:tcPr marL="9525" marR="9525" marT="9525" marB="0" anchor="ctr"/>
                </a:tc>
                <a:tc>
                  <a:txBody>
                    <a:bodyPr/>
                    <a:lstStyle/>
                    <a:p>
                      <a:pPr algn="ctr" fontAlgn="b"/>
                      <a:r>
                        <a:rPr lang="en-US" sz="2000" b="0" i="0" u="none" strike="noStrike" dirty="0">
                          <a:solidFill>
                            <a:srgbClr val="000000"/>
                          </a:solidFill>
                          <a:latin typeface="Calibri"/>
                        </a:rPr>
                        <a:t>82,152</a:t>
                      </a:r>
                    </a:p>
                  </a:txBody>
                  <a:tcPr marL="9525" marR="9525" marT="9525" marB="0" anchor="ctr"/>
                </a:tc>
                <a:extLst>
                  <a:ext uri="{0D108BD9-81ED-4DB2-BD59-A6C34878D82A}">
                    <a16:rowId xmlns:a16="http://schemas.microsoft.com/office/drawing/2014/main" val="10007"/>
                  </a:ext>
                </a:extLst>
              </a:tr>
              <a:tr h="370840">
                <a:tc>
                  <a:txBody>
                    <a:bodyPr/>
                    <a:lstStyle/>
                    <a:p>
                      <a:pPr algn="ctr" fontAlgn="b"/>
                      <a:r>
                        <a:rPr lang="en-US" sz="2000" b="0" i="0" u="none" strike="noStrike" dirty="0">
                          <a:solidFill>
                            <a:srgbClr val="000000"/>
                          </a:solidFill>
                          <a:latin typeface="Calibri"/>
                        </a:rPr>
                        <a:t>Nebraska</a:t>
                      </a:r>
                    </a:p>
                  </a:txBody>
                  <a:tcPr marL="9525" marR="9525" marT="9525" marB="0" anchor="ctr"/>
                </a:tc>
                <a:tc>
                  <a:txBody>
                    <a:bodyPr/>
                    <a:lstStyle/>
                    <a:p>
                      <a:pPr algn="ctr" fontAlgn="b"/>
                      <a:r>
                        <a:rPr lang="en-US" sz="2000" b="0" i="0" u="none" strike="noStrike" dirty="0">
                          <a:solidFill>
                            <a:srgbClr val="000000"/>
                          </a:solidFill>
                          <a:latin typeface="Calibri"/>
                        </a:rPr>
                        <a:t>7742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North Carolina</a:t>
                      </a:r>
                    </a:p>
                  </a:txBody>
                  <a:tcPr marL="9525" marR="9525" marT="9525" marB="0" anchor="ctr"/>
                </a:tc>
                <a:tc>
                  <a:txBody>
                    <a:bodyPr/>
                    <a:lstStyle/>
                    <a:p>
                      <a:pPr algn="ctr" fontAlgn="b"/>
                      <a:r>
                        <a:rPr lang="en-US" sz="2000" b="0" i="0" u="none" strike="noStrike" dirty="0">
                          <a:solidFill>
                            <a:srgbClr val="000000"/>
                          </a:solidFill>
                          <a:latin typeface="Calibri"/>
                        </a:rPr>
                        <a:t>57,614</a:t>
                      </a:r>
                    </a:p>
                  </a:txBody>
                  <a:tcPr marL="9525" marR="9525" marT="9525" marB="0" anchor="ctr"/>
                </a:tc>
                <a:extLst>
                  <a:ext uri="{0D108BD9-81ED-4DB2-BD59-A6C34878D82A}">
                    <a16:rowId xmlns:a16="http://schemas.microsoft.com/office/drawing/2014/main" val="10008"/>
                  </a:ext>
                </a:extLst>
              </a:tr>
              <a:tr h="370840">
                <a:tc>
                  <a:txBody>
                    <a:bodyPr/>
                    <a:lstStyle/>
                    <a:p>
                      <a:pPr algn="ctr" fontAlgn="b"/>
                      <a:r>
                        <a:rPr lang="en-US" sz="2000" b="0" i="0" u="none" strike="noStrike" dirty="0">
                          <a:solidFill>
                            <a:srgbClr val="000000"/>
                          </a:solidFill>
                          <a:latin typeface="Calibri"/>
                        </a:rPr>
                        <a:t>Nevada</a:t>
                      </a:r>
                    </a:p>
                  </a:txBody>
                  <a:tcPr marL="9525" marR="9525" marT="9525" marB="0" anchor="ctr"/>
                </a:tc>
                <a:tc>
                  <a:txBody>
                    <a:bodyPr/>
                    <a:lstStyle/>
                    <a:p>
                      <a:pPr algn="ctr" fontAlgn="b"/>
                      <a:r>
                        <a:rPr lang="en-US" sz="2000" b="0" i="0" u="none" strike="noStrike" dirty="0">
                          <a:solidFill>
                            <a:srgbClr val="000000"/>
                          </a:solidFill>
                          <a:latin typeface="Calibri"/>
                        </a:rPr>
                        <a:t>15,014</a:t>
                      </a:r>
                    </a:p>
                  </a:txBody>
                  <a:tcPr marL="9525" marR="9525" marT="9525" marB="0" anchor="ctr"/>
                </a:tc>
                <a:tc vMerge="1">
                  <a:txBody>
                    <a:bodyPr/>
                    <a:lstStyle/>
                    <a:p>
                      <a:endParaRPr lang="en-US"/>
                    </a:p>
                  </a:txBody>
                  <a:tcPr/>
                </a:tc>
                <a:tc>
                  <a:txBody>
                    <a:bodyPr/>
                    <a:lstStyle/>
                    <a:p>
                      <a:pPr algn="ctr" fontAlgn="b"/>
                      <a:r>
                        <a:rPr lang="en-US" sz="2000" b="0" i="0" u="none" strike="noStrike" dirty="0">
                          <a:solidFill>
                            <a:srgbClr val="000000"/>
                          </a:solidFill>
                          <a:latin typeface="Calibri"/>
                        </a:rPr>
                        <a:t>North Dakota</a:t>
                      </a:r>
                    </a:p>
                  </a:txBody>
                  <a:tcPr marL="9525" marR="9525" marT="9525" marB="0" anchor="ctr"/>
                </a:tc>
                <a:tc>
                  <a:txBody>
                    <a:bodyPr/>
                    <a:lstStyle/>
                    <a:p>
                      <a:pPr algn="ctr" fontAlgn="b"/>
                      <a:r>
                        <a:rPr lang="en-US" sz="2000" b="0" i="0" u="none" strike="noStrike">
                          <a:solidFill>
                            <a:srgbClr val="000000"/>
                          </a:solidFill>
                          <a:latin typeface="Calibri"/>
                        </a:rPr>
                        <a:t>2045</a:t>
                      </a:r>
                    </a:p>
                  </a:txBody>
                  <a:tcPr marL="9525" marR="9525" marT="9525" marB="0" anchor="ctr"/>
                </a:tc>
                <a:extLst>
                  <a:ext uri="{0D108BD9-81ED-4DB2-BD59-A6C34878D82A}">
                    <a16:rowId xmlns:a16="http://schemas.microsoft.com/office/drawing/2014/main" val="10009"/>
                  </a:ext>
                </a:extLst>
              </a:tr>
              <a:tr h="370840">
                <a:tc>
                  <a:txBody>
                    <a:bodyPr/>
                    <a:lstStyle/>
                    <a:p>
                      <a:pPr algn="ctr" fontAlgn="b"/>
                      <a:r>
                        <a:rPr lang="en-US" sz="2000" b="0" i="0" u="none" strike="noStrike" dirty="0">
                          <a:solidFill>
                            <a:srgbClr val="000000"/>
                          </a:solidFill>
                          <a:latin typeface="Calibri"/>
                        </a:rPr>
                        <a:t>New Brunswick</a:t>
                      </a:r>
                    </a:p>
                  </a:txBody>
                  <a:tcPr marL="9525" marR="9525" marT="9525" marB="0" anchor="ctr"/>
                </a:tc>
                <a:tc>
                  <a:txBody>
                    <a:bodyPr/>
                    <a:lstStyle/>
                    <a:p>
                      <a:pPr algn="ctr" fontAlgn="b"/>
                      <a:r>
                        <a:rPr lang="en-US" sz="2000" b="0" i="0" u="none" strike="noStrike" dirty="0">
                          <a:solidFill>
                            <a:srgbClr val="000000"/>
                          </a:solidFill>
                          <a:latin typeface="Calibri"/>
                        </a:rPr>
                        <a:t>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Northern Mariana Islands</a:t>
                      </a:r>
                    </a:p>
                  </a:txBody>
                  <a:tcPr marL="9525" marR="9525" marT="9525" marB="0" anchor="ctr"/>
                </a:tc>
                <a:tc>
                  <a:txBody>
                    <a:bodyPr/>
                    <a:lstStyle/>
                    <a:p>
                      <a:pPr algn="ctr" fontAlgn="b"/>
                      <a:r>
                        <a:rPr lang="en-US" sz="2000" b="0" i="0" u="none" strike="noStrike" dirty="0">
                          <a:solidFill>
                            <a:srgbClr val="000000"/>
                          </a:solidFill>
                          <a:latin typeface="Calibri"/>
                        </a:rPr>
                        <a:t>238</a:t>
                      </a: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19200"/>
          <a:ext cx="8229600" cy="447421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8">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000" b="0" i="0" u="none" strike="noStrike" dirty="0">
                          <a:solidFill>
                            <a:srgbClr val="000000"/>
                          </a:solidFill>
                          <a:latin typeface="Calibri"/>
                        </a:rPr>
                        <a:t>Northwest Territories</a:t>
                      </a:r>
                    </a:p>
                  </a:txBody>
                  <a:tcPr marL="9525" marR="9525" marT="9525" marB="0" anchor="ctr"/>
                </a:tc>
                <a:tc>
                  <a:txBody>
                    <a:bodyPr/>
                    <a:lstStyle/>
                    <a:p>
                      <a:pPr algn="ctr" fontAlgn="b"/>
                      <a:r>
                        <a:rPr lang="en-US" sz="2000" b="0" i="0" u="none" strike="noStrike" dirty="0">
                          <a:solidFill>
                            <a:srgbClr val="000000"/>
                          </a:solidFill>
                          <a:latin typeface="Calibri"/>
                        </a:rPr>
                        <a:t>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Palau</a:t>
                      </a:r>
                    </a:p>
                  </a:txBody>
                  <a:tcPr marL="9525" marR="9525" marT="9525" marB="0" anchor="ctr"/>
                </a:tc>
                <a:tc>
                  <a:txBody>
                    <a:bodyPr/>
                    <a:lstStyle/>
                    <a:p>
                      <a:pPr algn="ctr" fontAlgn="b"/>
                      <a:r>
                        <a:rPr lang="en-US" sz="2000" b="0" i="0" u="none" strike="noStrike" dirty="0">
                          <a:solidFill>
                            <a:srgbClr val="000000"/>
                          </a:solidFill>
                          <a:latin typeface="Calibri"/>
                        </a:rPr>
                        <a:t>75</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000" b="0" i="0" u="none" strike="noStrike" dirty="0">
                          <a:solidFill>
                            <a:srgbClr val="000000"/>
                          </a:solidFill>
                          <a:latin typeface="Calibri"/>
                        </a:rPr>
                        <a:t>Nova Scotia</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Pennsylvania</a:t>
                      </a:r>
                    </a:p>
                  </a:txBody>
                  <a:tcPr marL="9525" marR="9525" marT="9525" marB="0" anchor="ctr"/>
                </a:tc>
                <a:tc>
                  <a:txBody>
                    <a:bodyPr/>
                    <a:lstStyle/>
                    <a:p>
                      <a:pPr algn="ctr" fontAlgn="b"/>
                      <a:r>
                        <a:rPr lang="en-US" sz="2000" b="0" i="0" u="none" strike="noStrike" dirty="0">
                          <a:solidFill>
                            <a:srgbClr val="000000"/>
                          </a:solidFill>
                          <a:latin typeface="Calibri"/>
                        </a:rPr>
                        <a:t>45,316</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2000" b="0" i="0" u="none" strike="noStrike">
                          <a:solidFill>
                            <a:srgbClr val="000000"/>
                          </a:solidFill>
                          <a:latin typeface="Calibri"/>
                        </a:rPr>
                        <a:t>Nunavut</a:t>
                      </a:r>
                    </a:p>
                  </a:txBody>
                  <a:tcPr marL="9525" marR="9525" marT="9525" marB="0" anchor="ctr"/>
                </a:tc>
                <a:tc>
                  <a:txBody>
                    <a:bodyPr/>
                    <a:lstStyle/>
                    <a:p>
                      <a:pPr algn="ctr" fontAlgn="b"/>
                      <a:r>
                        <a:rPr lang="en-US" sz="2000" b="0" i="0" u="none" strike="noStrike" dirty="0">
                          <a:solidFill>
                            <a:srgbClr val="000000"/>
                          </a:solidFill>
                          <a:latin typeface="Calibri"/>
                        </a:rPr>
                        <a:t>0</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Prince Edward Island</a:t>
                      </a:r>
                    </a:p>
                  </a:txBody>
                  <a:tcPr marL="9525" marR="9525" marT="9525" marB="0" anchor="ctr"/>
                </a:tc>
                <a:tc>
                  <a:txBody>
                    <a:bodyPr/>
                    <a:lstStyle/>
                    <a:p>
                      <a:pPr algn="ctr" fontAlgn="b"/>
                      <a:r>
                        <a:rPr lang="en-US" sz="2000" b="0" i="0" u="none" strike="noStrike" dirty="0">
                          <a:solidFill>
                            <a:srgbClr val="000000"/>
                          </a:solidFill>
                          <a:latin typeface="Calibri"/>
                        </a:rPr>
                        <a:t>6</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2000" b="0" i="0" u="none" strike="noStrike" dirty="0">
                          <a:solidFill>
                            <a:srgbClr val="000000"/>
                          </a:solidFill>
                          <a:latin typeface="Calibri"/>
                        </a:rPr>
                        <a:t>Ohio</a:t>
                      </a:r>
                    </a:p>
                  </a:txBody>
                  <a:tcPr marL="9525" marR="9525" marT="9525" marB="0" anchor="ctr"/>
                </a:tc>
                <a:tc>
                  <a:txBody>
                    <a:bodyPr/>
                    <a:lstStyle/>
                    <a:p>
                      <a:pPr algn="ctr" fontAlgn="b"/>
                      <a:r>
                        <a:rPr lang="en-US" sz="2000" b="0" i="0" u="none" strike="noStrike" dirty="0">
                          <a:solidFill>
                            <a:srgbClr val="000000"/>
                          </a:solidFill>
                          <a:latin typeface="Calibri"/>
                        </a:rPr>
                        <a:t>59,066</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Puerto Rico</a:t>
                      </a:r>
                    </a:p>
                  </a:txBody>
                  <a:tcPr marL="9525" marR="9525" marT="9525" marB="0" anchor="ctr"/>
                </a:tc>
                <a:tc>
                  <a:txBody>
                    <a:bodyPr/>
                    <a:lstStyle/>
                    <a:p>
                      <a:pPr algn="ctr" fontAlgn="b"/>
                      <a:r>
                        <a:rPr lang="en-US" sz="2000" b="0" i="0" u="none" strike="noStrike">
                          <a:solidFill>
                            <a:srgbClr val="000000"/>
                          </a:solidFill>
                          <a:latin typeface="Calibri"/>
                        </a:rPr>
                        <a:t>21,299</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2000" b="0" i="0" u="none" strike="noStrike" dirty="0">
                          <a:solidFill>
                            <a:srgbClr val="000000"/>
                          </a:solidFill>
                          <a:latin typeface="Calibri"/>
                        </a:rPr>
                        <a:t>Oklahoma</a:t>
                      </a:r>
                    </a:p>
                  </a:txBody>
                  <a:tcPr marL="9525" marR="9525" marT="9525" marB="0" anchor="ctr"/>
                </a:tc>
                <a:tc>
                  <a:txBody>
                    <a:bodyPr/>
                    <a:lstStyle/>
                    <a:p>
                      <a:pPr algn="ctr" fontAlgn="b"/>
                      <a:r>
                        <a:rPr lang="en-US" sz="2000" b="0" i="0" u="none" strike="noStrike" dirty="0">
                          <a:solidFill>
                            <a:srgbClr val="000000"/>
                          </a:solidFill>
                          <a:latin typeface="Calibri"/>
                        </a:rPr>
                        <a:t>18,377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Quebec</a:t>
                      </a:r>
                    </a:p>
                  </a:txBody>
                  <a:tcPr marL="9525" marR="9525" marT="9525" marB="0" anchor="ctr"/>
                </a:tc>
                <a:tc>
                  <a:txBody>
                    <a:bodyPr/>
                    <a:lstStyle/>
                    <a:p>
                      <a:pPr algn="ctr" fontAlgn="b"/>
                      <a:r>
                        <a:rPr lang="en-US" sz="2000" b="0" i="0" u="none" strike="noStrike">
                          <a:solidFill>
                            <a:srgbClr val="000000"/>
                          </a:solidFill>
                          <a:latin typeface="Calibri"/>
                        </a:rPr>
                        <a:t>35</a:t>
                      </a:r>
                    </a:p>
                  </a:txBody>
                  <a:tcPr marL="9525" marR="9525" marT="9525" marB="0" anchor="ctr"/>
                </a:tc>
                <a:extLst>
                  <a:ext uri="{0D108BD9-81ED-4DB2-BD59-A6C34878D82A}">
                    <a16:rowId xmlns:a16="http://schemas.microsoft.com/office/drawing/2014/main" val="10007"/>
                  </a:ext>
                </a:extLst>
              </a:tr>
              <a:tr h="370840">
                <a:tc>
                  <a:txBody>
                    <a:bodyPr/>
                    <a:lstStyle/>
                    <a:p>
                      <a:pPr algn="ctr" fontAlgn="b"/>
                      <a:r>
                        <a:rPr lang="en-US" sz="2000" b="0" i="0" u="none" strike="noStrike" dirty="0">
                          <a:solidFill>
                            <a:srgbClr val="000000"/>
                          </a:solidFill>
                          <a:latin typeface="Calibri"/>
                        </a:rPr>
                        <a:t>Ontario</a:t>
                      </a:r>
                    </a:p>
                  </a:txBody>
                  <a:tcPr marL="9525" marR="9525" marT="9525" marB="0" anchor="ctr"/>
                </a:tc>
                <a:tc>
                  <a:txBody>
                    <a:bodyPr/>
                    <a:lstStyle/>
                    <a:p>
                      <a:pPr algn="ctr" fontAlgn="b"/>
                      <a:r>
                        <a:rPr lang="en-US" sz="2000" b="0" i="0" u="none" strike="noStrike" dirty="0">
                          <a:solidFill>
                            <a:srgbClr val="000000"/>
                          </a:solidFill>
                          <a:latin typeface="Calibri"/>
                        </a:rPr>
                        <a:t>89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Rhode Island</a:t>
                      </a:r>
                    </a:p>
                  </a:txBody>
                  <a:tcPr marL="9525" marR="9525" marT="9525" marB="0" anchor="ctr"/>
                </a:tc>
                <a:tc>
                  <a:txBody>
                    <a:bodyPr/>
                    <a:lstStyle/>
                    <a:p>
                      <a:pPr algn="ctr" fontAlgn="b"/>
                      <a:r>
                        <a:rPr lang="en-US" sz="2000" b="0" i="0" u="none" strike="noStrike" dirty="0">
                          <a:solidFill>
                            <a:srgbClr val="000000"/>
                          </a:solidFill>
                          <a:latin typeface="Calibri"/>
                        </a:rPr>
                        <a:t>4027</a:t>
                      </a:r>
                    </a:p>
                  </a:txBody>
                  <a:tcPr marL="9525" marR="9525" marT="9525" marB="0" anchor="ctr"/>
                </a:tc>
                <a:extLst>
                  <a:ext uri="{0D108BD9-81ED-4DB2-BD59-A6C34878D82A}">
                    <a16:rowId xmlns:a16="http://schemas.microsoft.com/office/drawing/2014/main" val="10008"/>
                  </a:ext>
                </a:extLst>
              </a:tr>
              <a:tr h="370840">
                <a:tc>
                  <a:txBody>
                    <a:bodyPr/>
                    <a:lstStyle/>
                    <a:p>
                      <a:pPr algn="ctr" fontAlgn="b"/>
                      <a:r>
                        <a:rPr lang="en-US" sz="2000" b="0" i="0" u="none" strike="noStrike" dirty="0">
                          <a:solidFill>
                            <a:srgbClr val="000000"/>
                          </a:solidFill>
                          <a:latin typeface="Calibri"/>
                        </a:rPr>
                        <a:t>Oregon</a:t>
                      </a:r>
                    </a:p>
                  </a:txBody>
                  <a:tcPr marL="9525" marR="9525" marT="9525" marB="0" anchor="ctr"/>
                </a:tc>
                <a:tc>
                  <a:txBody>
                    <a:bodyPr/>
                    <a:lstStyle/>
                    <a:p>
                      <a:pPr algn="ctr" fontAlgn="b"/>
                      <a:r>
                        <a:rPr lang="en-US" sz="2000" b="0" i="0" u="none" strike="noStrike" dirty="0">
                          <a:solidFill>
                            <a:srgbClr val="000000"/>
                          </a:solidFill>
                          <a:latin typeface="Calibri"/>
                        </a:rPr>
                        <a:t>20,937</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Saskatchewan</a:t>
                      </a:r>
                    </a:p>
                  </a:txBody>
                  <a:tcPr marL="9525" marR="9525" marT="9525" marB="0" anchor="ctr"/>
                </a:tc>
                <a:tc>
                  <a:txBody>
                    <a:bodyPr/>
                    <a:lstStyle/>
                    <a:p>
                      <a:pPr algn="ctr" fontAlgn="b"/>
                      <a:r>
                        <a:rPr lang="en-US" sz="2000" b="0" i="0" u="none" strike="noStrike" dirty="0">
                          <a:solidFill>
                            <a:srgbClr val="000000"/>
                          </a:solidFill>
                          <a:latin typeface="Calibri"/>
                        </a:rPr>
                        <a:t>7</a:t>
                      </a:r>
                    </a:p>
                  </a:txBody>
                  <a:tcPr marL="9525" marR="9525" marT="9525" marB="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24280"/>
          <a:ext cx="8229600" cy="4535805"/>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(cont.)</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8">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000" b="0" i="0" u="none" strike="noStrike" dirty="0">
                          <a:solidFill>
                            <a:srgbClr val="000000"/>
                          </a:solidFill>
                          <a:latin typeface="Calibri"/>
                        </a:rPr>
                        <a:t>South Carolina</a:t>
                      </a:r>
                    </a:p>
                  </a:txBody>
                  <a:tcPr marL="9525" marR="9525" marT="9525" marB="0" anchor="ctr"/>
                </a:tc>
                <a:tc>
                  <a:txBody>
                    <a:bodyPr/>
                    <a:lstStyle/>
                    <a:p>
                      <a:pPr algn="ctr" fontAlgn="b"/>
                      <a:r>
                        <a:rPr lang="en-US" sz="2000" b="0" i="0" u="none" strike="noStrike" dirty="0">
                          <a:solidFill>
                            <a:srgbClr val="000000"/>
                          </a:solidFill>
                          <a:latin typeface="Calibri"/>
                        </a:rPr>
                        <a:t>27,203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Virgin Islands</a:t>
                      </a:r>
                    </a:p>
                  </a:txBody>
                  <a:tcPr marL="9525" marR="9525" marT="9525" marB="0" anchor="ctr"/>
                </a:tc>
                <a:tc>
                  <a:txBody>
                    <a:bodyPr/>
                    <a:lstStyle/>
                    <a:p>
                      <a:pPr algn="ctr" fontAlgn="b"/>
                      <a:r>
                        <a:rPr lang="en-US" sz="2000" b="0" i="0" u="none" strike="noStrike" dirty="0">
                          <a:solidFill>
                            <a:srgbClr val="000000"/>
                          </a:solidFill>
                          <a:latin typeface="Calibri"/>
                        </a:rPr>
                        <a:t>558</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000" b="0" i="0" u="none" strike="noStrike" dirty="0">
                          <a:solidFill>
                            <a:srgbClr val="000000"/>
                          </a:solidFill>
                          <a:latin typeface="Calibri"/>
                        </a:rPr>
                        <a:t>South Dakota</a:t>
                      </a:r>
                    </a:p>
                  </a:txBody>
                  <a:tcPr marL="9525" marR="9525" marT="9525" marB="0" anchor="ctr"/>
                </a:tc>
                <a:tc>
                  <a:txBody>
                    <a:bodyPr/>
                    <a:lstStyle/>
                    <a:p>
                      <a:pPr algn="ctr" fontAlgn="b"/>
                      <a:r>
                        <a:rPr lang="en-US" sz="2000" b="0" i="0" u="none" strike="noStrike" dirty="0">
                          <a:solidFill>
                            <a:srgbClr val="000000"/>
                          </a:solidFill>
                          <a:latin typeface="Calibri"/>
                        </a:rPr>
                        <a:t>2941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Washington</a:t>
                      </a:r>
                    </a:p>
                  </a:txBody>
                  <a:tcPr marL="9525" marR="9525" marT="9525" marB="0" anchor="ctr"/>
                </a:tc>
                <a:tc>
                  <a:txBody>
                    <a:bodyPr/>
                    <a:lstStyle/>
                    <a:p>
                      <a:pPr algn="ctr" fontAlgn="b"/>
                      <a:r>
                        <a:rPr lang="en-US" sz="2000" b="0" i="0" u="none" strike="noStrike" dirty="0">
                          <a:solidFill>
                            <a:srgbClr val="000000"/>
                          </a:solidFill>
                          <a:latin typeface="Calibri"/>
                        </a:rPr>
                        <a:t>34,980</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2000" b="0" i="0" u="none" strike="noStrike" dirty="0">
                          <a:solidFill>
                            <a:srgbClr val="000000"/>
                          </a:solidFill>
                          <a:latin typeface="Calibri"/>
                        </a:rPr>
                        <a:t>Tennessee</a:t>
                      </a:r>
                    </a:p>
                  </a:txBody>
                  <a:tcPr marL="9525" marR="9525" marT="9525" marB="0" anchor="ctr"/>
                </a:tc>
                <a:tc>
                  <a:txBody>
                    <a:bodyPr/>
                    <a:lstStyle/>
                    <a:p>
                      <a:pPr algn="ctr" fontAlgn="b"/>
                      <a:r>
                        <a:rPr lang="en-US" sz="2000" b="0" i="0" u="none" strike="noStrike" dirty="0">
                          <a:solidFill>
                            <a:srgbClr val="000000"/>
                          </a:solidFill>
                          <a:latin typeface="Calibri"/>
                        </a:rPr>
                        <a:t>32,411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West Virginia</a:t>
                      </a:r>
                    </a:p>
                  </a:txBody>
                  <a:tcPr marL="9525" marR="9525" marT="9525" marB="0" anchor="ctr"/>
                </a:tc>
                <a:tc>
                  <a:txBody>
                    <a:bodyPr/>
                    <a:lstStyle/>
                    <a:p>
                      <a:pPr algn="ctr" fontAlgn="b"/>
                      <a:r>
                        <a:rPr lang="en-US" sz="2000" b="0" i="0" u="none" strike="noStrike" dirty="0">
                          <a:solidFill>
                            <a:srgbClr val="000000"/>
                          </a:solidFill>
                          <a:latin typeface="Calibri"/>
                        </a:rPr>
                        <a:t>7091</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2000" b="0" i="0" u="none" strike="noStrike" dirty="0">
                          <a:solidFill>
                            <a:srgbClr val="000000"/>
                          </a:solidFill>
                          <a:latin typeface="Calibri"/>
                        </a:rPr>
                        <a:t>Texas</a:t>
                      </a:r>
                    </a:p>
                  </a:txBody>
                  <a:tcPr marL="9525" marR="9525" marT="9525" marB="0" anchor="ctr"/>
                </a:tc>
                <a:tc>
                  <a:txBody>
                    <a:bodyPr/>
                    <a:lstStyle/>
                    <a:p>
                      <a:pPr algn="ctr" fontAlgn="b"/>
                      <a:r>
                        <a:rPr lang="en-US" sz="2000" b="0" i="0" u="none" strike="noStrike" dirty="0">
                          <a:solidFill>
                            <a:srgbClr val="000000"/>
                          </a:solidFill>
                          <a:latin typeface="Calibri"/>
                        </a:rPr>
                        <a:t>134,463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Wisconsin</a:t>
                      </a:r>
                    </a:p>
                  </a:txBody>
                  <a:tcPr marL="9525" marR="9525" marT="9525" marB="0" anchor="ctr"/>
                </a:tc>
                <a:tc>
                  <a:txBody>
                    <a:bodyPr/>
                    <a:lstStyle/>
                    <a:p>
                      <a:pPr algn="ctr" fontAlgn="b"/>
                      <a:r>
                        <a:rPr lang="en-US" sz="2000" b="0" i="0" u="none" strike="noStrike" dirty="0">
                          <a:solidFill>
                            <a:srgbClr val="000000"/>
                          </a:solidFill>
                          <a:latin typeface="Calibri"/>
                        </a:rPr>
                        <a:t>25,411</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2000" b="0" i="0" u="none" strike="noStrike" dirty="0">
                          <a:solidFill>
                            <a:srgbClr val="000000"/>
                          </a:solidFill>
                          <a:latin typeface="Calibri"/>
                        </a:rPr>
                        <a:t>Utah</a:t>
                      </a:r>
                    </a:p>
                  </a:txBody>
                  <a:tcPr marL="9525" marR="9525" marT="9525" marB="0" anchor="ctr"/>
                </a:tc>
                <a:tc>
                  <a:txBody>
                    <a:bodyPr/>
                    <a:lstStyle/>
                    <a:p>
                      <a:pPr algn="ctr" fontAlgn="b"/>
                      <a:r>
                        <a:rPr lang="en-US" sz="2000" b="0" i="0" u="none" strike="noStrike" dirty="0">
                          <a:solidFill>
                            <a:srgbClr val="000000"/>
                          </a:solidFill>
                          <a:latin typeface="Calibri"/>
                        </a:rPr>
                        <a:t>18,628</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Wyoming</a:t>
                      </a:r>
                    </a:p>
                  </a:txBody>
                  <a:tcPr marL="9525" marR="9525" marT="9525" marB="0" anchor="ctr"/>
                </a:tc>
                <a:tc>
                  <a:txBody>
                    <a:bodyPr/>
                    <a:lstStyle/>
                    <a:p>
                      <a:pPr algn="ctr" fontAlgn="b"/>
                      <a:r>
                        <a:rPr lang="en-US" sz="2000" b="0" i="0" u="none" strike="noStrike" dirty="0">
                          <a:solidFill>
                            <a:srgbClr val="000000"/>
                          </a:solidFill>
                          <a:latin typeface="Calibri"/>
                        </a:rPr>
                        <a:t>2452</a:t>
                      </a:r>
                    </a:p>
                  </a:txBody>
                  <a:tcPr marL="9525" marR="9525" marT="9525" marB="0" anchor="ctr"/>
                </a:tc>
                <a:extLst>
                  <a:ext uri="{0D108BD9-81ED-4DB2-BD59-A6C34878D82A}">
                    <a16:rowId xmlns:a16="http://schemas.microsoft.com/office/drawing/2014/main" val="10007"/>
                  </a:ext>
                </a:extLst>
              </a:tr>
              <a:tr h="370840">
                <a:tc>
                  <a:txBody>
                    <a:bodyPr/>
                    <a:lstStyle/>
                    <a:p>
                      <a:pPr algn="ctr" fontAlgn="b"/>
                      <a:r>
                        <a:rPr lang="en-US" sz="2000" b="0" i="0" u="none" strike="noStrike" dirty="0">
                          <a:solidFill>
                            <a:srgbClr val="000000"/>
                          </a:solidFill>
                          <a:latin typeface="Calibri"/>
                        </a:rPr>
                        <a:t>Vermont</a:t>
                      </a:r>
                    </a:p>
                  </a:txBody>
                  <a:tcPr marL="9525" marR="9525" marT="9525" marB="0" anchor="ctr"/>
                </a:tc>
                <a:tc>
                  <a:txBody>
                    <a:bodyPr/>
                    <a:lstStyle/>
                    <a:p>
                      <a:pPr algn="ctr" fontAlgn="b"/>
                      <a:r>
                        <a:rPr lang="en-US" sz="2000" b="0" i="0" u="none" strike="noStrike" dirty="0">
                          <a:solidFill>
                            <a:srgbClr val="000000"/>
                          </a:solidFill>
                          <a:latin typeface="Calibri"/>
                        </a:rPr>
                        <a:t>1748</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Yukon</a:t>
                      </a:r>
                    </a:p>
                  </a:txBody>
                  <a:tcPr marL="9525" marR="9525" marT="9525" marB="0" anchor="ctr"/>
                </a:tc>
                <a:tc>
                  <a:txBody>
                    <a:bodyPr/>
                    <a:lstStyle/>
                    <a:p>
                      <a:pPr algn="ctr" fontAlgn="b"/>
                      <a:r>
                        <a:rPr lang="en-US" sz="2000" b="0" i="0" u="none" strike="noStrike" dirty="0">
                          <a:solidFill>
                            <a:srgbClr val="000000"/>
                          </a:solidFill>
                          <a:latin typeface="Calibri"/>
                        </a:rPr>
                        <a:t>7</a:t>
                      </a:r>
                    </a:p>
                  </a:txBody>
                  <a:tcPr marL="9525" marR="9525" marT="9525" marB="0" anchor="ctr"/>
                </a:tc>
                <a:extLst>
                  <a:ext uri="{0D108BD9-81ED-4DB2-BD59-A6C34878D82A}">
                    <a16:rowId xmlns:a16="http://schemas.microsoft.com/office/drawing/2014/main" val="10008"/>
                  </a:ext>
                </a:extLst>
              </a:tr>
              <a:tr h="370840">
                <a:tc>
                  <a:txBody>
                    <a:bodyPr/>
                    <a:lstStyle/>
                    <a:p>
                      <a:pPr algn="ctr" fontAlgn="b"/>
                      <a:r>
                        <a:rPr lang="en-US" sz="2000" b="0" i="0" u="none" strike="noStrike" dirty="0">
                          <a:solidFill>
                            <a:srgbClr val="000000"/>
                          </a:solidFill>
                          <a:latin typeface="Calibri"/>
                        </a:rPr>
                        <a:t>Virginia</a:t>
                      </a:r>
                    </a:p>
                  </a:txBody>
                  <a:tcPr marL="9525" marR="9525" marT="9525" marB="0" anchor="ctr"/>
                </a:tc>
                <a:tc>
                  <a:txBody>
                    <a:bodyPr/>
                    <a:lstStyle/>
                    <a:p>
                      <a:pPr algn="ctr" fontAlgn="b"/>
                      <a:r>
                        <a:rPr lang="en-US" sz="2000" b="0" i="0" u="none" strike="noStrike" dirty="0">
                          <a:solidFill>
                            <a:srgbClr val="000000"/>
                          </a:solidFill>
                          <a:latin typeface="Calibri"/>
                        </a:rPr>
                        <a:t>41,507</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endParaRPr lang="en-US"/>
                    </a:p>
                  </a:txBody>
                  <a:tcPr marL="9525" marR="9525" marT="9525" marB="0" anchor="ctr"/>
                </a:tc>
                <a:tc>
                  <a:txBody>
                    <a:bodyPr/>
                    <a:lstStyle/>
                    <a:p>
                      <a:endParaRPr lang="en-US"/>
                    </a:p>
                  </a:txBody>
                  <a:tcPr marL="9525" marR="9525" marT="9525" marB="0" anchor="ctr"/>
                </a:tc>
                <a:extLst>
                  <a:ext uri="{0D108BD9-81ED-4DB2-BD59-A6C34878D82A}">
                    <a16:rowId xmlns:a16="http://schemas.microsoft.com/office/drawing/2014/main" val="10009"/>
                  </a:ext>
                </a:extLst>
              </a:tr>
              <a:tr h="370840">
                <a:tc gridSpan="5">
                  <a:txBody>
                    <a:bodyPr/>
                    <a:lstStyle/>
                    <a:p>
                      <a:pPr algn="l" fontAlgn="b"/>
                      <a:r>
                        <a:rPr lang="en-US" sz="1800" b="0" i="0" u="none" strike="noStrike" dirty="0">
                          <a:solidFill>
                            <a:srgbClr val="000000"/>
                          </a:solidFill>
                          <a:latin typeface="+mn-lt"/>
                        </a:rPr>
                        <a:t>Source: Federal Student Aid, “Application Volume Reports,” http://federalstudentaid.ed.gov/datacenter/application.html</a:t>
                      </a:r>
                    </a:p>
                  </a:txBody>
                  <a:tcPr marL="9525" marR="9525" marT="9525" marB="0" anchor="ctr"/>
                </a:tc>
                <a:tc hMerge="1">
                  <a:txBody>
                    <a:bodyPr/>
                    <a:lstStyle/>
                    <a:p>
                      <a:endParaRPr lang="en-US" dirty="0"/>
                    </a:p>
                  </a:txBody>
                  <a:tcPr marL="9525" marR="9525" marT="9525" marB="0" anchor="ctr"/>
                </a:tc>
                <a:tc hMerge="1">
                  <a:txBody>
                    <a:bodyPr/>
                    <a:lstStyle/>
                    <a:p>
                      <a:pPr algn="ctr" fontAlgn="b"/>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b="1" dirty="0"/>
              <a:t>Solution </a:t>
            </a:r>
          </a:p>
          <a:p>
            <a:r>
              <a:rPr lang="en-US" dirty="0"/>
              <a:t>You may need to load the Analysis </a:t>
            </a:r>
            <a:r>
              <a:rPr lang="en-US" dirty="0" err="1"/>
              <a:t>ToolPak</a:t>
            </a:r>
            <a:r>
              <a:rPr lang="en-US" dirty="0"/>
              <a:t> in Microsoft Excel. If you do not have the Data Analysis option in the Data tab, follow these steps to load the Analysis </a:t>
            </a:r>
            <a:r>
              <a:rPr lang="en-US" dirty="0" err="1"/>
              <a:t>ToolPak</a:t>
            </a:r>
            <a:r>
              <a:rPr lang="en-US" dirty="0"/>
              <a:t> on a PC. </a:t>
            </a:r>
          </a:p>
          <a:p>
            <a:pPr marL="914400" indent="-914400">
              <a:tabLst>
                <a:tab pos="463550" algn="l"/>
              </a:tabLst>
            </a:pPr>
            <a:r>
              <a:rPr lang="en-US" dirty="0"/>
              <a:t>	1.	Under the File menu, click on Options. </a:t>
            </a:r>
          </a:p>
          <a:p>
            <a:pPr marL="914400" indent="-914400">
              <a:tabLst>
                <a:tab pos="463550" algn="l"/>
              </a:tabLst>
            </a:pPr>
            <a:r>
              <a:rPr lang="en-US" dirty="0"/>
              <a:t>	2.	Click Add-Ins (listed on the left side), and then in the Manage box, select Excel Add-ins.</a:t>
            </a:r>
          </a:p>
          <a:p>
            <a:pPr marL="914400" indent="-914400">
              <a:tabLst>
                <a:tab pos="463550" algn="l"/>
              </a:tabLst>
            </a:pPr>
            <a:r>
              <a:rPr lang="en-US" dirty="0"/>
              <a:t>	3.	Click Go.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a:xfrm>
            <a:off x="457200" y="1280160"/>
            <a:ext cx="8229600" cy="4659737"/>
          </a:xfrm>
        </p:spPr>
        <p:txBody>
          <a:bodyPr>
            <a:spAutoFit/>
          </a:bodyPr>
          <a:lstStyle/>
          <a:p>
            <a:pPr marL="463550" indent="-463550"/>
            <a:r>
              <a:rPr lang="en-US" dirty="0"/>
              <a:t>4.	In the Add-Ins available box, select the Analysis </a:t>
            </a:r>
            <a:r>
              <a:rPr lang="en-US" dirty="0" err="1"/>
              <a:t>ToolPak</a:t>
            </a:r>
            <a:r>
              <a:rPr lang="en-US" dirty="0"/>
              <a:t> check box, and then click OK. </a:t>
            </a:r>
          </a:p>
          <a:p>
            <a:pPr marL="463550" indent="-463550"/>
            <a:r>
              <a:rPr lang="en-US" dirty="0"/>
              <a:t>	If Analysis </a:t>
            </a:r>
            <a:r>
              <a:rPr lang="en-US" dirty="0" err="1"/>
              <a:t>ToolPak</a:t>
            </a:r>
            <a:r>
              <a:rPr lang="en-US" dirty="0"/>
              <a:t> is not listed in the Add-Ins available box, click Browse to locate it. </a:t>
            </a:r>
          </a:p>
          <a:p>
            <a:pPr marL="463550" indent="-463550"/>
            <a:r>
              <a:rPr lang="en-US" dirty="0"/>
              <a:t>	If you get prompted that the Analysis </a:t>
            </a:r>
            <a:r>
              <a:rPr lang="en-US" dirty="0" err="1"/>
              <a:t>ToolPak</a:t>
            </a:r>
            <a:r>
              <a:rPr lang="en-US" dirty="0"/>
              <a:t> is not currently installed on your computer, click Yes to install it. </a:t>
            </a:r>
          </a:p>
          <a:p>
            <a:pPr marL="463550" indent="-463550"/>
            <a:r>
              <a:rPr lang="en-US" dirty="0"/>
              <a:t>5.	After you load the Analysis </a:t>
            </a:r>
            <a:r>
              <a:rPr lang="en-US" dirty="0" err="1"/>
              <a:t>ToolPak</a:t>
            </a:r>
            <a:r>
              <a:rPr lang="en-US" dirty="0"/>
              <a:t>, the Data Analysis command is available in the Analysis group on the Data tab.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Begin by typing the data into Columns A and B. Go to the </a:t>
            </a:r>
            <a:r>
              <a:rPr lang="en-US" b="1" dirty="0"/>
              <a:t>Data </a:t>
            </a:r>
            <a:r>
              <a:rPr lang="en-US" dirty="0"/>
              <a:t>tab, then</a:t>
            </a:r>
            <a:r>
              <a:rPr lang="en-US" b="1" dirty="0"/>
              <a:t> Data Analysis</a:t>
            </a:r>
            <a:r>
              <a:rPr lang="en-US" dirty="0"/>
              <a:t>, then choose </a:t>
            </a:r>
            <a:r>
              <a:rPr lang="en-US" b="1" dirty="0"/>
              <a:t>Descriptive Statistics</a:t>
            </a:r>
            <a:r>
              <a:rPr lang="en-US" dirty="0"/>
              <a:t>, and click</a:t>
            </a:r>
            <a:r>
              <a:rPr lang="en-US" b="1" dirty="0"/>
              <a:t> </a:t>
            </a:r>
            <a:r>
              <a:rPr lang="en-US" dirty="0"/>
              <a:t>OK. In the</a:t>
            </a:r>
            <a:r>
              <a:rPr lang="en-US" b="1" dirty="0"/>
              <a:t> </a:t>
            </a:r>
            <a:r>
              <a:rPr lang="en-US" i="1" dirty="0"/>
              <a:t>Input Range </a:t>
            </a:r>
            <a:r>
              <a:rPr lang="en-US" dirty="0"/>
              <a:t>box, enter the cells where your Number of FAFSA Applications data are located. Select </a:t>
            </a:r>
            <a:r>
              <a:rPr lang="en-US" b="1" dirty="0"/>
              <a:t>New Worksheet Ply</a:t>
            </a:r>
            <a:r>
              <a:rPr lang="en-US" dirty="0"/>
              <a:t> and type “Descriptive Statistics” in the box. Click on the box in front of </a:t>
            </a:r>
            <a:r>
              <a:rPr lang="en-US" b="1" dirty="0"/>
              <a:t>Summary Statistics</a:t>
            </a:r>
            <a:r>
              <a:rPr lang="en-US" dirty="0"/>
              <a:t>. The Descriptive Statistics menu should look similar to the following.</a:t>
            </a:r>
            <a:r>
              <a:rPr lang="en-US" b="1" i="1" dirty="0"/>
              <a:t>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pic>
        <p:nvPicPr>
          <p:cNvPr id="18434" name="Picture 2"/>
          <p:cNvPicPr>
            <a:picLocks noChangeAspect="1" noChangeArrowheads="1"/>
          </p:cNvPicPr>
          <p:nvPr/>
        </p:nvPicPr>
        <p:blipFill>
          <a:blip r:embed="rId2"/>
          <a:srcRect/>
          <a:stretch>
            <a:fillRect/>
          </a:stretch>
        </p:blipFill>
        <p:spPr bwMode="auto">
          <a:xfrm>
            <a:off x="1920581" y="1295400"/>
            <a:ext cx="5302839" cy="4572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Clicking </a:t>
            </a:r>
            <a:r>
              <a:rPr lang="en-US" b="1" dirty="0"/>
              <a:t>OK </a:t>
            </a:r>
            <a:r>
              <a:rPr lang="en-US" dirty="0"/>
              <a:t>should produce the following list of descriptive statistics.</a:t>
            </a:r>
            <a:r>
              <a:rPr lang="en-US" b="1" dirty="0"/>
              <a:t> </a:t>
            </a:r>
            <a:endParaRPr lang="en-US" dirty="0"/>
          </a:p>
        </p:txBody>
      </p:sp>
      <p:pic>
        <p:nvPicPr>
          <p:cNvPr id="19458" name="Picture 2"/>
          <p:cNvPicPr>
            <a:picLocks noChangeAspect="1" noChangeArrowheads="1"/>
          </p:cNvPicPr>
          <p:nvPr/>
        </p:nvPicPr>
        <p:blipFill>
          <a:blip r:embed="rId2"/>
          <a:srcRect/>
          <a:stretch>
            <a:fillRect/>
          </a:stretch>
        </p:blipFill>
        <p:spPr bwMode="auto">
          <a:xfrm>
            <a:off x="3154680" y="2321646"/>
            <a:ext cx="2834640" cy="3353826"/>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From the output, we can see that the values that we are looking for are as follows. </a:t>
            </a:r>
          </a:p>
          <a:p>
            <a:pPr marL="914400"/>
            <a:r>
              <a:rPr lang="en-US" dirty="0">
                <a:solidFill>
                  <a:srgbClr val="FF0000"/>
                </a:solidFill>
              </a:rPr>
              <a:t>Minimum value = 0 </a:t>
            </a:r>
          </a:p>
          <a:p>
            <a:pPr marL="914400"/>
            <a:r>
              <a:rPr lang="en-US" dirty="0">
                <a:solidFill>
                  <a:srgbClr val="FF0000"/>
                </a:solidFill>
              </a:rPr>
              <a:t>Maximum value = 197,594 </a:t>
            </a:r>
          </a:p>
          <a:p>
            <a:pPr marL="914400"/>
            <a:r>
              <a:rPr lang="en-US" dirty="0">
                <a:solidFill>
                  <a:srgbClr val="FF0000"/>
                </a:solidFill>
              </a:rPr>
              <a:t>Mean = 21,611.5 </a:t>
            </a:r>
          </a:p>
          <a:p>
            <a:pPr marL="914400"/>
            <a:r>
              <a:rPr lang="en-US" dirty="0">
                <a:solidFill>
                  <a:srgbClr val="FF0000"/>
                </a:solidFill>
              </a:rPr>
              <a:t>Median = 9747 </a:t>
            </a:r>
          </a:p>
          <a:p>
            <a:pPr marL="914400"/>
            <a:r>
              <a:rPr lang="en-US" dirty="0">
                <a:solidFill>
                  <a:srgbClr val="FF0000"/>
                </a:solidFill>
              </a:rPr>
              <a:t>Mode = 3 </a:t>
            </a:r>
          </a:p>
          <a:p>
            <a:pPr marL="914400"/>
            <a:r>
              <a:rPr lang="en-US" dirty="0">
                <a:solidFill>
                  <a:srgbClr val="FF0000"/>
                </a:solidFill>
              </a:rPr>
              <a:t>Range = 197,594 </a:t>
            </a:r>
          </a:p>
          <a:p>
            <a:pPr marL="914400"/>
            <a:r>
              <a:rPr lang="en-US" dirty="0">
                <a:solidFill>
                  <a:srgbClr val="FF0000"/>
                </a:solidFill>
              </a:rPr>
              <a:t>Standard deviation = 33,583.1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Mean (cont.)</a:t>
            </a:r>
          </a:p>
        </p:txBody>
      </p:sp>
      <p:sp>
        <p:nvSpPr>
          <p:cNvPr id="3" name="Content Placeholder 2"/>
          <p:cNvSpPr>
            <a:spLocks noGrp="1"/>
          </p:cNvSpPr>
          <p:nvPr>
            <p:ph idx="1"/>
          </p:nvPr>
        </p:nvSpPr>
        <p:spPr/>
        <p:txBody>
          <a:bodyPr/>
          <a:lstStyle/>
          <a:p>
            <a:endParaRPr lang="en-US" dirty="0"/>
          </a:p>
          <a:p>
            <a:pPr>
              <a:lnSpc>
                <a:spcPct val="150000"/>
              </a:lnSpc>
            </a:pPr>
            <a:endParaRPr lang="en-US" dirty="0"/>
          </a:p>
          <a:p>
            <a:r>
              <a:rPr lang="en-US" dirty="0"/>
              <a:t>Therefore, the mean of this sample is </a:t>
            </a:r>
            <a:r>
              <a:rPr lang="en-US" dirty="0">
                <a:solidFill>
                  <a:srgbClr val="FF0000"/>
                </a:solidFill>
              </a:rPr>
              <a:t>8.9</a:t>
            </a:r>
            <a:r>
              <a:rPr lang="en-US" dirty="0"/>
              <a:t>. </a:t>
            </a:r>
          </a:p>
        </p:txBody>
      </p:sp>
      <p:graphicFrame>
        <p:nvGraphicFramePr>
          <p:cNvPr id="2051" name="Object 3"/>
          <p:cNvGraphicFramePr>
            <a:graphicFrameLocks noChangeAspect="1"/>
          </p:cNvGraphicFramePr>
          <p:nvPr/>
        </p:nvGraphicFramePr>
        <p:xfrm>
          <a:off x="6955808" y="1662752"/>
          <a:ext cx="736600" cy="292100"/>
        </p:xfrm>
        <a:graphic>
          <a:graphicData uri="http://schemas.openxmlformats.org/presentationml/2006/ole">
            <mc:AlternateContent xmlns:mc="http://schemas.openxmlformats.org/markup-compatibility/2006">
              <mc:Choice xmlns:v="urn:schemas-microsoft-com:vml" Requires="v">
                <p:oleObj spid="_x0000_s2123" name="Equation" r:id="rId3" imgW="736560" imgH="291960" progId="Equation.DSMT4">
                  <p:embed/>
                </p:oleObj>
              </mc:Choice>
              <mc:Fallback>
                <p:oleObj name="Equation" r:id="rId3" imgW="73656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08" y="1662752"/>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222052" y="1371600"/>
          <a:ext cx="698500" cy="838200"/>
        </p:xfrm>
        <a:graphic>
          <a:graphicData uri="http://schemas.openxmlformats.org/presentationml/2006/ole">
            <mc:AlternateContent xmlns:mc="http://schemas.openxmlformats.org/markup-compatibility/2006">
              <mc:Choice xmlns:v="urn:schemas-microsoft-com:vml" Requires="v">
                <p:oleObj spid="_x0000_s2124" name="Equation" r:id="rId5" imgW="698400" imgH="838080" progId="Equation.DSMT4">
                  <p:embed/>
                </p:oleObj>
              </mc:Choice>
              <mc:Fallback>
                <p:oleObj name="Equation" r:id="rId5" imgW="6984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2052" y="137160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447800" y="1371600"/>
          <a:ext cx="4724400" cy="838200"/>
        </p:xfrm>
        <a:graphic>
          <a:graphicData uri="http://schemas.openxmlformats.org/presentationml/2006/ole">
            <mc:AlternateContent xmlns:mc="http://schemas.openxmlformats.org/markup-compatibility/2006">
              <mc:Choice xmlns:v="urn:schemas-microsoft-com:vml" Requires="v">
                <p:oleObj spid="_x0000_s2125" name="Equation" r:id="rId7" imgW="4724280" imgH="838080" progId="Equation.DSMT4">
                  <p:embed/>
                </p:oleObj>
              </mc:Choice>
              <mc:Fallback>
                <p:oleObj name="Equation" r:id="rId7" imgW="47242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1371600"/>
                        <a:ext cx="472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Median </a:t>
            </a:r>
          </a:p>
          <a:p>
            <a:r>
              <a:rPr lang="en-US" dirty="0">
                <a:solidFill>
                  <a:srgbClr val="000000"/>
                </a:solidFill>
              </a:rPr>
              <a:t>The </a:t>
            </a:r>
            <a:r>
              <a:rPr lang="en-US" b="1" dirty="0">
                <a:solidFill>
                  <a:srgbClr val="C00000"/>
                </a:solidFill>
              </a:rPr>
              <a:t>median</a:t>
            </a:r>
            <a:r>
              <a:rPr lang="en-US" dirty="0">
                <a:solidFill>
                  <a:srgbClr val="000000"/>
                </a:solidFill>
              </a:rPr>
              <a:t> of a data set is the middle value in an ordered array of the data.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a:t>
            </a:r>
          </a:p>
        </p:txBody>
      </p:sp>
      <p:sp>
        <p:nvSpPr>
          <p:cNvPr id="3" name="Content Placeholder 2"/>
          <p:cNvSpPr>
            <a:spLocks noGrp="1"/>
          </p:cNvSpPr>
          <p:nvPr>
            <p:ph idx="1"/>
          </p:nvPr>
        </p:nvSpPr>
        <p:spPr>
          <a:xfrm>
            <a:off x="457200" y="1280160"/>
            <a:ext cx="8229600" cy="3711785"/>
          </a:xfrm>
        </p:spPr>
        <p:txBody>
          <a:bodyPr>
            <a:spAutoFit/>
          </a:bodyPr>
          <a:lstStyle/>
          <a:p>
            <a:r>
              <a:rPr lang="en-US" dirty="0"/>
              <a:t>A VO</a:t>
            </a:r>
            <a:r>
              <a:rPr lang="en-US" baseline="-25000" dirty="0"/>
              <a:t>2</a:t>
            </a:r>
            <a:r>
              <a:rPr lang="en-US" dirty="0"/>
              <a:t> max score is the maximum amount of oxygen that one's body can transport and use during exercise. It is measured in liters of oxygen per minute (L/min). Given the following VO</a:t>
            </a:r>
            <a:r>
              <a:rPr lang="en-US" baseline="-25000" dirty="0"/>
              <a:t>2</a:t>
            </a:r>
            <a:r>
              <a:rPr lang="en-US" dirty="0"/>
              <a:t> max scores for 12 women, find the median score. </a:t>
            </a:r>
          </a:p>
          <a:p>
            <a:pPr algn="ctr"/>
            <a:r>
              <a:rPr lang="en-US" dirty="0">
                <a:solidFill>
                  <a:srgbClr val="0000FF"/>
                </a:solidFill>
              </a:rPr>
              <a:t>28.3, 27.7, 23.0, 25.5, 27.1, 26.94, </a:t>
            </a:r>
            <a:br>
              <a:rPr lang="en-US" dirty="0">
                <a:solidFill>
                  <a:srgbClr val="0000FF"/>
                </a:solidFill>
              </a:rPr>
            </a:br>
            <a:r>
              <a:rPr lang="en-US" dirty="0">
                <a:solidFill>
                  <a:srgbClr val="0000FF"/>
                </a:solidFill>
              </a:rPr>
              <a:t>27.0, 27.52, 26.8, 27.2, 26.97, 27.53</a:t>
            </a:r>
          </a:p>
          <a:p>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3102</Words>
  <Application>Microsoft Office PowerPoint</Application>
  <PresentationFormat>On-screen Show (4:3)</PresentationFormat>
  <Paragraphs>532</Paragraphs>
  <Slides>68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Arial</vt:lpstr>
      <vt:lpstr>Symbol</vt:lpstr>
      <vt:lpstr>Calibri</vt:lpstr>
      <vt:lpstr>Cambria Math</vt:lpstr>
      <vt:lpstr>Ti86pc</vt:lpstr>
      <vt:lpstr>Courier New</vt:lpstr>
      <vt:lpstr>Euclid Symbol</vt:lpstr>
      <vt:lpstr>Office Theme</vt:lpstr>
      <vt:lpstr>Equation</vt:lpstr>
      <vt:lpstr>Section 8.3</vt:lpstr>
      <vt:lpstr>Objectives</vt:lpstr>
      <vt:lpstr>Describing and Analyzing Data</vt:lpstr>
      <vt:lpstr>Arithmetic Mean </vt:lpstr>
      <vt:lpstr>Arithmetic Mean (cont.) </vt:lpstr>
      <vt:lpstr>Example 1: Finding the Mean </vt:lpstr>
      <vt:lpstr>Example 1: Finding the Mean (cont.)</vt:lpstr>
      <vt:lpstr>Median </vt:lpstr>
      <vt:lpstr>Example 2: Finding the Median </vt:lpstr>
      <vt:lpstr>Example 2: Finding the Median (cont.)</vt:lpstr>
      <vt:lpstr>Example 2: Finding the Median (cont.)</vt:lpstr>
      <vt:lpstr>Mode </vt:lpstr>
      <vt:lpstr>Example 3: Finding the Mode </vt:lpstr>
      <vt:lpstr>Example 3: Finding the Mode (cont.)</vt:lpstr>
      <vt:lpstr>Example 3: Finding the Mode (cont.)</vt:lpstr>
      <vt:lpstr>Outlier </vt:lpstr>
      <vt:lpstr>Example 4: Finding the Mean, Median, and Mode </vt:lpstr>
      <vt:lpstr>Example 4: Finding the Mean, Median, and Mode (cont.)</vt:lpstr>
      <vt:lpstr>Example 4: Finding the Mean, Median, and Mode (cont.)</vt:lpstr>
      <vt:lpstr>Skill Check #1 </vt:lpstr>
      <vt:lpstr>Range </vt:lpstr>
      <vt:lpstr>Example 5: Finding the Range </vt:lpstr>
      <vt:lpstr>Example 5: Finding the Range (cont.)</vt:lpstr>
      <vt:lpstr>Standard Deviation </vt:lpstr>
      <vt:lpstr>Standard Deviation (cont.) </vt:lpstr>
      <vt:lpstr>Example 6: Calculating Standard Deviation by Hand </vt:lpstr>
      <vt:lpstr>Example 6: Calculating Standard Deviation by Hand (cont.)</vt:lpstr>
      <vt:lpstr>Example 6: Calculating Standard Deviation by Hand (cont.)</vt:lpstr>
      <vt:lpstr>Example 6: Calculating Standard Deviation by Hand (cont.)</vt:lpstr>
      <vt:lpstr>Example 6: Calculating Standard Deviation by Hand (cont.)</vt:lpstr>
      <vt:lpstr>Example 7: Calculating Standard Deviation Using a Calculator </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Skill Check #2 </vt:lpstr>
      <vt:lpstr>Empirical Rule</vt:lpstr>
      <vt:lpstr>Empirical Rule (cont.)</vt:lpstr>
      <vt:lpstr>Example 8: Using the Empirical Rule </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Percentile </vt:lpstr>
      <vt:lpstr>Example 9: Interpreting Percentiles </vt:lpstr>
      <vt:lpstr>Example 9: Interpreting Percentiles (cont.)</vt:lpstr>
      <vt:lpstr>Quartiles </vt:lpstr>
      <vt:lpstr>Example 10: Interpreting Quartiles </vt:lpstr>
      <vt:lpstr>Example 10: Interpreting Quartiles (cont.)</vt:lpstr>
      <vt:lpstr>Example 11: Using Excel to Find Data Descriptors</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Chad Yates</cp:lastModifiedBy>
  <cp:revision>191</cp:revision>
  <dcterms:created xsi:type="dcterms:W3CDTF">2013-04-26T14:43:13Z</dcterms:created>
  <dcterms:modified xsi:type="dcterms:W3CDTF">2019-04-26T17:46:27Z</dcterms:modified>
</cp:coreProperties>
</file>