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70" r:id="rId3"/>
    <p:sldId id="271" r:id="rId4"/>
    <p:sldId id="257" r:id="rId5"/>
    <p:sldId id="258" r:id="rId6"/>
    <p:sldId id="259" r:id="rId7"/>
    <p:sldId id="260" r:id="rId8"/>
    <p:sldId id="261" r:id="rId9"/>
    <p:sldId id="262" r:id="rId10"/>
    <p:sldId id="263" r:id="rId11"/>
    <p:sldId id="264" r:id="rId12"/>
    <p:sldId id="266" r:id="rId13"/>
    <p:sldId id="265" r:id="rId14"/>
    <p:sldId id="267" r:id="rId15"/>
    <p:sldId id="268" r:id="rId16"/>
    <p:sldId id="269"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
      <p:font typeface="Ti86pc" panose="020B0609020003040203" pitchFamily="49" charset="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0099"/>
    <a:srgbClr val="FFFFCC"/>
    <a:srgbClr val="366092"/>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107" d="100"/>
          <a:sy n="107" d="100"/>
        </p:scale>
        <p:origin x="126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9/7/2018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12.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8.wmf"/><Relationship Id="rId5" Type="http://schemas.openxmlformats.org/officeDocument/2006/relationships/oleObject" Target="../embeddings/oleObject16.bin"/><Relationship Id="rId4" Type="http://schemas.openxmlformats.org/officeDocument/2006/relationships/image" Target="../media/image17.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a:t>The Normal Distribution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a:xfrm>
            <a:off x="457200" y="1280160"/>
            <a:ext cx="8229600" cy="3539430"/>
          </a:xfrm>
        </p:spPr>
        <p:txBody>
          <a:bodyPr>
            <a:spAutoFit/>
          </a:bodyPr>
          <a:lstStyle/>
          <a:p>
            <a:pPr marL="465138" indent="-465138"/>
            <a:r>
              <a:rPr lang="en-US" b="1" dirty="0"/>
              <a:t>c.	</a:t>
            </a:r>
            <a:r>
              <a:rPr lang="en-US" dirty="0"/>
              <a:t>Before we can use the formula to compute the </a:t>
            </a:r>
            <a:r>
              <a:rPr lang="en-US" i="1" dirty="0" err="1"/>
              <a:t>z</a:t>
            </a:r>
            <a:r>
              <a:rPr lang="en-US" dirty="0" err="1"/>
              <a:t>‑score</a:t>
            </a:r>
            <a:r>
              <a:rPr lang="en-US" dirty="0"/>
              <a:t>, we must first convert the data into the same unit of measurement. That is, both should be in either meters or centimeters. Since the previous measurements were in centimeters, we’ll change 1.7 m to centimeters. Note that you would get exactly the same </a:t>
            </a:r>
            <a:r>
              <a:rPr lang="en-US" i="1" dirty="0"/>
              <a:t>z</a:t>
            </a:r>
            <a:r>
              <a:rPr lang="en-US" dirty="0"/>
              <a:t>-score if you changed the mean and the standard deviation to meters instead.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p:txBody>
          <a:bodyPr/>
          <a:lstStyle/>
          <a:p>
            <a:r>
              <a:rPr lang="en-US" dirty="0"/>
              <a:t>To change meters to centimeters, simply multiply by 100. So, we have </a:t>
            </a:r>
            <a:r>
              <a:rPr lang="en-US" dirty="0">
                <a:solidFill>
                  <a:srgbClr val="000099"/>
                </a:solidFill>
              </a:rPr>
              <a:t>1.7 m = 170 cm</a:t>
            </a:r>
            <a:r>
              <a:rPr lang="en-US" dirty="0"/>
              <a:t>. Substituting into the </a:t>
            </a:r>
            <a:r>
              <a:rPr lang="en-US" i="1" dirty="0"/>
              <a:t>z</a:t>
            </a:r>
            <a:r>
              <a:rPr lang="en-US" dirty="0"/>
              <a:t>-score formula we have</a:t>
            </a:r>
          </a:p>
          <a:p>
            <a:endParaRPr lang="en-US" dirty="0"/>
          </a:p>
          <a:p>
            <a:endParaRPr lang="en-US" dirty="0"/>
          </a:p>
          <a:p>
            <a:endParaRPr lang="en-US" dirty="0"/>
          </a:p>
          <a:p>
            <a:r>
              <a:rPr lang="en-US" dirty="0"/>
              <a:t>So, a height of 1.7 m is </a:t>
            </a:r>
            <a:r>
              <a:rPr lang="en-US" dirty="0">
                <a:solidFill>
                  <a:srgbClr val="FF0000"/>
                </a:solidFill>
              </a:rPr>
              <a:t>1.48</a:t>
            </a:r>
            <a:r>
              <a:rPr lang="en-US" dirty="0"/>
              <a:t> standard deviations above the mean.</a:t>
            </a:r>
          </a:p>
        </p:txBody>
      </p:sp>
      <p:graphicFrame>
        <p:nvGraphicFramePr>
          <p:cNvPr id="5123" name="Object 3"/>
          <p:cNvGraphicFramePr>
            <a:graphicFrameLocks noChangeAspect="1"/>
          </p:cNvGraphicFramePr>
          <p:nvPr/>
        </p:nvGraphicFramePr>
        <p:xfrm>
          <a:off x="885372" y="3009900"/>
          <a:ext cx="3403600" cy="838200"/>
        </p:xfrm>
        <a:graphic>
          <a:graphicData uri="http://schemas.openxmlformats.org/presentationml/2006/ole">
            <mc:AlternateContent xmlns:mc="http://schemas.openxmlformats.org/markup-compatibility/2006">
              <mc:Choice xmlns:v="urn:schemas-microsoft-com:vml" Requires="v">
                <p:oleObj spid="_x0000_s5171" name="Equation" r:id="rId3" imgW="3403440" imgH="838080" progId="Equation.DSMT4">
                  <p:embed/>
                </p:oleObj>
              </mc:Choice>
              <mc:Fallback>
                <p:oleObj name="Equation" r:id="rId3" imgW="34034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5372" y="3009900"/>
                        <a:ext cx="340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4281714" y="3009900"/>
          <a:ext cx="1968500" cy="838200"/>
        </p:xfrm>
        <a:graphic>
          <a:graphicData uri="http://schemas.openxmlformats.org/presentationml/2006/ole">
            <mc:AlternateContent xmlns:mc="http://schemas.openxmlformats.org/markup-compatibility/2006">
              <mc:Choice xmlns:v="urn:schemas-microsoft-com:vml" Requires="v">
                <p:oleObj spid="_x0000_s5172" name="Equation" r:id="rId5" imgW="1968480" imgH="838080" progId="Equation.DSMT4">
                  <p:embed/>
                </p:oleObj>
              </mc:Choice>
              <mc:Fallback>
                <p:oleObj name="Equation" r:id="rId5" imgW="19684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1714" y="3009900"/>
                        <a:ext cx="196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6273800" y="3009900"/>
          <a:ext cx="965200" cy="838200"/>
        </p:xfrm>
        <a:graphic>
          <a:graphicData uri="http://schemas.openxmlformats.org/presentationml/2006/ole">
            <mc:AlternateContent xmlns:mc="http://schemas.openxmlformats.org/markup-compatibility/2006">
              <mc:Choice xmlns:v="urn:schemas-microsoft-com:vml" Requires="v">
                <p:oleObj spid="_x0000_s5173" name="Equation" r:id="rId7" imgW="965160" imgH="838080" progId="Equation.DSMT4">
                  <p:embed/>
                </p:oleObj>
              </mc:Choice>
              <mc:Fallback>
                <p:oleObj name="Equation" r:id="rId7" imgW="965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73800" y="3009900"/>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1231319677"/>
              </p:ext>
            </p:extLst>
          </p:nvPr>
        </p:nvGraphicFramePr>
        <p:xfrm>
          <a:off x="7286172" y="3282950"/>
          <a:ext cx="990600" cy="292100"/>
        </p:xfrm>
        <a:graphic>
          <a:graphicData uri="http://schemas.openxmlformats.org/presentationml/2006/ole">
            <mc:AlternateContent xmlns:mc="http://schemas.openxmlformats.org/markup-compatibility/2006">
              <mc:Choice xmlns:v="urn:schemas-microsoft-com:vml" Requires="v">
                <p:oleObj spid="_x0000_s5174" name="Equation" r:id="rId9" imgW="990360" imgH="291960" progId="Equation.DSMT4">
                  <p:embed/>
                </p:oleObj>
              </mc:Choice>
              <mc:Fallback>
                <p:oleObj name="Equation" r:id="rId9" imgW="990360" imgH="291960" progId="Equation.DSMT4">
                  <p:embed/>
                  <p:pic>
                    <p:nvPicPr>
                      <p:cNvPr id="0" name="Picture 6"/>
                      <p:cNvPicPr>
                        <a:picLocks noChangeAspect="1" noChangeArrowheads="1"/>
                      </p:cNvPicPr>
                      <p:nvPr/>
                    </p:nvPicPr>
                    <p:blipFill>
                      <a:blip r:embed="rId10"/>
                      <a:srcRect/>
                      <a:stretch>
                        <a:fillRect/>
                      </a:stretch>
                    </p:blipFill>
                    <p:spPr bwMode="auto">
                      <a:xfrm>
                        <a:off x="7286172" y="3282950"/>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pic>
        <p:nvPicPr>
          <p:cNvPr id="6146" name="Picture 2"/>
          <p:cNvPicPr>
            <a:picLocks noChangeAspect="1" noChangeArrowheads="1"/>
          </p:cNvPicPr>
          <p:nvPr/>
        </p:nvPicPr>
        <p:blipFill>
          <a:blip r:embed="rId2"/>
          <a:srcRect/>
          <a:stretch>
            <a:fillRect/>
          </a:stretch>
        </p:blipFill>
        <p:spPr bwMode="auto">
          <a:xfrm>
            <a:off x="457200" y="1280160"/>
            <a:ext cx="8229600" cy="2394567"/>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a:t>
            </a: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Skill Check #1 </a:t>
            </a:r>
          </a:p>
          <a:p>
            <a:r>
              <a:rPr lang="en-US" dirty="0">
                <a:solidFill>
                  <a:srgbClr val="000000"/>
                </a:solidFill>
              </a:rPr>
              <a:t>Given that the heights of women in Malaysia are normally distributed with a mean of 154.7 cm and a standard deviation of 6.46 cm, calculate the </a:t>
            </a:r>
            <a:r>
              <a:rPr lang="en-US" i="1" dirty="0">
                <a:solidFill>
                  <a:srgbClr val="000000"/>
                </a:solidFill>
              </a:rPr>
              <a:t>z</a:t>
            </a:r>
            <a:r>
              <a:rPr lang="en-US" dirty="0">
                <a:solidFill>
                  <a:srgbClr val="000000"/>
                </a:solidFill>
              </a:rPr>
              <a:t>-score of a Malaysian woman who is 159.1 cm tall.</a:t>
            </a:r>
          </a:p>
        </p:txBody>
      </p:sp>
      <p:sp>
        <p:nvSpPr>
          <p:cNvPr id="4" name="Rectangle 3"/>
          <p:cNvSpPr/>
          <p:nvPr/>
        </p:nvSpPr>
        <p:spPr>
          <a:xfrm>
            <a:off x="457200" y="5496580"/>
            <a:ext cx="4572000" cy="523220"/>
          </a:xfrm>
          <a:prstGeom prst="rect">
            <a:avLst/>
          </a:prstGeom>
        </p:spPr>
        <p:txBody>
          <a:bodyPr>
            <a:spAutoFit/>
          </a:bodyPr>
          <a:lstStyle/>
          <a:p>
            <a:r>
              <a:rPr lang="en-US" sz="2800" dirty="0">
                <a:solidFill>
                  <a:srgbClr val="000000"/>
                </a:solidFill>
              </a:rPr>
              <a:t>Answer:  </a:t>
            </a:r>
            <a:r>
              <a:rPr lang="en-US" sz="2800" i="1" dirty="0">
                <a:solidFill>
                  <a:srgbClr val="FF0000"/>
                </a:solidFill>
              </a:rPr>
              <a:t>z </a:t>
            </a:r>
            <a:r>
              <a:rPr lang="en-US" sz="2800" dirty="0">
                <a:solidFill>
                  <a:srgbClr val="FF0000"/>
                </a:solidFill>
              </a:rPr>
              <a:t>≈ 0.68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Putting It All Together </a:t>
            </a:r>
          </a:p>
        </p:txBody>
      </p:sp>
      <p:sp>
        <p:nvSpPr>
          <p:cNvPr id="3" name="Content Placeholder 2"/>
          <p:cNvSpPr>
            <a:spLocks noGrp="1"/>
          </p:cNvSpPr>
          <p:nvPr>
            <p:ph idx="1"/>
          </p:nvPr>
        </p:nvSpPr>
        <p:spPr/>
        <p:txBody>
          <a:bodyPr/>
          <a:lstStyle/>
          <a:p>
            <a:r>
              <a:rPr lang="en-US" dirty="0"/>
              <a:t>Suppose that the average caloric intake for women is </a:t>
            </a:r>
            <a:r>
              <a:rPr lang="en-US" dirty="0">
                <a:solidFill>
                  <a:srgbClr val="0000FF"/>
                </a:solidFill>
              </a:rPr>
              <a:t>2050 </a:t>
            </a:r>
            <a:r>
              <a:rPr lang="en-US" dirty="0"/>
              <a:t>calories per day, with a standard deviation of </a:t>
            </a:r>
            <a:r>
              <a:rPr lang="en-US" dirty="0">
                <a:solidFill>
                  <a:srgbClr val="0000FF"/>
                </a:solidFill>
              </a:rPr>
              <a:t>175 </a:t>
            </a:r>
            <a:r>
              <a:rPr lang="en-US" dirty="0"/>
              <a:t>calories. If we assume that caloric intake follows a normal distribution, find the percentage of females in your class that consume more than </a:t>
            </a:r>
            <a:r>
              <a:rPr lang="en-US" dirty="0">
                <a:solidFill>
                  <a:srgbClr val="0000FF"/>
                </a:solidFill>
              </a:rPr>
              <a:t>2000</a:t>
            </a:r>
            <a:r>
              <a:rPr lang="en-US" dirty="0"/>
              <a:t> calories per day.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Putting It All Together (cont.)</a:t>
            </a:r>
          </a:p>
        </p:txBody>
      </p:sp>
      <p:sp>
        <p:nvSpPr>
          <p:cNvPr id="3" name="Content Placeholder 2"/>
          <p:cNvSpPr>
            <a:spLocks noGrp="1"/>
          </p:cNvSpPr>
          <p:nvPr>
            <p:ph idx="1"/>
          </p:nvPr>
        </p:nvSpPr>
        <p:spPr/>
        <p:txBody>
          <a:bodyPr/>
          <a:lstStyle/>
          <a:p>
            <a:r>
              <a:rPr lang="en-US" b="1" dirty="0"/>
              <a:t>Solution </a:t>
            </a:r>
          </a:p>
          <a:p>
            <a:r>
              <a:rPr lang="en-US" dirty="0"/>
              <a:t>The first thing we need to do is find a </a:t>
            </a:r>
            <a:r>
              <a:rPr lang="en-US" i="1" dirty="0"/>
              <a:t>z</a:t>
            </a:r>
            <a:r>
              <a:rPr lang="en-US" dirty="0"/>
              <a:t>-score for the data point we are interested in of </a:t>
            </a:r>
            <a:r>
              <a:rPr lang="en-US" dirty="0">
                <a:solidFill>
                  <a:srgbClr val="0000FF"/>
                </a:solidFill>
              </a:rPr>
              <a:t>2000</a:t>
            </a:r>
            <a:r>
              <a:rPr lang="en-US" dirty="0"/>
              <a:t> calories. Substituting into the formula, we have the following: </a:t>
            </a:r>
          </a:p>
        </p:txBody>
      </p:sp>
      <p:graphicFrame>
        <p:nvGraphicFramePr>
          <p:cNvPr id="7171" name="Object 3"/>
          <p:cNvGraphicFramePr>
            <a:graphicFrameLocks noChangeAspect="1"/>
          </p:cNvGraphicFramePr>
          <p:nvPr/>
        </p:nvGraphicFramePr>
        <p:xfrm>
          <a:off x="2819400" y="3352800"/>
          <a:ext cx="2311400" cy="838200"/>
        </p:xfrm>
        <a:graphic>
          <a:graphicData uri="http://schemas.openxmlformats.org/presentationml/2006/ole">
            <mc:AlternateContent xmlns:mc="http://schemas.openxmlformats.org/markup-compatibility/2006">
              <mc:Choice xmlns:v="urn:schemas-microsoft-com:vml" Requires="v">
                <p:oleObj spid="_x0000_s7195" name="Equation" r:id="rId3" imgW="2311200" imgH="838080" progId="Equation.DSMT4">
                  <p:embed/>
                </p:oleObj>
              </mc:Choice>
              <mc:Fallback>
                <p:oleObj name="Equation" r:id="rId3" imgW="23112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3352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extLst>
              <p:ext uri="{D42A27DB-BD31-4B8C-83A1-F6EECF244321}">
                <p14:modId xmlns:p14="http://schemas.microsoft.com/office/powerpoint/2010/main" val="2338120868"/>
              </p:ext>
            </p:extLst>
          </p:nvPr>
        </p:nvGraphicFramePr>
        <p:xfrm>
          <a:off x="5118100" y="3634012"/>
          <a:ext cx="1206500" cy="292100"/>
        </p:xfrm>
        <a:graphic>
          <a:graphicData uri="http://schemas.openxmlformats.org/presentationml/2006/ole">
            <mc:AlternateContent xmlns:mc="http://schemas.openxmlformats.org/markup-compatibility/2006">
              <mc:Choice xmlns:v="urn:schemas-microsoft-com:vml" Requires="v">
                <p:oleObj spid="_x0000_s7196" name="Equation" r:id="rId5" imgW="1206360" imgH="291960" progId="Equation.DSMT4">
                  <p:embed/>
                </p:oleObj>
              </mc:Choice>
              <mc:Fallback>
                <p:oleObj name="Equation" r:id="rId5" imgW="1206360" imgH="291960" progId="Equation.DSMT4">
                  <p:embed/>
                  <p:pic>
                    <p:nvPicPr>
                      <p:cNvPr id="0" name="Picture 4"/>
                      <p:cNvPicPr>
                        <a:picLocks noChangeAspect="1" noChangeArrowheads="1"/>
                      </p:cNvPicPr>
                      <p:nvPr/>
                    </p:nvPicPr>
                    <p:blipFill>
                      <a:blip r:embed="rId6"/>
                      <a:srcRect/>
                      <a:stretch>
                        <a:fillRect/>
                      </a:stretch>
                    </p:blipFill>
                    <p:spPr bwMode="auto">
                      <a:xfrm>
                        <a:off x="5118100" y="3634012"/>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Putting It All Together (cont.)</a:t>
            </a:r>
          </a:p>
        </p:txBody>
      </p:sp>
      <p:sp>
        <p:nvSpPr>
          <p:cNvPr id="3" name="Content Placeholder 2"/>
          <p:cNvSpPr>
            <a:spLocks noGrp="1"/>
          </p:cNvSpPr>
          <p:nvPr>
            <p:ph idx="1"/>
          </p:nvPr>
        </p:nvSpPr>
        <p:spPr/>
        <p:txBody>
          <a:bodyPr/>
          <a:lstStyle/>
          <a:p>
            <a:r>
              <a:rPr lang="en-US" dirty="0"/>
              <a:t>Now, because we’re interested in knowing the percentage that consumes more than </a:t>
            </a:r>
            <a:r>
              <a:rPr lang="en-US" dirty="0">
                <a:solidFill>
                  <a:srgbClr val="0000FF"/>
                </a:solidFill>
              </a:rPr>
              <a:t>2000</a:t>
            </a:r>
            <a:r>
              <a:rPr lang="en-US" dirty="0"/>
              <a:t> calories, we let </a:t>
            </a:r>
            <a:r>
              <a:rPr lang="en-US" dirty="0">
                <a:solidFill>
                  <a:srgbClr val="FF0000"/>
                </a:solidFill>
              </a:rPr>
              <a:t>−0.29 </a:t>
            </a:r>
            <a:r>
              <a:rPr lang="en-US" dirty="0"/>
              <a:t>be the lower bound. Our upper bound in this case is ∞. That gives us </a:t>
            </a:r>
            <a:br>
              <a:rPr lang="en-US" dirty="0"/>
            </a:br>
            <a:r>
              <a:rPr lang="en-US" dirty="0" err="1">
                <a:latin typeface="Ti86pc" pitchFamily="49" charset="0"/>
              </a:rPr>
              <a:t>normalcdf</a:t>
            </a:r>
            <a:r>
              <a:rPr lang="en-US" dirty="0">
                <a:latin typeface="Ti86pc" pitchFamily="49" charset="0"/>
              </a:rPr>
              <a:t>(-0.29, 1E99)</a:t>
            </a:r>
            <a:r>
              <a:rPr lang="en-US" dirty="0"/>
              <a:t>. Calculating this using a TI-84 Plus gives a result of approximately </a:t>
            </a:r>
            <a:r>
              <a:rPr lang="en-US" dirty="0">
                <a:solidFill>
                  <a:srgbClr val="FF0000"/>
                </a:solidFill>
              </a:rPr>
              <a:t>0.6141</a:t>
            </a:r>
            <a:r>
              <a:rPr lang="en-US" dirty="0"/>
              <a:t>. This means that </a:t>
            </a:r>
            <a:r>
              <a:rPr lang="en-US" dirty="0">
                <a:solidFill>
                  <a:srgbClr val="FF0000"/>
                </a:solidFill>
              </a:rPr>
              <a:t>61.41% </a:t>
            </a:r>
            <a:r>
              <a:rPr lang="en-US" dirty="0"/>
              <a:t>of females consume more than </a:t>
            </a:r>
            <a:r>
              <a:rPr lang="en-US" dirty="0">
                <a:solidFill>
                  <a:srgbClr val="0000FF"/>
                </a:solidFill>
              </a:rPr>
              <a:t>2000</a:t>
            </a:r>
            <a:r>
              <a:rPr lang="en-US" dirty="0"/>
              <a:t> calories per day.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5123" name="Rectangle 3"/>
          <p:cNvSpPr>
            <a:spLocks noGrp="1"/>
          </p:cNvSpPr>
          <p:nvPr>
            <p:ph idx="1"/>
          </p:nvPr>
        </p:nvSpPr>
        <p:spPr>
          <a:xfrm>
            <a:off x="457200" y="1280160"/>
            <a:ext cx="8229600" cy="954107"/>
          </a:xfrm>
          <a:prstGeom prst="rect">
            <a:avLst/>
          </a:prstGeom>
          <a:noFill/>
        </p:spPr>
        <p:txBody>
          <a:bodyPr>
            <a:spAutoFit/>
          </a:bodyPr>
          <a:lstStyle/>
          <a:p>
            <a:pPr marL="463550" indent="-463550">
              <a:buFont typeface="Courier New" pitchFamily="49" charset="0"/>
              <a:buChar char="o"/>
            </a:pPr>
            <a:r>
              <a:rPr lang="en-US" dirty="0"/>
              <a:t>Use normal distribution to determine probabilities using </a:t>
            </a:r>
            <a:r>
              <a:rPr lang="en-US" i="1" dirty="0"/>
              <a:t>z</a:t>
            </a:r>
            <a:r>
              <a:rPr lang="en-US" dirty="0"/>
              <a:t>-scores</a:t>
            </a:r>
          </a:p>
        </p:txBody>
      </p:sp>
    </p:spTree>
    <p:extLst>
      <p:ext uri="{BB962C8B-B14F-4D97-AF65-F5344CB8AC3E}">
        <p14:creationId xmlns:p14="http://schemas.microsoft.com/office/powerpoint/2010/main" val="2268370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Normal Distribution</a:t>
            </a:r>
          </a:p>
        </p:txBody>
      </p:sp>
      <p:sp>
        <p:nvSpPr>
          <p:cNvPr id="3" name="Content Placeholder 2"/>
          <p:cNvSpPr>
            <a:spLocks noGrp="1"/>
          </p:cNvSpPr>
          <p:nvPr>
            <p:ph idx="1"/>
          </p:nvPr>
        </p:nvSpPr>
        <p:spPr/>
        <p:txBody>
          <a:bodyPr/>
          <a:lstStyle/>
          <a:p>
            <a:r>
              <a:rPr lang="en-US" dirty="0"/>
              <a:t>As we begin to create a better picture of the way data are dispersed, we realize that, in many instances, the “shape” of the data falls into one of a few recognizable forms. For instance, if we took a large sample of men’s heights, a histogram built with the data would look symmetrical and approximately bell-shaped. With a large enough sample, our histogram would become what we call the normal distribution.</a:t>
            </a:r>
          </a:p>
        </p:txBody>
      </p:sp>
    </p:spTree>
    <p:extLst>
      <p:ext uri="{BB962C8B-B14F-4D97-AF65-F5344CB8AC3E}">
        <p14:creationId xmlns:p14="http://schemas.microsoft.com/office/powerpoint/2010/main" val="4210272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the Normal Distribution </a:t>
            </a:r>
          </a:p>
        </p:txBody>
      </p:sp>
      <p:sp>
        <p:nvSpPr>
          <p:cNvPr id="3"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a:solidFill>
                  <a:srgbClr val="000000"/>
                </a:solidFill>
              </a:rPr>
              <a:t>Characteristics of the Normal Distribution </a:t>
            </a:r>
          </a:p>
          <a:p>
            <a:pPr marL="463550" indent="-463550"/>
            <a:r>
              <a:rPr lang="en-US" b="1" dirty="0">
                <a:solidFill>
                  <a:srgbClr val="000000"/>
                </a:solidFill>
              </a:rPr>
              <a:t>a.	</a:t>
            </a:r>
            <a:r>
              <a:rPr lang="en-US" dirty="0">
                <a:solidFill>
                  <a:srgbClr val="000000"/>
                </a:solidFill>
              </a:rPr>
              <a:t>It is bell-shaped, meaning it has only one mode that is at the center, and symmetrical.</a:t>
            </a:r>
          </a:p>
          <a:p>
            <a:pPr marL="463550" indent="-463550"/>
            <a:r>
              <a:rPr lang="en-US" b="1" dirty="0">
                <a:solidFill>
                  <a:srgbClr val="000000"/>
                </a:solidFill>
              </a:rPr>
              <a:t>b.	</a:t>
            </a:r>
            <a:r>
              <a:rPr lang="en-US" dirty="0">
                <a:solidFill>
                  <a:srgbClr val="000000"/>
                </a:solidFill>
              </a:rPr>
              <a:t>The mean, median, and mode are all the same. </a:t>
            </a:r>
          </a:p>
          <a:p>
            <a:pPr marL="463550" indent="-463550"/>
            <a:r>
              <a:rPr lang="en-US" b="1" dirty="0">
                <a:solidFill>
                  <a:srgbClr val="000000"/>
                </a:solidFill>
              </a:rPr>
              <a:t>c.	</a:t>
            </a:r>
            <a:r>
              <a:rPr lang="en-US" dirty="0">
                <a:solidFill>
                  <a:srgbClr val="000000"/>
                </a:solidFill>
              </a:rPr>
              <a:t>The total area under the curve is equal to 1. </a:t>
            </a:r>
          </a:p>
          <a:p>
            <a:pPr marL="463550" indent="-463550"/>
            <a:r>
              <a:rPr lang="en-US" b="1" dirty="0">
                <a:solidFill>
                  <a:srgbClr val="000000"/>
                </a:solidFill>
              </a:rPr>
              <a:t>d.	</a:t>
            </a:r>
            <a:r>
              <a:rPr lang="en-US" dirty="0">
                <a:solidFill>
                  <a:srgbClr val="000000"/>
                </a:solidFill>
              </a:rPr>
              <a:t>It is completely defined by its mean and standard deviation.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z</a:t>
            </a:r>
            <a:r>
              <a:rPr lang="en-US" dirty="0"/>
              <a:t>-Score</a:t>
            </a:r>
            <a:r>
              <a:rPr lang="en-US" i="1" dirty="0"/>
              <a:t> </a:t>
            </a:r>
            <a:endParaRPr lang="en-US" dirty="0"/>
          </a:p>
        </p:txBody>
      </p:sp>
      <p:sp>
        <p:nvSpPr>
          <p:cNvPr id="3"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algn="ctr"/>
            <a:r>
              <a:rPr lang="en-US" b="1" i="1" dirty="0">
                <a:solidFill>
                  <a:srgbClr val="000000"/>
                </a:solidFill>
              </a:rPr>
              <a:t>z</a:t>
            </a:r>
            <a:r>
              <a:rPr lang="en-US" b="1" dirty="0">
                <a:solidFill>
                  <a:srgbClr val="000000"/>
                </a:solidFill>
              </a:rPr>
              <a:t>-Score</a:t>
            </a:r>
          </a:p>
          <a:p>
            <a:r>
              <a:rPr lang="en-US" dirty="0">
                <a:solidFill>
                  <a:srgbClr val="000000"/>
                </a:solidFill>
              </a:rPr>
              <a:t>The </a:t>
            </a:r>
            <a:r>
              <a:rPr lang="en-US" i="1" dirty="0">
                <a:solidFill>
                  <a:srgbClr val="000000"/>
                </a:solidFill>
              </a:rPr>
              <a:t>z</a:t>
            </a:r>
            <a:r>
              <a:rPr lang="en-US" dirty="0">
                <a:solidFill>
                  <a:srgbClr val="000000"/>
                </a:solidFill>
              </a:rPr>
              <a:t>-score tells how many standard deviations a particular piece of data lies away from the mean in a normal distribution. The formula for finding a</a:t>
            </a:r>
            <a:r>
              <a:rPr lang="en-US" i="1" dirty="0">
                <a:solidFill>
                  <a:srgbClr val="000000"/>
                </a:solidFill>
              </a:rPr>
              <a:t> z</a:t>
            </a:r>
            <a:r>
              <a:rPr lang="en-US" dirty="0">
                <a:solidFill>
                  <a:srgbClr val="000000"/>
                </a:solidFill>
              </a:rPr>
              <a:t>-score is</a:t>
            </a:r>
            <a:r>
              <a:rPr lang="en-US" i="1" dirty="0">
                <a:solidFill>
                  <a:srgbClr val="000000"/>
                </a:solidFill>
              </a:rPr>
              <a:t> </a:t>
            </a:r>
          </a:p>
          <a:p>
            <a:pPr>
              <a:lnSpc>
                <a:spcPct val="200000"/>
              </a:lnSpc>
            </a:pPr>
            <a:endParaRPr lang="en-US" i="1" dirty="0">
              <a:solidFill>
                <a:srgbClr val="000000"/>
              </a:solidFill>
            </a:endParaRPr>
          </a:p>
          <a:p>
            <a:r>
              <a:rPr lang="en-US" dirty="0">
                <a:solidFill>
                  <a:srgbClr val="000000"/>
                </a:solidFill>
              </a:rPr>
              <a:t>or more formally with symbols, </a:t>
            </a:r>
          </a:p>
          <a:p>
            <a:pPr>
              <a:lnSpc>
                <a:spcPct val="200000"/>
              </a:lnSpc>
            </a:pPr>
            <a:endParaRPr lang="en-US" dirty="0">
              <a:solidFill>
                <a:srgbClr val="000000"/>
              </a:solidFill>
            </a:endParaRPr>
          </a:p>
        </p:txBody>
      </p:sp>
      <p:graphicFrame>
        <p:nvGraphicFramePr>
          <p:cNvPr id="1026" name="Object 2"/>
          <p:cNvGraphicFramePr>
            <a:graphicFrameLocks noChangeAspect="1"/>
          </p:cNvGraphicFramePr>
          <p:nvPr>
            <p:extLst>
              <p:ext uri="{D42A27DB-BD31-4B8C-83A1-F6EECF244321}">
                <p14:modId xmlns:p14="http://schemas.microsoft.com/office/powerpoint/2010/main" val="1925027198"/>
              </p:ext>
            </p:extLst>
          </p:nvPr>
        </p:nvGraphicFramePr>
        <p:xfrm>
          <a:off x="2813050" y="3200400"/>
          <a:ext cx="3517900" cy="838200"/>
        </p:xfrm>
        <a:graphic>
          <a:graphicData uri="http://schemas.openxmlformats.org/presentationml/2006/ole">
            <mc:AlternateContent xmlns:mc="http://schemas.openxmlformats.org/markup-compatibility/2006">
              <mc:Choice xmlns:v="urn:schemas-microsoft-com:vml" Requires="v">
                <p:oleObj spid="_x0000_s1050" name="Equation" r:id="rId3" imgW="3517560" imgH="838080" progId="Equation.DSMT4">
                  <p:embed/>
                </p:oleObj>
              </mc:Choice>
              <mc:Fallback>
                <p:oleObj name="Equation" r:id="rId3" imgW="3517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3050" y="3200400"/>
                        <a:ext cx="351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221056571"/>
              </p:ext>
            </p:extLst>
          </p:nvPr>
        </p:nvGraphicFramePr>
        <p:xfrm>
          <a:off x="565150" y="4648200"/>
          <a:ext cx="8013700" cy="838200"/>
        </p:xfrm>
        <a:graphic>
          <a:graphicData uri="http://schemas.openxmlformats.org/presentationml/2006/ole">
            <mc:AlternateContent xmlns:mc="http://schemas.openxmlformats.org/markup-compatibility/2006">
              <mc:Choice xmlns:v="urn:schemas-microsoft-com:vml" Requires="v">
                <p:oleObj spid="_x0000_s1051" name="Equation" r:id="rId5" imgW="8013600" imgH="838080" progId="Equation.DSMT4">
                  <p:embed/>
                </p:oleObj>
              </mc:Choice>
              <mc:Fallback>
                <p:oleObj name="Equation" r:id="rId5" imgW="8013600" imgH="838080" progId="Equation.DSMT4">
                  <p:embed/>
                  <p:pic>
                    <p:nvPicPr>
                      <p:cNvPr id="0" name="Picture 3"/>
                      <p:cNvPicPr>
                        <a:picLocks noChangeAspect="1" noChangeArrowheads="1"/>
                      </p:cNvPicPr>
                      <p:nvPr/>
                    </p:nvPicPr>
                    <p:blipFill>
                      <a:blip r:embed="rId6"/>
                      <a:srcRect/>
                      <a:stretch>
                        <a:fillRect/>
                      </a:stretch>
                    </p:blipFill>
                    <p:spPr bwMode="auto">
                      <a:xfrm>
                        <a:off x="565150" y="4648200"/>
                        <a:ext cx="801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a:t>
            </a:r>
          </a:p>
        </p:txBody>
      </p:sp>
      <p:sp>
        <p:nvSpPr>
          <p:cNvPr id="3" name="Content Placeholder 2"/>
          <p:cNvSpPr>
            <a:spLocks noGrp="1"/>
          </p:cNvSpPr>
          <p:nvPr>
            <p:ph idx="1"/>
          </p:nvPr>
        </p:nvSpPr>
        <p:spPr/>
        <p:txBody>
          <a:bodyPr/>
          <a:lstStyle/>
          <a:p>
            <a:r>
              <a:rPr lang="en-US" dirty="0"/>
              <a:t>Given that the heights of Canadian women are normally distributed with a mean of </a:t>
            </a:r>
            <a:r>
              <a:rPr lang="en-US" dirty="0">
                <a:solidFill>
                  <a:srgbClr val="0000FF"/>
                </a:solidFill>
              </a:rPr>
              <a:t>159.5 cm </a:t>
            </a:r>
            <a:r>
              <a:rPr lang="en-US" dirty="0"/>
              <a:t>and a standard deviation of </a:t>
            </a:r>
            <a:r>
              <a:rPr lang="en-US" dirty="0">
                <a:solidFill>
                  <a:srgbClr val="0000FF"/>
                </a:solidFill>
              </a:rPr>
              <a:t>7.1 cm</a:t>
            </a:r>
            <a:r>
              <a:rPr lang="en-US" dirty="0"/>
              <a:t>, calculate the </a:t>
            </a:r>
            <a:r>
              <a:rPr lang="en-US" i="1" dirty="0"/>
              <a:t>z</a:t>
            </a:r>
            <a:r>
              <a:rPr lang="en-US" dirty="0"/>
              <a:t>-scores for the following pieces of data. </a:t>
            </a:r>
          </a:p>
          <a:p>
            <a:pPr marL="463550" indent="-463550"/>
            <a:r>
              <a:rPr lang="en-US" b="1" dirty="0"/>
              <a:t>a.	</a:t>
            </a:r>
            <a:r>
              <a:rPr lang="en-US" dirty="0"/>
              <a:t>A height of </a:t>
            </a:r>
            <a:r>
              <a:rPr lang="en-US" dirty="0">
                <a:solidFill>
                  <a:srgbClr val="0000FF"/>
                </a:solidFill>
              </a:rPr>
              <a:t>148.2 cm </a:t>
            </a:r>
          </a:p>
          <a:p>
            <a:pPr marL="463550" indent="-463550"/>
            <a:r>
              <a:rPr lang="en-US" b="1" dirty="0"/>
              <a:t>b.	</a:t>
            </a:r>
            <a:r>
              <a:rPr lang="en-US" dirty="0"/>
              <a:t>A height of </a:t>
            </a:r>
            <a:r>
              <a:rPr lang="en-US" dirty="0">
                <a:solidFill>
                  <a:srgbClr val="0000FF"/>
                </a:solidFill>
              </a:rPr>
              <a:t>160.3 cm </a:t>
            </a:r>
          </a:p>
          <a:p>
            <a:pPr marL="463550" indent="-463550"/>
            <a:r>
              <a:rPr lang="en-US" b="1" dirty="0"/>
              <a:t>c.	</a:t>
            </a:r>
            <a:r>
              <a:rPr lang="en-US" dirty="0"/>
              <a:t>A height of </a:t>
            </a:r>
            <a:r>
              <a:rPr lang="en-US" dirty="0">
                <a:solidFill>
                  <a:srgbClr val="0000FF"/>
                </a:solidFill>
              </a:rPr>
              <a:t>1.7 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a:xfrm>
            <a:off x="457200" y="1280160"/>
            <a:ext cx="8412480" cy="1471172"/>
          </a:xfrm>
        </p:spPr>
        <p:txBody>
          <a:bodyPr>
            <a:spAutoFit/>
          </a:bodyPr>
          <a:lstStyle/>
          <a:p>
            <a:r>
              <a:rPr lang="en-US" b="1" dirty="0"/>
              <a:t>Solution </a:t>
            </a:r>
          </a:p>
          <a:p>
            <a:pPr marL="463550" indent="-463550"/>
            <a:r>
              <a:rPr lang="en-US" b="1" dirty="0"/>
              <a:t>a.	</a:t>
            </a:r>
            <a:r>
              <a:rPr lang="en-US" dirty="0"/>
              <a:t>Using a height of </a:t>
            </a:r>
            <a:r>
              <a:rPr lang="en-US" dirty="0">
                <a:solidFill>
                  <a:srgbClr val="0000FF"/>
                </a:solidFill>
              </a:rPr>
              <a:t>148.2 cm</a:t>
            </a:r>
            <a:r>
              <a:rPr lang="en-US" dirty="0"/>
              <a:t> in the </a:t>
            </a:r>
            <a:r>
              <a:rPr lang="en-US" i="1" dirty="0"/>
              <a:t>z</a:t>
            </a:r>
            <a:r>
              <a:rPr lang="en-US" dirty="0"/>
              <a:t>-score formula, we have </a:t>
            </a:r>
          </a:p>
        </p:txBody>
      </p:sp>
      <p:graphicFrame>
        <p:nvGraphicFramePr>
          <p:cNvPr id="2051" name="Object 3"/>
          <p:cNvGraphicFramePr>
            <a:graphicFrameLocks noChangeAspect="1"/>
          </p:cNvGraphicFramePr>
          <p:nvPr/>
        </p:nvGraphicFramePr>
        <p:xfrm>
          <a:off x="2911144" y="2438400"/>
          <a:ext cx="3403600" cy="838200"/>
        </p:xfrm>
        <a:graphic>
          <a:graphicData uri="http://schemas.openxmlformats.org/presentationml/2006/ole">
            <mc:AlternateContent xmlns:mc="http://schemas.openxmlformats.org/markup-compatibility/2006">
              <mc:Choice xmlns:v="urn:schemas-microsoft-com:vml" Requires="v">
                <p:oleObj spid="_x0000_s2099" name="Equation" r:id="rId3" imgW="3403440" imgH="838080" progId="Equation.DSMT4">
                  <p:embed/>
                </p:oleObj>
              </mc:Choice>
              <mc:Fallback>
                <p:oleObj name="Equation" r:id="rId3" imgW="34034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1144" y="2438400"/>
                        <a:ext cx="340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124200" y="3380096"/>
          <a:ext cx="2235200" cy="838200"/>
        </p:xfrm>
        <a:graphic>
          <a:graphicData uri="http://schemas.openxmlformats.org/presentationml/2006/ole">
            <mc:AlternateContent xmlns:mc="http://schemas.openxmlformats.org/markup-compatibility/2006">
              <mc:Choice xmlns:v="urn:schemas-microsoft-com:vml" Requires="v">
                <p:oleObj spid="_x0000_s2100" name="Equation" r:id="rId5" imgW="2234880" imgH="838080" progId="Equation.DSMT4">
                  <p:embed/>
                </p:oleObj>
              </mc:Choice>
              <mc:Fallback>
                <p:oleObj name="Equation" r:id="rId5" imgW="22348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3380096"/>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3124200" y="4305872"/>
          <a:ext cx="1181100" cy="838200"/>
        </p:xfrm>
        <a:graphic>
          <a:graphicData uri="http://schemas.openxmlformats.org/presentationml/2006/ole">
            <mc:AlternateContent xmlns:mc="http://schemas.openxmlformats.org/markup-compatibility/2006">
              <mc:Choice xmlns:v="urn:schemas-microsoft-com:vml" Requires="v">
                <p:oleObj spid="_x0000_s2101" name="Equation" r:id="rId7" imgW="1180800" imgH="838080" progId="Equation.DSMT4">
                  <p:embed/>
                </p:oleObj>
              </mc:Choice>
              <mc:Fallback>
                <p:oleObj name="Equation" r:id="rId7" imgW="11808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4305872"/>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1929709171"/>
              </p:ext>
            </p:extLst>
          </p:nvPr>
        </p:nvGraphicFramePr>
        <p:xfrm>
          <a:off x="3124200" y="5297796"/>
          <a:ext cx="1206500" cy="292100"/>
        </p:xfrm>
        <a:graphic>
          <a:graphicData uri="http://schemas.openxmlformats.org/presentationml/2006/ole">
            <mc:AlternateContent xmlns:mc="http://schemas.openxmlformats.org/markup-compatibility/2006">
              <mc:Choice xmlns:v="urn:schemas-microsoft-com:vml" Requires="v">
                <p:oleObj spid="_x0000_s2102" name="Equation" r:id="rId9" imgW="1206360" imgH="291960" progId="Equation.DSMT4">
                  <p:embed/>
                </p:oleObj>
              </mc:Choice>
              <mc:Fallback>
                <p:oleObj name="Equation" r:id="rId9" imgW="1206360" imgH="291960" progId="Equation.DSMT4">
                  <p:embed/>
                  <p:pic>
                    <p:nvPicPr>
                      <p:cNvPr id="0" name="Picture 6"/>
                      <p:cNvPicPr>
                        <a:picLocks noChangeAspect="1" noChangeArrowheads="1"/>
                      </p:cNvPicPr>
                      <p:nvPr/>
                    </p:nvPicPr>
                    <p:blipFill>
                      <a:blip r:embed="rId10"/>
                      <a:srcRect/>
                      <a:stretch>
                        <a:fillRect/>
                      </a:stretch>
                    </p:blipFill>
                    <p:spPr bwMode="auto">
                      <a:xfrm>
                        <a:off x="3124200" y="5297796"/>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a:xfrm>
            <a:off x="457200" y="1280160"/>
            <a:ext cx="8412480" cy="2246769"/>
          </a:xfrm>
        </p:spPr>
        <p:txBody>
          <a:bodyPr>
            <a:spAutoFit/>
          </a:bodyPr>
          <a:lstStyle/>
          <a:p>
            <a:r>
              <a:rPr lang="en-US" dirty="0"/>
              <a:t>Because the height given is smaller than the mean, we expect the </a:t>
            </a:r>
            <a:r>
              <a:rPr lang="en-US" i="1" dirty="0"/>
              <a:t>z</a:t>
            </a:r>
            <a:r>
              <a:rPr lang="en-US" dirty="0"/>
              <a:t>-score to be negative, which it is. Data points below the mean will always have a negative</a:t>
            </a:r>
            <a:r>
              <a:rPr lang="en-US" i="1" dirty="0"/>
              <a:t> </a:t>
            </a:r>
            <a:r>
              <a:rPr lang="en-US" i="1" dirty="0" err="1"/>
              <a:t>z</a:t>
            </a:r>
            <a:r>
              <a:rPr lang="en-US" dirty="0" err="1"/>
              <a:t>‑score</a:t>
            </a:r>
            <a:r>
              <a:rPr lang="en-US" dirty="0"/>
              <a:t>. What this tells us is that a height of </a:t>
            </a:r>
            <a:r>
              <a:rPr lang="en-US" dirty="0">
                <a:solidFill>
                  <a:srgbClr val="0000FF"/>
                </a:solidFill>
              </a:rPr>
              <a:t>148.2 cm</a:t>
            </a:r>
            <a:r>
              <a:rPr lang="en-US" dirty="0"/>
              <a:t> is </a:t>
            </a:r>
            <a:r>
              <a:rPr lang="en-US" dirty="0">
                <a:solidFill>
                  <a:srgbClr val="FF0000"/>
                </a:solidFill>
              </a:rPr>
              <a:t>1.59</a:t>
            </a:r>
            <a:r>
              <a:rPr lang="en-US" dirty="0"/>
              <a:t> standard deviations below the mean.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a:t>
            </a:r>
            <a:r>
              <a:rPr lang="en-US" i="1" dirty="0"/>
              <a:t>z</a:t>
            </a:r>
            <a:r>
              <a:rPr lang="en-US" dirty="0"/>
              <a:t>-scores (cont.)</a:t>
            </a:r>
          </a:p>
        </p:txBody>
      </p:sp>
      <p:sp>
        <p:nvSpPr>
          <p:cNvPr id="3" name="Content Placeholder 2"/>
          <p:cNvSpPr>
            <a:spLocks noGrp="1"/>
          </p:cNvSpPr>
          <p:nvPr>
            <p:ph idx="1"/>
          </p:nvPr>
        </p:nvSpPr>
        <p:spPr/>
        <p:txBody>
          <a:bodyPr/>
          <a:lstStyle/>
          <a:p>
            <a:pPr marL="465138" indent="-465138"/>
            <a:r>
              <a:rPr lang="en-US" b="1" dirty="0"/>
              <a:t>b.	</a:t>
            </a:r>
            <a:r>
              <a:rPr lang="en-US" dirty="0"/>
              <a:t>The </a:t>
            </a:r>
            <a:r>
              <a:rPr lang="en-US" i="1" dirty="0"/>
              <a:t>z</a:t>
            </a:r>
            <a:r>
              <a:rPr lang="en-US" dirty="0"/>
              <a:t>-score for a height of </a:t>
            </a:r>
            <a:r>
              <a:rPr lang="en-US" dirty="0">
                <a:solidFill>
                  <a:srgbClr val="0000FF"/>
                </a:solidFill>
              </a:rPr>
              <a:t>160.3 cm </a:t>
            </a:r>
            <a:r>
              <a:rPr lang="en-US" dirty="0"/>
              <a:t>is calculated by</a:t>
            </a:r>
          </a:p>
          <a:p>
            <a:pPr marL="465138" indent="-465138"/>
            <a:endParaRPr lang="en-US" b="1" i="1" dirty="0"/>
          </a:p>
          <a:p>
            <a:pPr marL="465138" indent="-465138"/>
            <a:endParaRPr lang="en-US" b="1" i="1" dirty="0"/>
          </a:p>
          <a:p>
            <a:pPr marL="465138" indent="-465138"/>
            <a:endParaRPr lang="en-US" b="1" i="1" dirty="0"/>
          </a:p>
          <a:p>
            <a:pPr marL="465138" indent="-465138"/>
            <a:r>
              <a:rPr lang="en-US" dirty="0"/>
              <a:t>	This tells us that a height of </a:t>
            </a:r>
            <a:r>
              <a:rPr lang="en-US" dirty="0">
                <a:solidFill>
                  <a:srgbClr val="0000FF"/>
                </a:solidFill>
              </a:rPr>
              <a:t>160.3 cm</a:t>
            </a:r>
            <a:r>
              <a:rPr lang="en-US" dirty="0"/>
              <a:t>, which we know to be only slightly larger than the mean, is </a:t>
            </a:r>
            <a:r>
              <a:rPr lang="en-US" dirty="0">
                <a:solidFill>
                  <a:srgbClr val="FF0000"/>
                </a:solidFill>
              </a:rPr>
              <a:t>0.11</a:t>
            </a:r>
            <a:r>
              <a:rPr lang="en-US" dirty="0"/>
              <a:t> standard deviations above the mean. Remember, a data point greater than the mean will always have a positive </a:t>
            </a:r>
            <a:r>
              <a:rPr lang="en-US" i="1" dirty="0"/>
              <a:t>z</a:t>
            </a:r>
            <a:r>
              <a:rPr lang="en-US" dirty="0"/>
              <a:t>-score. </a:t>
            </a:r>
            <a:r>
              <a:rPr lang="en-US" b="1" dirty="0"/>
              <a:t> </a:t>
            </a:r>
            <a:endParaRPr lang="en-US" dirty="0"/>
          </a:p>
        </p:txBody>
      </p:sp>
      <p:graphicFrame>
        <p:nvGraphicFramePr>
          <p:cNvPr id="4099" name="Object 3"/>
          <p:cNvGraphicFramePr>
            <a:graphicFrameLocks noChangeAspect="1"/>
          </p:cNvGraphicFramePr>
          <p:nvPr/>
        </p:nvGraphicFramePr>
        <p:xfrm>
          <a:off x="1066800" y="2100942"/>
          <a:ext cx="3403600" cy="838200"/>
        </p:xfrm>
        <a:graphic>
          <a:graphicData uri="http://schemas.openxmlformats.org/presentationml/2006/ole">
            <mc:AlternateContent xmlns:mc="http://schemas.openxmlformats.org/markup-compatibility/2006">
              <mc:Choice xmlns:v="urn:schemas-microsoft-com:vml" Requires="v">
                <p:oleObj spid="_x0000_s4147" name="Equation" r:id="rId3" imgW="3403440" imgH="838080" progId="Equation.DSMT4">
                  <p:embed/>
                </p:oleObj>
              </mc:Choice>
              <mc:Fallback>
                <p:oleObj name="Equation" r:id="rId3" imgW="34034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100942"/>
                        <a:ext cx="340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4503058" y="2093688"/>
          <a:ext cx="2235200" cy="838200"/>
        </p:xfrm>
        <a:graphic>
          <a:graphicData uri="http://schemas.openxmlformats.org/presentationml/2006/ole">
            <mc:AlternateContent xmlns:mc="http://schemas.openxmlformats.org/markup-compatibility/2006">
              <mc:Choice xmlns:v="urn:schemas-microsoft-com:vml" Requires="v">
                <p:oleObj spid="_x0000_s4148" name="Equation" r:id="rId5" imgW="2234880" imgH="838080" progId="Equation.DSMT4">
                  <p:embed/>
                </p:oleObj>
              </mc:Choice>
              <mc:Fallback>
                <p:oleObj name="Equation" r:id="rId5" imgW="22348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03058" y="209368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6745514" y="2090058"/>
          <a:ext cx="812800" cy="838200"/>
        </p:xfrm>
        <a:graphic>
          <a:graphicData uri="http://schemas.openxmlformats.org/presentationml/2006/ole">
            <mc:AlternateContent xmlns:mc="http://schemas.openxmlformats.org/markup-compatibility/2006">
              <mc:Choice xmlns:v="urn:schemas-microsoft-com:vml" Requires="v">
                <p:oleObj spid="_x0000_s4149" name="Equation" r:id="rId7" imgW="812520" imgH="838080" progId="Equation.DSMT4">
                  <p:embed/>
                </p:oleObj>
              </mc:Choice>
              <mc:Fallback>
                <p:oleObj name="Equation" r:id="rId7" imgW="8125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45514" y="2090058"/>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extLst>
              <p:ext uri="{D42A27DB-BD31-4B8C-83A1-F6EECF244321}">
                <p14:modId xmlns:p14="http://schemas.microsoft.com/office/powerpoint/2010/main" val="1835020360"/>
              </p:ext>
            </p:extLst>
          </p:nvPr>
        </p:nvGraphicFramePr>
        <p:xfrm>
          <a:off x="7592786" y="2376714"/>
          <a:ext cx="1003300" cy="292100"/>
        </p:xfrm>
        <a:graphic>
          <a:graphicData uri="http://schemas.openxmlformats.org/presentationml/2006/ole">
            <mc:AlternateContent xmlns:mc="http://schemas.openxmlformats.org/markup-compatibility/2006">
              <mc:Choice xmlns:v="urn:schemas-microsoft-com:vml" Requires="v">
                <p:oleObj spid="_x0000_s4150" name="Equation" r:id="rId9" imgW="1002960" imgH="291960" progId="Equation.DSMT4">
                  <p:embed/>
                </p:oleObj>
              </mc:Choice>
              <mc:Fallback>
                <p:oleObj name="Equation" r:id="rId9" imgW="1002960" imgH="291960" progId="Equation.DSMT4">
                  <p:embed/>
                  <p:pic>
                    <p:nvPicPr>
                      <p:cNvPr id="0" name="Picture 6"/>
                      <p:cNvPicPr>
                        <a:picLocks noChangeAspect="1" noChangeArrowheads="1"/>
                      </p:cNvPicPr>
                      <p:nvPr/>
                    </p:nvPicPr>
                    <p:blipFill>
                      <a:blip r:embed="rId10"/>
                      <a:srcRect/>
                      <a:stretch>
                        <a:fillRect/>
                      </a:stretch>
                    </p:blipFill>
                    <p:spPr bwMode="auto">
                      <a:xfrm>
                        <a:off x="7592786" y="2376714"/>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895</TotalTime>
  <Words>511</Words>
  <Application>Microsoft Office PowerPoint</Application>
  <PresentationFormat>On-screen Show (4:3)</PresentationFormat>
  <Paragraphs>53</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23" baseType="lpstr">
      <vt:lpstr>Courier New</vt:lpstr>
      <vt:lpstr>Calibri</vt:lpstr>
      <vt:lpstr>Arial</vt:lpstr>
      <vt:lpstr>Ti86pc</vt:lpstr>
      <vt:lpstr>Office Theme</vt:lpstr>
      <vt:lpstr>Equation</vt:lpstr>
      <vt:lpstr>MathType 6.0 Equation</vt:lpstr>
      <vt:lpstr>Section 8.4</vt:lpstr>
      <vt:lpstr>Objectives</vt:lpstr>
      <vt:lpstr>The Normal Distribution</vt:lpstr>
      <vt:lpstr>Characteristics of the Normal Distribution </vt:lpstr>
      <vt:lpstr>z-Score </vt:lpstr>
      <vt:lpstr>Example 1: Calculating z-scores</vt:lpstr>
      <vt:lpstr>Example 1: Calculating z-scores (cont.)</vt:lpstr>
      <vt:lpstr>Example 1: Calculating z-scores (cont.)</vt:lpstr>
      <vt:lpstr>Example 1: Calculating z-scores (cont.)</vt:lpstr>
      <vt:lpstr>Example 1: Calculating z-scores (cont.)</vt:lpstr>
      <vt:lpstr>Example 1: Calculating z-scores (cont.)</vt:lpstr>
      <vt:lpstr>Example 1: Calculating z-scores (cont.)</vt:lpstr>
      <vt:lpstr>Skill Check #1</vt:lpstr>
      <vt:lpstr>Example 2: Putting It All Together </vt:lpstr>
      <vt:lpstr>Example 2: Putting It All Together (cont.)</vt:lpstr>
      <vt:lpstr>Example 2: Putting It All Together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Daniel Breuer</cp:lastModifiedBy>
  <cp:revision>150</cp:revision>
  <dcterms:created xsi:type="dcterms:W3CDTF">2013-04-26T14:43:13Z</dcterms:created>
  <dcterms:modified xsi:type="dcterms:W3CDTF">2018-09-07T19:54:16Z</dcterms:modified>
</cp:coreProperties>
</file>