
<file path=[Content_Types].xml><?xml version="1.0" encoding="utf-8"?>
<Types xmlns="http://schemas.openxmlformats.org/package/2006/content-types">
  <Default Extension="png" ContentType="image/png"/>
  <Default Extension="tmp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2" r:id="rId3"/>
    <p:sldId id="283" r:id="rId4"/>
    <p:sldId id="257" r:id="rId5"/>
    <p:sldId id="258" r:id="rId6"/>
    <p:sldId id="259" r:id="rId7"/>
    <p:sldId id="260" r:id="rId8"/>
    <p:sldId id="261" r:id="rId9"/>
    <p:sldId id="281" r:id="rId10"/>
    <p:sldId id="262" r:id="rId11"/>
    <p:sldId id="263" r:id="rId12"/>
    <p:sldId id="264" r:id="rId13"/>
    <p:sldId id="265" r:id="rId14"/>
    <p:sldId id="266" r:id="rId15"/>
    <p:sldId id="284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3"/>
      <p:bold r:id="rId34"/>
      <p:italic r:id="rId35"/>
      <p:boldItalic r:id="rId36"/>
    </p:embeddedFont>
    <p:embeddedFont>
      <p:font typeface="Cambria Math" panose="02040503050406030204" pitchFamily="18" charset="0"/>
      <p:regular r:id="rId37"/>
    </p:embeddedFont>
    <p:embeddedFont>
      <p:font typeface="Ti86pc" panose="020B0609020003040203" pitchFamily="49" charset="0"/>
      <p:regular r:id="rId3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000099"/>
    <a:srgbClr val="CCFFCC"/>
    <a:srgbClr val="FF00FF"/>
    <a:srgbClr val="FFFFCC"/>
    <a:srgbClr val="366092"/>
    <a:srgbClr val="008080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5" autoAdjust="0"/>
    <p:restoredTop sz="94709" autoAdjust="0"/>
  </p:normalViewPr>
  <p:slideViewPr>
    <p:cSldViewPr>
      <p:cViewPr varScale="1">
        <p:scale>
          <a:sx n="116" d="100"/>
          <a:sy n="116" d="100"/>
        </p:scale>
        <p:origin x="162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font" Target="fonts/font2.fntdata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font" Target="fonts/font5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3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font" Target="fonts/font6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39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43751-3E81-4327-AFFF-D02BF10D035B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11B12-0E67-42ED-9D33-D97C720837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3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tmp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4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</a:pPr>
            <a:r>
              <a:rPr lang="en-US" b="1" i="1" dirty="0"/>
              <a:t>Linear Regression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 Check #1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Skill Check #1 </a:t>
            </a:r>
          </a:p>
          <a:p>
            <a:r>
              <a:rPr lang="en-US" dirty="0">
                <a:solidFill>
                  <a:srgbClr val="000000"/>
                </a:solidFill>
              </a:rPr>
              <a:t>Identify two variables that would likely have a positive correlation.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773031"/>
            <a:ext cx="82296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Answer :</a:t>
            </a:r>
          </a:p>
          <a:p>
            <a:r>
              <a:rPr lang="en-US" sz="2800" dirty="0">
                <a:solidFill>
                  <a:srgbClr val="FF0000"/>
                </a:solidFill>
              </a:rPr>
              <a:t>Answers will vary. Examples may include: The number of candy bars consumed daily and weight gain or the distance between two locations and the length of time it takes to drive between the two.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Pearson Correlation Coefficient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Pearson Correlation Coefficient 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Pearson correlation coefficient</a:t>
            </a:r>
            <a:r>
              <a:rPr lang="en-US" dirty="0">
                <a:solidFill>
                  <a:srgbClr val="000000"/>
                </a:solidFill>
              </a:rPr>
              <a:t>, rounded to the nearest thousandth, is a value between −1 and 1 that measures the strength of a linear correlation. For a sample, it is represented by the variable </a:t>
            </a:r>
            <a:r>
              <a:rPr lang="en-US" i="1" dirty="0">
                <a:solidFill>
                  <a:srgbClr val="000000"/>
                </a:solidFill>
              </a:rPr>
              <a:t>r.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there is a very strong positive correlation, </a:t>
            </a:r>
            <a:r>
              <a:rPr lang="en-US" i="1" dirty="0"/>
              <a:t>r</a:t>
            </a:r>
            <a:r>
              <a:rPr lang="en-US" dirty="0"/>
              <a:t> will be close to 1. If there is a strong negative correlation, </a:t>
            </a:r>
            <a:r>
              <a:rPr lang="en-US" i="1" dirty="0"/>
              <a:t>r</a:t>
            </a:r>
            <a:r>
              <a:rPr lang="en-US" dirty="0"/>
              <a:t> will be close to </a:t>
            </a:r>
            <a:r>
              <a:rPr lang="en-US" dirty="0">
                <a:latin typeface="Symbol" panose="05050102010706020507" pitchFamily="18" charset="2"/>
              </a:rPr>
              <a:t>-</a:t>
            </a:r>
            <a:r>
              <a:rPr lang="en-US" dirty="0"/>
              <a:t>1. The closer </a:t>
            </a:r>
            <a:r>
              <a:rPr lang="en-US" i="1" dirty="0"/>
              <a:t>r</a:t>
            </a:r>
            <a:r>
              <a:rPr lang="en-US" dirty="0"/>
              <a:t> is to 0, the less correlation there is between the variables.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a TI-84 Calculator to Find the Pearson Correlation Coefficient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is a small sample of data collected from male participants in a </a:t>
            </a:r>
            <a:r>
              <a:rPr lang="en-US" dirty="0">
                <a:solidFill>
                  <a:srgbClr val="0000FF"/>
                </a:solidFill>
              </a:rPr>
              <a:t>161 km </a:t>
            </a:r>
            <a:r>
              <a:rPr lang="en-US" dirty="0"/>
              <a:t>trail </a:t>
            </a:r>
            <a:r>
              <a:rPr lang="en-US" dirty="0" err="1"/>
              <a:t>ultramarathon</a:t>
            </a:r>
            <a:r>
              <a:rPr lang="en-US" dirty="0"/>
              <a:t>. The survey collected the BMI (Body Mass Index) of each participant and their age. A table of the data, along with the scatter plot of the data, is given. Use your calculator to find the correlation coefficient </a:t>
            </a:r>
            <a:r>
              <a:rPr lang="en-US" i="1" dirty="0"/>
              <a:t>r </a:t>
            </a:r>
            <a:r>
              <a:rPr lang="en-US" dirty="0"/>
              <a:t>between the variables.</a:t>
            </a:r>
            <a:r>
              <a:rPr lang="en-US" i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a TI-84 Calculator to Find the Pearson Correlation Coefficient (cont.)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4608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918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Table 1: BMI vs. Age for Men in a 161 km Trail </a:t>
                      </a:r>
                      <a:r>
                        <a:rPr lang="en-US" sz="2000" b="1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Ultramarathon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BMI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Age</a:t>
                      </a:r>
                    </a:p>
                  </a:txBody>
                  <a:tcPr marL="9525" marR="9525" marT="9525" marB="0" anchor="b"/>
                </a:tc>
                <a:tc rowSpan="13"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91000" y="2819397"/>
            <a:ext cx="4480560" cy="2235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a TI-84 Calculator to Find the Pearson Correlation Coefficient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 </a:t>
            </a:r>
          </a:p>
          <a:p>
            <a:r>
              <a:rPr lang="en-US" dirty="0"/>
              <a:t>Begin by pressing             and then </a:t>
            </a:r>
            <a:r>
              <a:rPr lang="en-US" dirty="0">
                <a:latin typeface="Ti86pc" pitchFamily="49" charset="0"/>
              </a:rPr>
              <a:t>1:EDIT</a:t>
            </a:r>
            <a:r>
              <a:rPr lang="en-US" dirty="0"/>
              <a:t>. Enter the values for the BMI’s in </a:t>
            </a:r>
            <a:r>
              <a:rPr lang="en-US" dirty="0">
                <a:latin typeface="Ti86pc" pitchFamily="49" charset="0"/>
              </a:rPr>
              <a:t>L1</a:t>
            </a:r>
            <a:r>
              <a:rPr lang="en-US" dirty="0"/>
              <a:t> and the values for the ages in </a:t>
            </a:r>
            <a:r>
              <a:rPr lang="en-US" dirty="0">
                <a:latin typeface="Ti86pc" pitchFamily="49" charset="0"/>
              </a:rPr>
              <a:t>L2</a:t>
            </a:r>
            <a:r>
              <a:rPr lang="en-US" dirty="0"/>
              <a:t>. Then press            and choose CALC and option </a:t>
            </a:r>
            <a:r>
              <a:rPr lang="en-US" dirty="0">
                <a:latin typeface="Ti86pc" pitchFamily="49" charset="0"/>
              </a:rPr>
              <a:t>4:LinReg(</a:t>
            </a:r>
            <a:r>
              <a:rPr lang="en-US" dirty="0" err="1">
                <a:latin typeface="Ti86pc" pitchFamily="49" charset="0"/>
              </a:rPr>
              <a:t>ax+b</a:t>
            </a:r>
            <a:r>
              <a:rPr lang="en-US" dirty="0">
                <a:latin typeface="Ti86pc" pitchFamily="49" charset="0"/>
              </a:rPr>
              <a:t>)</a:t>
            </a:r>
            <a:r>
              <a:rPr lang="en-US" dirty="0"/>
              <a:t>. Press                twice. The output should appear as shown in the screen shot below.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376" y="1905000"/>
            <a:ext cx="79100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770496"/>
            <a:ext cx="79100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36744" y="3173104"/>
            <a:ext cx="108523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130" y="3962400"/>
            <a:ext cx="2871322" cy="19814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a TI-84 Calculator to Find the Pearson Correlation Coefficient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</a:t>
            </a:r>
            <a:r>
              <a:rPr lang="en-US" i="1" dirty="0">
                <a:solidFill>
                  <a:srgbClr val="000099"/>
                </a:solidFill>
              </a:rPr>
              <a:t>r </a:t>
            </a:r>
            <a:r>
              <a:rPr lang="en-US" dirty="0">
                <a:solidFill>
                  <a:srgbClr val="000099"/>
                </a:solidFill>
              </a:rPr>
              <a:t>= 0.5763078191</a:t>
            </a:r>
            <a:r>
              <a:rPr lang="en-US" dirty="0"/>
              <a:t>, we know that </a:t>
            </a:r>
            <a:r>
              <a:rPr lang="en-US" dirty="0">
                <a:solidFill>
                  <a:srgbClr val="FF0000"/>
                </a:solidFill>
              </a:rPr>
              <a:t>there is a weak positive correlation between the male participant’s BMI and their age</a:t>
            </a:r>
            <a:r>
              <a:rPr lang="en-US" dirty="0"/>
              <a:t>.</a:t>
            </a:r>
            <a:r>
              <a:rPr lang="en-US" i="1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7776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of Confidence and Level of Significance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Level of Confidence and Level of Significance 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level of confidence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b="1" i="1" dirty="0">
                <a:solidFill>
                  <a:srgbClr val="C00000"/>
                </a:solidFill>
              </a:rPr>
              <a:t>c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 probability that the assertions made about the data are correct. 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level of significance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l-GR" i="1" dirty="0">
                <a:solidFill>
                  <a:srgbClr val="C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dirty="0">
                <a:solidFill>
                  <a:srgbClr val="000000"/>
                </a:solidFill>
              </a:rPr>
              <a:t> is the probability that the assertions made about the data are incorrect.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l-GR" i="1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α</a:t>
            </a:r>
            <a:r>
              <a:rPr lang="en-US" dirty="0">
                <a:solidFill>
                  <a:srgbClr val="0000FF"/>
                </a:solidFill>
              </a:rPr>
              <a:t> = 1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Table 2: Critical Values of the Pearson Correlation Coefficient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2434429"/>
              </p:ext>
            </p:extLst>
          </p:nvPr>
        </p:nvGraphicFramePr>
        <p:xfrm>
          <a:off x="457200" y="1279525"/>
          <a:ext cx="8229600" cy="4626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062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Table 2: Critical Values of the Pearson Correlation Coefficient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1" u="none" strike="noStrike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α</a:t>
                      </a:r>
                      <a:r>
                        <a:rPr lang="en-US" sz="2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= 0.05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1" u="none" strike="noStrike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α</a:t>
                      </a:r>
                      <a:r>
                        <a:rPr lang="en-US" sz="2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= 0.01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0.990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0.959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0.917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0.875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0.834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0.798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0.765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0.735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0.708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Statistically Significant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Statistically Significant </a:t>
            </a:r>
          </a:p>
          <a:p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| is greater than the critical value listed in the table, then</a:t>
            </a:r>
            <a:r>
              <a:rPr lang="en-US" i="1" dirty="0">
                <a:solidFill>
                  <a:srgbClr val="000000"/>
                </a:solidFill>
              </a:rPr>
              <a:t> r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b="1" dirty="0">
                <a:solidFill>
                  <a:srgbClr val="C00000"/>
                </a:solidFill>
              </a:rPr>
              <a:t>statistically significant</a:t>
            </a:r>
            <a:r>
              <a:rPr lang="en-US" dirty="0">
                <a:solidFill>
                  <a:srgbClr val="000000"/>
                </a:solidFill>
              </a:rPr>
              <a:t>, which means it is unlikely to have occurred by chance.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Identifying Statistical Significance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critical values in Table 2 to determine if the correlation between BMI and age in the previous example is statistically significant. Recall that </a:t>
            </a:r>
            <a:r>
              <a:rPr lang="en-US" i="1" dirty="0">
                <a:solidFill>
                  <a:srgbClr val="0000FF"/>
                </a:solidFill>
              </a:rPr>
              <a:t>r </a:t>
            </a:r>
            <a:r>
              <a:rPr lang="en-US" dirty="0">
                <a:solidFill>
                  <a:srgbClr val="0000FF"/>
                </a:solidFill>
              </a:rPr>
              <a:t>= 0.5763078191</a:t>
            </a:r>
            <a:r>
              <a:rPr lang="en-US" dirty="0"/>
              <a:t>. Use a </a:t>
            </a:r>
            <a:r>
              <a:rPr lang="en-US" dirty="0">
                <a:solidFill>
                  <a:srgbClr val="0000FF"/>
                </a:solidFill>
              </a:rPr>
              <a:t>0.05</a:t>
            </a:r>
            <a:r>
              <a:rPr lang="en-US" dirty="0"/>
              <a:t> level of significance.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There are twelve pairs of data in Example 2, so </a:t>
            </a:r>
            <a:r>
              <a:rPr lang="en-US" i="1" dirty="0">
                <a:solidFill>
                  <a:srgbClr val="000099"/>
                </a:solidFill>
              </a:rPr>
              <a:t>n </a:t>
            </a:r>
            <a:r>
              <a:rPr lang="en-US" dirty="0">
                <a:solidFill>
                  <a:srgbClr val="000099"/>
                </a:solidFill>
              </a:rPr>
              <a:t>= 12</a:t>
            </a:r>
            <a:r>
              <a:rPr lang="en-US" dirty="0"/>
              <a:t>. By looking along the row where</a:t>
            </a:r>
            <a:r>
              <a:rPr lang="en-US" i="1" dirty="0"/>
              <a:t> </a:t>
            </a:r>
            <a:r>
              <a:rPr lang="en-US" i="1" dirty="0">
                <a:solidFill>
                  <a:srgbClr val="000099"/>
                </a:solidFill>
              </a:rPr>
              <a:t>n </a:t>
            </a:r>
            <a:r>
              <a:rPr lang="en-US" dirty="0">
                <a:solidFill>
                  <a:srgbClr val="000099"/>
                </a:solidFill>
              </a:rPr>
              <a:t>= 12 </a:t>
            </a:r>
            <a:r>
              <a:rPr lang="en-US" dirty="0"/>
              <a:t>and down the column where</a:t>
            </a:r>
            <a:r>
              <a:rPr lang="en-US" i="1" dirty="0"/>
              <a:t> </a:t>
            </a:r>
            <a:r>
              <a:rPr lang="el-GR" i="1" dirty="0">
                <a:solidFill>
                  <a:srgbClr val="000099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= 0.05</a:t>
            </a:r>
            <a:r>
              <a:rPr lang="en-US" dirty="0"/>
              <a:t>, the critical value is </a:t>
            </a:r>
            <a:r>
              <a:rPr lang="en-US" dirty="0">
                <a:solidFill>
                  <a:srgbClr val="FF00FF"/>
                </a:solidFill>
              </a:rPr>
              <a:t>0.576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Calculate and interpret the correlation between two variables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Calculate and appropriately use the linear regression line for a given set of data</a:t>
            </a:r>
          </a:p>
        </p:txBody>
      </p:sp>
    </p:spTree>
    <p:extLst>
      <p:ext uri="{BB962C8B-B14F-4D97-AF65-F5344CB8AC3E}">
        <p14:creationId xmlns:p14="http://schemas.microsoft.com/office/powerpoint/2010/main" val="40988867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Identifying Statistical Significance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Comparing this critical value to the correlation coefficient we found for the data in the previous example</a:t>
            </a:r>
            <a:r>
              <a:rPr lang="en-US" i="1" dirty="0"/>
              <a:t>, </a:t>
            </a:r>
            <a:r>
              <a:rPr lang="en-US" dirty="0"/>
              <a:t>we have </a:t>
            </a:r>
            <a:r>
              <a:rPr lang="en-US" dirty="0">
                <a:solidFill>
                  <a:srgbClr val="000099"/>
                </a:solidFill>
              </a:rPr>
              <a:t>|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|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≈ 0.5763 &gt; 0.576</a:t>
            </a:r>
            <a:r>
              <a:rPr lang="en-US" dirty="0"/>
              <a:t>. So the linear relationship between the variables is statistically significant at the 0.05 level of significance. </a:t>
            </a:r>
            <a:r>
              <a:rPr lang="en-US" dirty="0">
                <a:solidFill>
                  <a:srgbClr val="FF0000"/>
                </a:solidFill>
              </a:rPr>
              <a:t>Therefore, we have enough evidence to conclude that a linear relationship exists between BMI and age for male </a:t>
            </a:r>
            <a:r>
              <a:rPr lang="en-US" dirty="0" err="1">
                <a:solidFill>
                  <a:srgbClr val="FF0000"/>
                </a:solidFill>
              </a:rPr>
              <a:t>ultramarathoners</a:t>
            </a:r>
            <a:r>
              <a:rPr lang="en-US" dirty="0">
                <a:solidFill>
                  <a:srgbClr val="FF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Regression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Regression Line 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regression line</a:t>
            </a:r>
            <a:r>
              <a:rPr lang="en-US" dirty="0">
                <a:solidFill>
                  <a:srgbClr val="000000"/>
                </a:solidFill>
              </a:rPr>
              <a:t>, also known as the </a:t>
            </a:r>
            <a:r>
              <a:rPr lang="en-US" b="1" dirty="0">
                <a:solidFill>
                  <a:srgbClr val="C00000"/>
                </a:solidFill>
              </a:rPr>
              <a:t>line of best fit</a:t>
            </a:r>
            <a:r>
              <a:rPr lang="en-US" dirty="0">
                <a:solidFill>
                  <a:srgbClr val="000000"/>
                </a:solidFill>
              </a:rPr>
              <a:t>, is a particular line that most closely “fits” the data points on the scatter plot. The regression line can be represented by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1" dirty="0">
                <a:solidFill>
                  <a:srgbClr val="0000FF"/>
                </a:solidFill>
                <a:latin typeface="Calibri"/>
              </a:rPr>
              <a:t>̂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ax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</a:rPr>
              <a:t>where</a:t>
            </a:r>
            <a:r>
              <a:rPr lang="en-US" i="1" dirty="0">
                <a:solidFill>
                  <a:srgbClr val="000000"/>
                </a:solidFill>
              </a:rPr>
              <a:t> a </a:t>
            </a:r>
            <a:r>
              <a:rPr lang="en-US" dirty="0">
                <a:solidFill>
                  <a:srgbClr val="000000"/>
                </a:solidFill>
              </a:rPr>
              <a:t>is the slope of the line and</a:t>
            </a:r>
            <a:r>
              <a:rPr lang="en-US" i="1" dirty="0">
                <a:solidFill>
                  <a:srgbClr val="000000"/>
                </a:solidFill>
              </a:rPr>
              <a:t> b </a:t>
            </a:r>
            <a:r>
              <a:rPr lang="en-US" dirty="0">
                <a:solidFill>
                  <a:srgbClr val="000000"/>
                </a:solidFill>
              </a:rPr>
              <a:t>is the</a:t>
            </a:r>
            <a:r>
              <a:rPr lang="en-US" i="1" dirty="0">
                <a:solidFill>
                  <a:srgbClr val="000000"/>
                </a:solidFill>
              </a:rPr>
              <a:t> y</a:t>
            </a:r>
            <a:r>
              <a:rPr lang="en-US" dirty="0">
                <a:solidFill>
                  <a:srgbClr val="000000"/>
                </a:solidFill>
              </a:rPr>
              <a:t>-intercept.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Predictions Using the Regression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recent study sought to find if any correlation existed between childhood weight and </a:t>
            </a:r>
            <a:r>
              <a:rPr lang="en-US" dirty="0" err="1"/>
              <a:t>self‑esteem</a:t>
            </a:r>
            <a:r>
              <a:rPr lang="en-US" dirty="0"/>
              <a:t>. Children between the ages of </a:t>
            </a:r>
            <a:r>
              <a:rPr lang="en-US" dirty="0">
                <a:solidFill>
                  <a:srgbClr val="0000FF"/>
                </a:solidFill>
              </a:rPr>
              <a:t>9</a:t>
            </a:r>
            <a:r>
              <a:rPr lang="en-US" dirty="0"/>
              <a:t> and </a:t>
            </a:r>
            <a:r>
              <a:rPr lang="en-US" dirty="0">
                <a:solidFill>
                  <a:srgbClr val="0000FF"/>
                </a:solidFill>
              </a:rPr>
              <a:t>11</a:t>
            </a:r>
            <a:r>
              <a:rPr lang="en-US" dirty="0"/>
              <a:t> were surveyed. Weight was measured in pounds, while self-esteem was measured based on the average of the answers to </a:t>
            </a:r>
            <a:r>
              <a:rPr lang="en-US" dirty="0">
                <a:solidFill>
                  <a:srgbClr val="0000FF"/>
                </a:solidFill>
              </a:rPr>
              <a:t>15</a:t>
            </a:r>
            <a:r>
              <a:rPr lang="en-US" dirty="0"/>
              <a:t> questions asking the participant to rate themselves on a scale of </a:t>
            </a:r>
            <a:r>
              <a:rPr lang="en-US" dirty="0">
                <a:solidFill>
                  <a:srgbClr val="0000FF"/>
                </a:solidFill>
              </a:rPr>
              <a:t>1</a:t>
            </a:r>
            <a:r>
              <a:rPr lang="en-US" dirty="0"/>
              <a:t> to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/>
              <a:t>—where higher scores mean higher self-esteem. Here’s the data for </a:t>
            </a:r>
            <a:r>
              <a:rPr lang="en-US" dirty="0">
                <a:solidFill>
                  <a:srgbClr val="0000FF"/>
                </a:solidFill>
              </a:rPr>
              <a:t>12</a:t>
            </a:r>
            <a:r>
              <a:rPr lang="en-US" dirty="0"/>
              <a:t> cases.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Predictions Using the Regression Line (cont.)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4608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918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Table 4: Self-Esteem in Children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Weight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Self-Esteem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69.0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Predictions Using the Regression Line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3550" indent="-463550"/>
            <a:r>
              <a:rPr lang="en-US" b="1" dirty="0"/>
              <a:t>a.</a:t>
            </a:r>
            <a:r>
              <a:rPr lang="en-US" dirty="0"/>
              <a:t>	Is </a:t>
            </a:r>
            <a:r>
              <a:rPr lang="en-US" i="1" dirty="0"/>
              <a:t>r </a:t>
            </a:r>
            <a:r>
              <a:rPr lang="en-US" dirty="0"/>
              <a:t>statistically significant at the </a:t>
            </a:r>
            <a:r>
              <a:rPr lang="en-US" dirty="0">
                <a:solidFill>
                  <a:srgbClr val="0000FF"/>
                </a:solidFill>
              </a:rPr>
              <a:t>0.05</a:t>
            </a:r>
            <a:r>
              <a:rPr lang="en-US" dirty="0"/>
              <a:t> level? How about the </a:t>
            </a:r>
            <a:r>
              <a:rPr lang="en-US" dirty="0">
                <a:solidFill>
                  <a:srgbClr val="0000FF"/>
                </a:solidFill>
              </a:rPr>
              <a:t>0.01</a:t>
            </a:r>
            <a:r>
              <a:rPr lang="en-US" dirty="0"/>
              <a:t> level?</a:t>
            </a:r>
            <a:r>
              <a:rPr lang="en-US" i="1" dirty="0"/>
              <a:t> </a:t>
            </a:r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Write down the linear regression line in the form </a:t>
            </a:r>
            <a:r>
              <a:rPr lang="en-US" i="1" dirty="0">
                <a:solidFill>
                  <a:srgbClr val="0000FF"/>
                </a:solidFill>
              </a:rPr>
              <a:t>ŷ </a:t>
            </a:r>
            <a:r>
              <a:rPr lang="en-US" dirty="0">
                <a:solidFill>
                  <a:srgbClr val="0000FF"/>
                </a:solidFill>
              </a:rPr>
              <a:t>= </a:t>
            </a:r>
            <a:r>
              <a:rPr lang="en-US" i="1" dirty="0">
                <a:solidFill>
                  <a:srgbClr val="0000FF"/>
                </a:solidFill>
              </a:rPr>
              <a:t>ax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1" dirty="0"/>
              <a:t>. </a:t>
            </a:r>
          </a:p>
          <a:p>
            <a:pPr marL="463550" indent="-463550"/>
            <a:r>
              <a:rPr lang="en-US" b="1" dirty="0"/>
              <a:t>c.</a:t>
            </a:r>
            <a:r>
              <a:rPr lang="en-US" dirty="0"/>
              <a:t>	If appropriate, predict the value for the level of self-esteem given that the child weighs </a:t>
            </a:r>
            <a:r>
              <a:rPr lang="en-US" dirty="0">
                <a:solidFill>
                  <a:srgbClr val="0000FF"/>
                </a:solidFill>
              </a:rPr>
              <a:t>64.1</a:t>
            </a:r>
            <a:r>
              <a:rPr lang="en-US" dirty="0"/>
              <a:t> pounds. </a:t>
            </a:r>
          </a:p>
          <a:p>
            <a:pPr marL="463550" indent="-463550"/>
            <a:r>
              <a:rPr lang="en-US" b="1" dirty="0"/>
              <a:t>d.</a:t>
            </a:r>
            <a:r>
              <a:rPr lang="en-US" dirty="0"/>
              <a:t>	If appropriate, predict the value for the level of self-esteem given that the child weighs </a:t>
            </a:r>
            <a:r>
              <a:rPr lang="en-US" dirty="0">
                <a:solidFill>
                  <a:srgbClr val="0000FF"/>
                </a:solidFill>
              </a:rPr>
              <a:t>45.0</a:t>
            </a:r>
            <a:r>
              <a:rPr lang="en-US" dirty="0"/>
              <a:t> pounds.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Predictions Using the Regression Line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e.	</a:t>
            </a:r>
            <a:r>
              <a:rPr lang="en-US" dirty="0"/>
              <a:t>If appropriate, predict the value for the level of self-esteem given that the </a:t>
            </a:r>
            <a:r>
              <a:rPr lang="en-US" dirty="0">
                <a:solidFill>
                  <a:srgbClr val="0000FF"/>
                </a:solidFill>
              </a:rPr>
              <a:t>13</a:t>
            </a:r>
            <a:r>
              <a:rPr lang="en-US" dirty="0"/>
              <a:t>-year-old weighs </a:t>
            </a:r>
            <a:r>
              <a:rPr lang="en-US" dirty="0">
                <a:solidFill>
                  <a:srgbClr val="0000FF"/>
                </a:solidFill>
              </a:rPr>
              <a:t>88.0 </a:t>
            </a:r>
            <a:r>
              <a:rPr lang="en-US" dirty="0"/>
              <a:t>pounds. </a:t>
            </a:r>
          </a:p>
          <a:p>
            <a:r>
              <a:rPr lang="en-US" b="1" dirty="0"/>
              <a:t>Solution </a:t>
            </a:r>
          </a:p>
          <a:p>
            <a:pPr marL="463550" indent="-463550"/>
            <a:r>
              <a:rPr lang="en-US" b="1" dirty="0"/>
              <a:t>a.	</a:t>
            </a:r>
            <a:r>
              <a:rPr lang="en-US" dirty="0"/>
              <a:t>Begin by putting both sets of data into your calculator as shown in the earlier examples. Input the weights in </a:t>
            </a:r>
            <a:r>
              <a:rPr lang="en-US" dirty="0">
                <a:latin typeface="Ti86pc" pitchFamily="49" charset="0"/>
              </a:rPr>
              <a:t>L1</a:t>
            </a:r>
            <a:r>
              <a:rPr lang="en-US" dirty="0"/>
              <a:t> and the self-esteem score in </a:t>
            </a:r>
            <a:r>
              <a:rPr lang="en-US" dirty="0">
                <a:latin typeface="Ti86pc" pitchFamily="49" charset="0"/>
              </a:rPr>
              <a:t>L2</a:t>
            </a:r>
            <a:r>
              <a:rPr lang="en-US" dirty="0"/>
              <a:t>. After having the calculator compute the statistics for us, we can see that </a:t>
            </a:r>
            <a:r>
              <a:rPr lang="en-US" i="1" dirty="0">
                <a:solidFill>
                  <a:srgbClr val="000099"/>
                </a:solidFill>
              </a:rPr>
              <a:t>r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0.6051</a:t>
            </a:r>
            <a:r>
              <a:rPr lang="en-US" i="1" dirty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Predictions Using the Regression Line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321040" cy="4572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Looking at the Pearson correlation coefficient critical value table with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= 12</a:t>
            </a:r>
            <a:r>
              <a:rPr lang="en-US" dirty="0"/>
              <a:t> and </a:t>
            </a:r>
            <a:r>
              <a:rPr lang="el-GR" i="1" dirty="0">
                <a:solidFill>
                  <a:srgbClr val="000099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dirty="0">
                <a:solidFill>
                  <a:srgbClr val="000099"/>
                </a:solidFill>
              </a:rPr>
              <a:t> = 0.05</a:t>
            </a:r>
            <a:r>
              <a:rPr lang="en-US" dirty="0"/>
              <a:t>, we see that </a:t>
            </a:r>
            <a:r>
              <a:rPr lang="en-US" dirty="0">
                <a:solidFill>
                  <a:srgbClr val="000099"/>
                </a:solidFill>
              </a:rPr>
              <a:t>|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| =  0.6051 &gt; 0.576</a:t>
            </a:r>
            <a:r>
              <a:rPr lang="en-US" dirty="0"/>
              <a:t>, and is therefore statistically significant. However, with </a:t>
            </a:r>
            <a:r>
              <a:rPr lang="el-GR" i="1" dirty="0">
                <a:solidFill>
                  <a:srgbClr val="000099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dirty="0">
                <a:solidFill>
                  <a:srgbClr val="000099"/>
                </a:solidFill>
              </a:rPr>
              <a:t> = 0.01</a:t>
            </a:r>
            <a:r>
              <a:rPr lang="en-US" dirty="0"/>
              <a:t>, </a:t>
            </a:r>
            <a:r>
              <a:rPr lang="en-US" dirty="0">
                <a:solidFill>
                  <a:srgbClr val="000099"/>
                </a:solidFill>
              </a:rPr>
              <a:t>|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|= 0.6051 &lt; 0.708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and hence is not statistically significant</a:t>
            </a:r>
            <a:r>
              <a:rPr lang="en-US" dirty="0"/>
              <a:t>. 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603" y="1298113"/>
            <a:ext cx="2871997" cy="19784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Predictions Using the Regression Line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b.	</a:t>
            </a:r>
            <a:r>
              <a:rPr lang="en-US" dirty="0"/>
              <a:t>Using the values from the calculator which were calculated in the previous step, we know that the slope is </a:t>
            </a:r>
            <a:r>
              <a:rPr lang="en-US" i="1" dirty="0">
                <a:solidFill>
                  <a:srgbClr val="000099"/>
                </a:solidFill>
              </a:rPr>
              <a:t>a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0.084</a:t>
            </a:r>
            <a:r>
              <a:rPr lang="en-US" dirty="0"/>
              <a:t> and the</a:t>
            </a:r>
            <a:r>
              <a:rPr lang="en-US" i="1" dirty="0"/>
              <a:t> y</a:t>
            </a:r>
            <a:r>
              <a:rPr lang="en-US" dirty="0"/>
              <a:t>-intercept is</a:t>
            </a:r>
            <a:r>
              <a:rPr lang="en-US" i="1" dirty="0"/>
              <a:t> </a:t>
            </a:r>
            <a:r>
              <a:rPr lang="en-US" i="1" dirty="0">
                <a:solidFill>
                  <a:srgbClr val="000099"/>
                </a:solidFill>
              </a:rPr>
              <a:t>b </a:t>
            </a:r>
            <a:r>
              <a:rPr lang="en-US" dirty="0">
                <a:solidFill>
                  <a:srgbClr val="000099"/>
                </a:solidFill>
              </a:rPr>
              <a:t>= 8.722</a:t>
            </a:r>
            <a:r>
              <a:rPr lang="en-US" dirty="0"/>
              <a:t>. So, the linear regression line, or line of best fit, is</a:t>
            </a:r>
            <a:r>
              <a:rPr lang="en-US" i="1" dirty="0"/>
              <a:t>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i="1" dirty="0">
                <a:solidFill>
                  <a:srgbClr val="FF0000"/>
                </a:solidFill>
                <a:latin typeface="Calibri"/>
              </a:rPr>
              <a:t>̂</a:t>
            </a:r>
            <a:r>
              <a:rPr lang="en-US" i="1" dirty="0">
                <a:solidFill>
                  <a:srgbClr val="FF0000"/>
                </a:solidFill>
              </a:rPr>
              <a:t> </a:t>
            </a:r>
            <a:r>
              <a:rPr lang="en-US" dirty="0">
                <a:solidFill>
                  <a:srgbClr val="FF0000"/>
                </a:solidFill>
              </a:rPr>
              <a:t>= −0.084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+ 8.722</a:t>
            </a:r>
            <a:r>
              <a:rPr lang="en-US" dirty="0"/>
              <a:t>.</a:t>
            </a:r>
          </a:p>
          <a:p>
            <a:pPr marL="463550" indent="-463550"/>
            <a:r>
              <a:rPr lang="en-US" b="1" dirty="0"/>
              <a:t>c.	</a:t>
            </a:r>
            <a:r>
              <a:rPr lang="en-US" dirty="0"/>
              <a:t>Because the data are statistically significantly correlated at the </a:t>
            </a:r>
            <a:r>
              <a:rPr lang="en-US" dirty="0">
                <a:solidFill>
                  <a:srgbClr val="0000FF"/>
                </a:solidFill>
              </a:rPr>
              <a:t>0.05</a:t>
            </a:r>
            <a:r>
              <a:rPr lang="en-US" dirty="0"/>
              <a:t> level, it is appropriate for us to consider the linear regression for predictions.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Predictions Using the Regression Line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r>
              <a:rPr lang="en-US" dirty="0"/>
              <a:t>Substituting </a:t>
            </a:r>
            <a:r>
              <a:rPr lang="en-US" i="1" dirty="0">
                <a:solidFill>
                  <a:srgbClr val="000099"/>
                </a:solidFill>
              </a:rPr>
              <a:t>x </a:t>
            </a:r>
            <a:r>
              <a:rPr lang="en-US" dirty="0">
                <a:solidFill>
                  <a:srgbClr val="000099"/>
                </a:solidFill>
              </a:rPr>
              <a:t>= 64.1</a:t>
            </a:r>
            <a:r>
              <a:rPr lang="en-US" dirty="0"/>
              <a:t> into the equation of the line written in the previous step, we have the following.</a:t>
            </a:r>
            <a:r>
              <a:rPr lang="en-US" b="1" dirty="0"/>
              <a:t> </a:t>
            </a:r>
          </a:p>
          <a:p>
            <a:endParaRPr lang="en-US" b="1" dirty="0"/>
          </a:p>
          <a:p>
            <a:endParaRPr lang="en-US" b="1" dirty="0"/>
          </a:p>
          <a:p>
            <a:pPr>
              <a:lnSpc>
                <a:spcPct val="200000"/>
              </a:lnSpc>
            </a:pPr>
            <a:endParaRPr lang="en-US" b="1" dirty="0"/>
          </a:p>
          <a:p>
            <a:endParaRPr lang="en-US" b="1" dirty="0"/>
          </a:p>
          <a:p>
            <a:r>
              <a:rPr lang="en-US" dirty="0"/>
              <a:t>So, when a child’s weight is </a:t>
            </a:r>
            <a:r>
              <a:rPr lang="en-US" dirty="0">
                <a:solidFill>
                  <a:srgbClr val="000099"/>
                </a:solidFill>
              </a:rPr>
              <a:t>64.1</a:t>
            </a:r>
            <a:r>
              <a:rPr lang="en-US" dirty="0"/>
              <a:t> pounds, we can predict that his or her self-esteem score would be around </a:t>
            </a:r>
            <a:r>
              <a:rPr lang="en-US" dirty="0">
                <a:solidFill>
                  <a:srgbClr val="FF0000"/>
                </a:solidFill>
              </a:rPr>
              <a:t>3.3</a:t>
            </a:r>
            <a:r>
              <a:rPr lang="en-US" dirty="0"/>
              <a:t>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794948" y="2391768"/>
          <a:ext cx="2857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3" imgW="2857320" imgH="495000" progId="Equation.DSMT4">
                  <p:embed/>
                </p:oleObj>
              </mc:Choice>
              <mc:Fallback>
                <p:oleObj name="Equation" r:id="rId3" imgW="285732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948" y="2391768"/>
                        <a:ext cx="2857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048000" y="3012744"/>
          <a:ext cx="330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5" imgW="3301920" imgH="469800" progId="Equation.DSMT4">
                  <p:embed/>
                </p:oleObj>
              </mc:Choice>
              <mc:Fallback>
                <p:oleObj name="Equation" r:id="rId5" imgW="33019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012744"/>
                        <a:ext cx="330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048000" y="3635044"/>
          <a:ext cx="260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7" imgW="2603160" imgH="291960" progId="Equation.DSMT4">
                  <p:embed/>
                </p:oleObj>
              </mc:Choice>
              <mc:Fallback>
                <p:oleObj name="Equation" r:id="rId7" imgW="2603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35044"/>
                        <a:ext cx="260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048000" y="4168444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9" imgW="1282680" imgH="291960" progId="Equation.DSMT4">
                  <p:embed/>
                </p:oleObj>
              </mc:Choice>
              <mc:Fallback>
                <p:oleObj name="Equation" r:id="rId9" imgW="12826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168444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Predictions Using the Regression Line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d.	</a:t>
            </a:r>
            <a:r>
              <a:rPr lang="en-US" dirty="0"/>
              <a:t>The weight is outside of the range of the original data since it is smaller than any of the other data pieces, so </a:t>
            </a:r>
            <a:r>
              <a:rPr lang="en-US" dirty="0">
                <a:solidFill>
                  <a:srgbClr val="FF0000"/>
                </a:solidFill>
              </a:rPr>
              <a:t>it is not appropriate to use the regression line for prediction</a:t>
            </a:r>
            <a:r>
              <a:rPr lang="en-US" dirty="0"/>
              <a:t>. </a:t>
            </a:r>
          </a:p>
          <a:p>
            <a:pPr marL="463550" indent="-463550"/>
            <a:r>
              <a:rPr lang="en-US" b="1" dirty="0"/>
              <a:t>e.	</a:t>
            </a:r>
            <a:r>
              <a:rPr lang="en-US" dirty="0"/>
              <a:t>Once again </a:t>
            </a:r>
            <a:r>
              <a:rPr lang="en-US" dirty="0">
                <a:solidFill>
                  <a:srgbClr val="FF0000"/>
                </a:solidFill>
              </a:rPr>
              <a:t>it is not appropriate to use the regression line for predictions in this case</a:t>
            </a:r>
            <a:r>
              <a:rPr lang="en-US" dirty="0"/>
              <a:t>. The study included only children between the ages of 9 and 11. A 13-year-old is not in the same population as the study and cannot be assumed to have the same characteristics.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Regression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last bit of data analysis we’re going to look at involves evaluating the relationship between two variables. For example, we could compare the heights and weights of a sample of teenage boys. Just as before, let’s start by visualizing the data.</a:t>
            </a:r>
          </a:p>
        </p:txBody>
      </p:sp>
    </p:spTree>
    <p:extLst>
      <p:ext uri="{BB962C8B-B14F-4D97-AF65-F5344CB8AC3E}">
        <p14:creationId xmlns:p14="http://schemas.microsoft.com/office/powerpoint/2010/main" val="476059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Scatter Plot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Scatter Plot 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scatter plot</a:t>
            </a:r>
            <a:r>
              <a:rPr lang="en-US" dirty="0">
                <a:solidFill>
                  <a:srgbClr val="000000"/>
                </a:solidFill>
              </a:rPr>
              <a:t> is a graphical display that is most commonly used to show two variables and how they might relate to one another. It is a graph on the coordinate plane that contains one point for each pair of data values.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Correlation </a:t>
            </a:r>
          </a:p>
          <a:p>
            <a:r>
              <a:rPr lang="en-US" dirty="0">
                <a:solidFill>
                  <a:srgbClr val="000000"/>
                </a:solidFill>
              </a:rPr>
              <a:t>When data are plotted in a scatter plot and there appears to be an upward trend, that is, as one variable increases the other increases as well, we say there is a </a:t>
            </a:r>
            <a:r>
              <a:rPr lang="en-US" b="1" dirty="0">
                <a:solidFill>
                  <a:srgbClr val="C00000"/>
                </a:solidFill>
              </a:rPr>
              <a:t>positive correlation</a:t>
            </a:r>
            <a:r>
              <a:rPr lang="en-US" dirty="0">
                <a:solidFill>
                  <a:srgbClr val="000000"/>
                </a:solidFill>
              </a:rPr>
              <a:t> between the variables. If the scatter plot trends downward, that is, as one variable increases the other decreases, we say there is a </a:t>
            </a:r>
            <a:r>
              <a:rPr lang="en-US" b="1" dirty="0">
                <a:solidFill>
                  <a:srgbClr val="C00000"/>
                </a:solidFill>
              </a:rPr>
              <a:t>negative correlation</a:t>
            </a:r>
            <a:r>
              <a:rPr lang="en-US" dirty="0">
                <a:solidFill>
                  <a:srgbClr val="000000"/>
                </a:solidFill>
              </a:rPr>
              <a:t> between the variables.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Identifying Correlations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Consider the relationship between the following variables and what kind of correlation might show up in a scatter plot of the data. Decide if the variables would likely have a positive correlation, negative correlation, or no linear correlation. </a:t>
            </a:r>
          </a:p>
          <a:p>
            <a:pPr marL="463550" indent="-463550"/>
            <a:r>
              <a:rPr lang="en-US" b="1" dirty="0"/>
              <a:t>a.	</a:t>
            </a:r>
            <a:r>
              <a:rPr lang="en-US" dirty="0"/>
              <a:t>The number of cigarettes smoked and the probability of lung cancer </a:t>
            </a:r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The number of minutes spent on social media sites by college students and their first semester grades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Identifying Correlations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c.	</a:t>
            </a:r>
            <a:r>
              <a:rPr lang="en-US" dirty="0"/>
              <a:t>The amount of credit card debt incurred by college freshmen and their IQ score </a:t>
            </a:r>
          </a:p>
          <a:p>
            <a:r>
              <a:rPr lang="en-US" b="1" dirty="0"/>
              <a:t>Solution </a:t>
            </a:r>
          </a:p>
          <a:p>
            <a:pPr marL="463550" indent="-463550"/>
            <a:r>
              <a:rPr lang="en-US" b="1" dirty="0"/>
              <a:t>a.	</a:t>
            </a:r>
            <a:r>
              <a:rPr lang="en-US" dirty="0"/>
              <a:t>As the number of cigarettes smoked increases, so does the chance of lung cancer. Thus, the scatter plot is likely to have upward-trending data points. The variables would be positively correlated.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Identifying Correlations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</p:spPr>
        <p:txBody>
          <a:bodyPr>
            <a:spAutoFit/>
          </a:bodyPr>
          <a:lstStyle/>
          <a:p>
            <a:pPr marL="463550" indent="-463550">
              <a:spcBef>
                <a:spcPts val="0"/>
              </a:spcBef>
            </a:pPr>
            <a:r>
              <a:rPr lang="en-US" b="1" dirty="0"/>
              <a:t>b.</a:t>
            </a:r>
            <a:r>
              <a:rPr lang="en-US" dirty="0"/>
              <a:t>	As the number of minutes (or hours) spent on social media sites increases, your grades are likely to decrease. This would result in a downward-trending scatter plot and a negative correlation between the amount of time spent on social media sites and grade point average.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Identifying Correlations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</p:spPr>
        <p:txBody>
          <a:bodyPr>
            <a:spAutoFit/>
          </a:bodyPr>
          <a:lstStyle/>
          <a:p>
            <a:pPr marL="463550" indent="-463550">
              <a:spcBef>
                <a:spcPts val="0"/>
              </a:spcBef>
            </a:pPr>
            <a:r>
              <a:rPr lang="en-US" b="1" dirty="0"/>
              <a:t>c.</a:t>
            </a:r>
            <a:r>
              <a:rPr lang="en-US" dirty="0"/>
              <a:t>	The scatter plot for these variables would likely contain a wide range of credit card debt and a wide range of IQ scores. It would be unlikely that there is a linear relationship between these two variables. Thus, they are neither positively or negatively correlated.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3"/>
        </a:solidFill>
        <a:ln w="28575">
          <a:solidFill>
            <a:srgbClr val="000000"/>
          </a:solidFill>
        </a:ln>
      </a:spPr>
      <a:bodyPr wrap="square">
        <a:normAutofit/>
      </a:bodyPr>
      <a:lstStyle>
        <a:defPPr algn="ctr">
          <a:spcBef>
            <a:spcPct val="0"/>
          </a:spcBef>
          <a:buFont typeface="Courier New" pitchFamily="49" charset="0"/>
          <a:buNone/>
          <a:defRPr sz="2800" b="1" dirty="0" smtClean="0">
            <a:solidFill>
              <a:srgbClr val="0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946</TotalTime>
  <Words>1264</Words>
  <Application>Microsoft Office PowerPoint</Application>
  <PresentationFormat>On-screen Show (4:3)</PresentationFormat>
  <Paragraphs>183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Ti86pc</vt:lpstr>
      <vt:lpstr>Calibri</vt:lpstr>
      <vt:lpstr>Cambria Math</vt:lpstr>
      <vt:lpstr>Arial</vt:lpstr>
      <vt:lpstr>Symbol</vt:lpstr>
      <vt:lpstr>Courier New</vt:lpstr>
      <vt:lpstr>Office Theme</vt:lpstr>
      <vt:lpstr>Equation</vt:lpstr>
      <vt:lpstr>Section 8.5</vt:lpstr>
      <vt:lpstr>Objectives</vt:lpstr>
      <vt:lpstr>Linear Regression</vt:lpstr>
      <vt:lpstr>Scatter Plot </vt:lpstr>
      <vt:lpstr>Correlation </vt:lpstr>
      <vt:lpstr>Example 1: Identifying Correlations </vt:lpstr>
      <vt:lpstr>Example 1: Identifying Correlations (cont.)</vt:lpstr>
      <vt:lpstr>Example 1: Identifying Correlations (cont.)</vt:lpstr>
      <vt:lpstr>Example 1: Identifying Correlations (cont.)</vt:lpstr>
      <vt:lpstr>Skill Check #1 </vt:lpstr>
      <vt:lpstr>Pearson Correlation Coefficient </vt:lpstr>
      <vt:lpstr>Example 2: Using a TI-84 Calculator to Find the Pearson Correlation Coefficient </vt:lpstr>
      <vt:lpstr>Example 2: Using a TI-84 Calculator to Find the Pearson Correlation Coefficient (cont.)</vt:lpstr>
      <vt:lpstr>Example 2: Using a TI-84 Calculator to Find the Pearson Correlation Coefficient (cont.)</vt:lpstr>
      <vt:lpstr>Example 2: Using a TI-84 Calculator to Find the Pearson Correlation Coefficient (cont.)</vt:lpstr>
      <vt:lpstr>Level of Confidence and Level of Significance </vt:lpstr>
      <vt:lpstr>Table 2: Critical Values of the Pearson Correlation Coefficient </vt:lpstr>
      <vt:lpstr>Statistically Significant </vt:lpstr>
      <vt:lpstr>Example 3: Identifying Statistical Significance </vt:lpstr>
      <vt:lpstr>Example 3: Identifying Statistical Significance (cont.)</vt:lpstr>
      <vt:lpstr>Regression Line</vt:lpstr>
      <vt:lpstr>Example 4: Predictions Using the Regression Line</vt:lpstr>
      <vt:lpstr>Example 4: Predictions Using the Regression Line (cont.)</vt:lpstr>
      <vt:lpstr>Example 4: Predictions Using the Regression Line (cont.)</vt:lpstr>
      <vt:lpstr>Example 4: Predictions Using the Regression Line (cont.)</vt:lpstr>
      <vt:lpstr>Example 4: Predictions Using the Regression Line (cont.)</vt:lpstr>
      <vt:lpstr>Example 4: Predictions Using the Regression Line (cont.)</vt:lpstr>
      <vt:lpstr>Example 4: Predictions Using the Regression Line (cont.)</vt:lpstr>
      <vt:lpstr>Example 4: Predictions Using the Regression Line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 Systems</dc:creator>
  <cp:lastModifiedBy>nagesh</cp:lastModifiedBy>
  <cp:revision>151</cp:revision>
  <dcterms:created xsi:type="dcterms:W3CDTF">2013-04-26T14:43:13Z</dcterms:created>
  <dcterms:modified xsi:type="dcterms:W3CDTF">2018-09-06T05:51:52Z</dcterms:modified>
</cp:coreProperties>
</file>